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>
      <a:defRPr lang="en-US"/>
    </a:defPPr>
    <a:lvl1pPr marL="0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1pPr>
    <a:lvl2pPr marL="1843430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2pPr>
    <a:lvl3pPr marL="3686861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3pPr>
    <a:lvl4pPr marL="5530291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4pPr>
    <a:lvl5pPr marL="7373722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5pPr>
    <a:lvl6pPr marL="9217152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6pPr>
    <a:lvl7pPr marL="11060582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7pPr>
    <a:lvl8pPr marL="12904013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8pPr>
    <a:lvl9pPr marL="14747443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9F7"/>
    <a:srgbClr val="F9F8FA"/>
    <a:srgbClr val="009CFF"/>
    <a:srgbClr val="EAF6FC"/>
    <a:srgbClr val="EE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06"/>
  </p:normalViewPr>
  <p:slideViewPr>
    <p:cSldViewPr snapToGrid="0" snapToObjects="1">
      <p:cViewPr>
        <p:scale>
          <a:sx n="49" d="100"/>
          <a:sy n="49" d="100"/>
        </p:scale>
        <p:origin x="-88" y="-8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ECD096-3AB3-3240-A78B-43BE6B0AAC49}" type="datetimeFigureOut">
              <a:rPr lang="en-US" smtClean="0"/>
              <a:t>4/15/19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302509-7D7A-8A45-89B9-F3BC5CC1E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782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302509-7D7A-8A45-89B9-F3BC5CC1EC0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840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7183123"/>
            <a:ext cx="27980640" cy="1528064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23053043"/>
            <a:ext cx="24688800" cy="10596877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5543-9B63-4B4D-8B02-EE314F9CFEAF}" type="datetimeFigureOut">
              <a:rPr lang="en-US" smtClean="0"/>
              <a:t>4/15/19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1AF1-6620-FF48-875D-2589C9729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5543-9B63-4B4D-8B02-EE314F9CFEAF}" type="datetimeFigureOut">
              <a:rPr lang="en-US" smtClean="0"/>
              <a:t>4/15/19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1AF1-6620-FF48-875D-2589C9729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2336800"/>
            <a:ext cx="7098030" cy="37195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2336800"/>
            <a:ext cx="20882610" cy="37195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5543-9B63-4B4D-8B02-EE314F9CFEAF}" type="datetimeFigureOut">
              <a:rPr lang="en-US" smtClean="0"/>
              <a:t>4/15/19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1AF1-6620-FF48-875D-2589C9729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5543-9B63-4B4D-8B02-EE314F9CFEAF}" type="datetimeFigureOut">
              <a:rPr lang="en-US" smtClean="0"/>
              <a:t>4/15/19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1AF1-6620-FF48-875D-2589C9729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10942333"/>
            <a:ext cx="28392120" cy="18257517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29372573"/>
            <a:ext cx="28392120" cy="9601197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/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5543-9B63-4B4D-8B02-EE314F9CFEAF}" type="datetimeFigureOut">
              <a:rPr lang="en-US" smtClean="0"/>
              <a:t>4/15/19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1AF1-6620-FF48-875D-2589C9729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11684000"/>
            <a:ext cx="13990320" cy="278485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11684000"/>
            <a:ext cx="13990320" cy="278485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5543-9B63-4B4D-8B02-EE314F9CFEAF}" type="datetimeFigureOut">
              <a:rPr lang="en-US" smtClean="0"/>
              <a:t>4/15/19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1AF1-6620-FF48-875D-2589C9729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336810"/>
            <a:ext cx="28392120" cy="848360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10759443"/>
            <a:ext cx="13926024" cy="5273037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16032480"/>
            <a:ext cx="13926024" cy="23581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10759443"/>
            <a:ext cx="13994608" cy="5273037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16032480"/>
            <a:ext cx="13994608" cy="23581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5543-9B63-4B4D-8B02-EE314F9CFEAF}" type="datetimeFigureOut">
              <a:rPr lang="en-US" smtClean="0"/>
              <a:t>4/15/19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1AF1-6620-FF48-875D-2589C9729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5543-9B63-4B4D-8B02-EE314F9CFEAF}" type="datetimeFigureOut">
              <a:rPr lang="en-US" smtClean="0"/>
              <a:t>4/15/19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1AF1-6620-FF48-875D-2589C9729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5543-9B63-4B4D-8B02-EE314F9CFEAF}" type="datetimeFigureOut">
              <a:rPr lang="en-US" smtClean="0"/>
              <a:t>4/15/19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1AF1-6620-FF48-875D-2589C9729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926080"/>
            <a:ext cx="10617041" cy="1024128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6319530"/>
            <a:ext cx="16664940" cy="311912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13167360"/>
            <a:ext cx="10617041" cy="24394163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5543-9B63-4B4D-8B02-EE314F9CFEAF}" type="datetimeFigureOut">
              <a:rPr lang="en-US" smtClean="0"/>
              <a:t>4/15/19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1AF1-6620-FF48-875D-2589C9729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926080"/>
            <a:ext cx="10617041" cy="1024128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6319530"/>
            <a:ext cx="16664940" cy="31191200"/>
          </a:xfrm>
        </p:spPr>
        <p:txBody>
          <a:bodyPr anchor="t"/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13167360"/>
            <a:ext cx="10617041" cy="24394163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5543-9B63-4B4D-8B02-EE314F9CFEAF}" type="datetimeFigureOut">
              <a:rPr lang="en-US" smtClean="0"/>
              <a:t>4/15/19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D1AF1-6620-FF48-875D-2589C9729F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2336810"/>
            <a:ext cx="28392120" cy="8483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11684000"/>
            <a:ext cx="28392120" cy="27848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40680650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35543-9B63-4B4D-8B02-EE314F9CFEAF}" type="datetimeFigureOut">
              <a:rPr lang="en-US" smtClean="0"/>
              <a:t>4/15/19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40680650"/>
            <a:ext cx="1110996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40680650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D1AF1-6620-FF48-875D-2589C9729F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921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4" Type="http://schemas.openxmlformats.org/officeDocument/2006/relationships/image" Target="../media/image12.jpg"/><Relationship Id="rId15" Type="http://schemas.openxmlformats.org/officeDocument/2006/relationships/image" Target="../media/image13.png"/><Relationship Id="rId16" Type="http://schemas.openxmlformats.org/officeDocument/2006/relationships/image" Target="../media/image14.png"/><Relationship Id="rId17" Type="http://schemas.openxmlformats.org/officeDocument/2006/relationships/image" Target="../media/image15.png"/><Relationship Id="rId18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tiff"/><Relationship Id="rId8" Type="http://schemas.openxmlformats.org/officeDocument/2006/relationships/image" Target="../media/image6.png"/><Relationship Id="rId9" Type="http://schemas.openxmlformats.org/officeDocument/2006/relationships/image" Target="../media/image7.tiff"/><Relationship Id="rId10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6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2918400" cy="4818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93" y="773225"/>
            <a:ext cx="3422856" cy="29370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flipH="1">
            <a:off x="10327741" y="2501810"/>
            <a:ext cx="110521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Student: </a:t>
            </a:r>
            <a:r>
              <a:rPr lang="en-US" sz="3200" dirty="0" smtClean="0"/>
              <a:t>William Escudero, Florida International University. </a:t>
            </a:r>
          </a:p>
          <a:p>
            <a:r>
              <a:rPr lang="en-US" sz="3600" dirty="0" smtClean="0"/>
              <a:t>Instructor: </a:t>
            </a:r>
            <a:r>
              <a:rPr lang="en-US" sz="3200" dirty="0" smtClean="0"/>
              <a:t>Dr. Masoud Sadjadi, Florida International University.</a:t>
            </a:r>
          </a:p>
          <a:p>
            <a:r>
              <a:rPr lang="en-US" sz="3600" dirty="0" smtClean="0"/>
              <a:t>Product Owner</a:t>
            </a:r>
            <a:r>
              <a:rPr lang="en-US" sz="3600" dirty="0"/>
              <a:t>: </a:t>
            </a:r>
            <a:r>
              <a:rPr lang="en-US" sz="3200" dirty="0"/>
              <a:t>Hadi </a:t>
            </a:r>
            <a:r>
              <a:rPr lang="en-US" sz="3200" dirty="0" smtClean="0"/>
              <a:t>Alhaffar, Florida International University.</a:t>
            </a:r>
            <a:endParaRPr lang="en-US" sz="3200" dirty="0"/>
          </a:p>
          <a:p>
            <a:endParaRPr lang="en-US" sz="3600" dirty="0"/>
          </a:p>
        </p:txBody>
      </p:sp>
      <p:sp>
        <p:nvSpPr>
          <p:cNvPr id="10" name="TextBox 9"/>
          <p:cNvSpPr txBox="1"/>
          <p:nvPr/>
        </p:nvSpPr>
        <p:spPr>
          <a:xfrm flipH="1">
            <a:off x="10327741" y="642535"/>
            <a:ext cx="92221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solidFill>
                  <a:schemeClr val="accent5">
                    <a:lumMod val="50000"/>
                  </a:schemeClr>
                </a:solidFill>
              </a:rPr>
              <a:t>Interactive Smart Table</a:t>
            </a:r>
          </a:p>
        </p:txBody>
      </p:sp>
      <p:sp>
        <p:nvSpPr>
          <p:cNvPr id="11" name="TextBox 10"/>
          <p:cNvSpPr txBox="1"/>
          <p:nvPr/>
        </p:nvSpPr>
        <p:spPr>
          <a:xfrm flipH="1">
            <a:off x="10327741" y="1751412"/>
            <a:ext cx="6982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smtClean="0"/>
              <a:t>Senior Project </a:t>
            </a:r>
            <a:r>
              <a:rPr lang="mr-IN" sz="4500" dirty="0" smtClean="0"/>
              <a:t>–</a:t>
            </a:r>
            <a:r>
              <a:rPr lang="en-US" sz="4500" dirty="0" smtClean="0"/>
              <a:t> Spring 2019</a:t>
            </a:r>
          </a:p>
        </p:txBody>
      </p:sp>
      <p:sp>
        <p:nvSpPr>
          <p:cNvPr id="13" name="AutoShape 4" descr="lectron-template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3921" y="400254"/>
            <a:ext cx="3860800" cy="3683000"/>
          </a:xfrm>
          <a:prstGeom prst="rect">
            <a:avLst/>
          </a:prstGeom>
        </p:spPr>
      </p:pic>
      <p:pic>
        <p:nvPicPr>
          <p:cNvPr id="16" name="Shape 141" descr="FIU_VIP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69269" y="975889"/>
            <a:ext cx="4225801" cy="1265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1417" y="1373389"/>
            <a:ext cx="1349623" cy="1695505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04799" y="6535068"/>
            <a:ext cx="10921918" cy="47041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04800" y="5221774"/>
            <a:ext cx="10921918" cy="1160893"/>
          </a:xfrm>
          <a:prstGeom prst="rect">
            <a:avLst/>
          </a:prstGeom>
          <a:solidFill>
            <a:srgbClr val="009CFF"/>
          </a:solidFill>
          <a:ln>
            <a:noFill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683343" y="5290061"/>
            <a:ext cx="344620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500" b="1" dirty="0" smtClean="0">
                <a:solidFill>
                  <a:schemeClr val="bg1"/>
                </a:solidFill>
              </a:rPr>
              <a:t>Problem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06693" y="7251034"/>
            <a:ext cx="975360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/>
              <a:t>As technology takes over meeting and conference rooms, the desk remains unchanged and offline. This can reduce interaction and engagement which can decrease productivity and lower the effectiveness of the event.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04799" y="12951940"/>
            <a:ext cx="10921918" cy="64280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6692" y="13291951"/>
            <a:ext cx="97536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/>
              <a:t>Interactive Smart Table (IST) is a table for the conference or meeting room that connects every member together through a smart display on every desk sit. The smart display is </a:t>
            </a:r>
            <a:r>
              <a:rPr lang="en-US" sz="3800" dirty="0"/>
              <a:t>p</a:t>
            </a:r>
            <a:r>
              <a:rPr lang="en-US" sz="3800" dirty="0" smtClean="0"/>
              <a:t>owered by the Interactive Smart Table Software Suite; a collaboration suite that provides a shared canvas, file sharing and slide presentation capabilities enabling the event members to be more engaged and productive.  </a:t>
            </a:r>
          </a:p>
        </p:txBody>
      </p:sp>
      <p:sp>
        <p:nvSpPr>
          <p:cNvPr id="59" name="Rectangle 58"/>
          <p:cNvSpPr/>
          <p:nvPr/>
        </p:nvSpPr>
        <p:spPr>
          <a:xfrm>
            <a:off x="304799" y="11638802"/>
            <a:ext cx="10921918" cy="1160893"/>
          </a:xfrm>
          <a:prstGeom prst="rect">
            <a:avLst/>
          </a:prstGeom>
          <a:solidFill>
            <a:srgbClr val="009CFF"/>
          </a:solidFill>
          <a:ln>
            <a:noFill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 flipH="1">
            <a:off x="683342" y="11707089"/>
            <a:ext cx="344620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500" b="1" dirty="0" smtClean="0">
                <a:solidFill>
                  <a:schemeClr val="bg1"/>
                </a:solidFill>
              </a:rPr>
              <a:t>Solution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04799" y="21081801"/>
            <a:ext cx="10921918" cy="16778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304799" y="19768664"/>
            <a:ext cx="10921918" cy="1160893"/>
          </a:xfrm>
          <a:prstGeom prst="rect">
            <a:avLst/>
          </a:prstGeom>
          <a:solidFill>
            <a:srgbClr val="009CFF"/>
          </a:solidFill>
          <a:ln>
            <a:noFill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 flipH="1">
            <a:off x="683341" y="19836951"/>
            <a:ext cx="642538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500" b="1" smtClean="0">
                <a:solidFill>
                  <a:schemeClr val="bg1"/>
                </a:solidFill>
              </a:rPr>
              <a:t>Requirements</a:t>
            </a:r>
            <a:endParaRPr lang="en-US" sz="6500" b="1" dirty="0" smtClean="0">
              <a:solidFill>
                <a:schemeClr val="bg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11979443" y="6535068"/>
            <a:ext cx="20691986" cy="240251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11931444" y="5218917"/>
            <a:ext cx="20691987" cy="1160893"/>
          </a:xfrm>
          <a:prstGeom prst="rect">
            <a:avLst/>
          </a:prstGeom>
          <a:solidFill>
            <a:srgbClr val="009CFF"/>
          </a:solidFill>
          <a:ln>
            <a:noFill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 flipH="1">
            <a:off x="12309988" y="5287204"/>
            <a:ext cx="280122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500" b="1" dirty="0" smtClean="0">
                <a:solidFill>
                  <a:schemeClr val="bg1"/>
                </a:solidFill>
              </a:rPr>
              <a:t>Design</a:t>
            </a:r>
          </a:p>
        </p:txBody>
      </p:sp>
      <p:sp>
        <p:nvSpPr>
          <p:cNvPr id="78" name="Rectangle 77"/>
          <p:cNvSpPr/>
          <p:nvPr/>
        </p:nvSpPr>
        <p:spPr>
          <a:xfrm>
            <a:off x="304798" y="39325860"/>
            <a:ext cx="10921917" cy="41906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04799" y="38012722"/>
            <a:ext cx="10921918" cy="1160893"/>
          </a:xfrm>
          <a:prstGeom prst="rect">
            <a:avLst/>
          </a:prstGeom>
          <a:solidFill>
            <a:srgbClr val="009CFF"/>
          </a:solidFill>
          <a:ln>
            <a:noFill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 flipH="1">
            <a:off x="683342" y="38081009"/>
            <a:ext cx="716280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500" b="1" smtClean="0">
                <a:solidFill>
                  <a:schemeClr val="bg1"/>
                </a:solidFill>
              </a:rPr>
              <a:t>Acknowledgements</a:t>
            </a:r>
            <a:endParaRPr lang="en-US" sz="6500" b="1" dirty="0" smtClean="0">
              <a:solidFill>
                <a:schemeClr val="bg1"/>
              </a:solidFill>
            </a:endParaRPr>
          </a:p>
        </p:txBody>
      </p:sp>
      <p:pic>
        <p:nvPicPr>
          <p:cNvPr id="81" name="Picture 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341" y="30328372"/>
            <a:ext cx="10353370" cy="6739891"/>
          </a:xfrm>
          <a:prstGeom prst="rect">
            <a:avLst/>
          </a:prstGeom>
        </p:spPr>
      </p:pic>
      <p:sp>
        <p:nvSpPr>
          <p:cNvPr id="82" name="TextBox 81"/>
          <p:cNvSpPr txBox="1"/>
          <p:nvPr/>
        </p:nvSpPr>
        <p:spPr>
          <a:xfrm>
            <a:off x="14413230" y="7251034"/>
            <a:ext cx="446470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134" name="Group 133"/>
          <p:cNvGrpSpPr/>
          <p:nvPr/>
        </p:nvGrpSpPr>
        <p:grpSpPr>
          <a:xfrm>
            <a:off x="22001657" y="239681"/>
            <a:ext cx="3505606" cy="4088658"/>
            <a:chOff x="22001657" y="239681"/>
            <a:chExt cx="3505606" cy="4088658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01657" y="239681"/>
              <a:ext cx="3505606" cy="1614399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2160461" y="1911480"/>
              <a:ext cx="3133431" cy="799510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29489" y="3051514"/>
              <a:ext cx="3277774" cy="1276825"/>
            </a:xfrm>
            <a:prstGeom prst="rect">
              <a:avLst/>
            </a:prstGeom>
          </p:spPr>
        </p:pic>
      </p:grpSp>
      <p:sp>
        <p:nvSpPr>
          <p:cNvPr id="109" name="TextBox 108"/>
          <p:cNvSpPr txBox="1"/>
          <p:nvPr/>
        </p:nvSpPr>
        <p:spPr>
          <a:xfrm>
            <a:off x="1061883" y="21264578"/>
            <a:ext cx="9398409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>
              <a:buFont typeface="Arial" charset="0"/>
              <a:buChar char="•"/>
            </a:pPr>
            <a:r>
              <a:rPr lang="en-US" sz="3600" dirty="0" smtClean="0"/>
              <a:t>Users on a table can start a meeting or join/exit an existing one. Only the meeting initiator can end the meeting.</a:t>
            </a:r>
          </a:p>
          <a:p>
            <a:pPr marL="1143000" indent="-1143000">
              <a:buFont typeface="Arial" charset="0"/>
              <a:buChar char="•"/>
            </a:pPr>
            <a:r>
              <a:rPr lang="en-US" sz="3600" dirty="0" smtClean="0"/>
              <a:t>Only the meeting initiator is able to present. All meeting members can annotate the current presentation slide.</a:t>
            </a:r>
          </a:p>
          <a:p>
            <a:pPr marL="1143000" indent="-1143000">
              <a:buFont typeface="Arial" charset="0"/>
              <a:buChar char="•"/>
            </a:pPr>
            <a:r>
              <a:rPr lang="en-US" sz="3600" dirty="0" smtClean="0"/>
              <a:t>Users can use the canvas  to collaborate in real time.</a:t>
            </a:r>
          </a:p>
          <a:p>
            <a:pPr marL="1143000" indent="-1143000">
              <a:buFont typeface="Arial" charset="0"/>
              <a:buChar char="•"/>
            </a:pPr>
            <a:r>
              <a:rPr lang="en-US" sz="3600" dirty="0" smtClean="0"/>
              <a:t>The application is required to be stateful. Users can switch between components (canvas, file sharing, presentation) while preserving their previous state.</a:t>
            </a:r>
          </a:p>
          <a:p>
            <a:pPr marL="1143000" indent="-1143000">
              <a:buFont typeface="Arial" charset="0"/>
              <a:buChar char="•"/>
            </a:pPr>
            <a:r>
              <a:rPr lang="en-US" sz="3600" dirty="0" smtClean="0"/>
              <a:t>Application is required to synchronize all events across the network using a hybrid p2p architecture</a:t>
            </a:r>
          </a:p>
        </p:txBody>
      </p:sp>
      <p:sp>
        <p:nvSpPr>
          <p:cNvPr id="240" name="Rectangle 239"/>
          <p:cNvSpPr/>
          <p:nvPr/>
        </p:nvSpPr>
        <p:spPr>
          <a:xfrm>
            <a:off x="12309988" y="7026441"/>
            <a:ext cx="20030896" cy="11851493"/>
          </a:xfrm>
          <a:prstGeom prst="rect">
            <a:avLst/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12594884" y="8719968"/>
            <a:ext cx="7898499" cy="9809230"/>
            <a:chOff x="12580942" y="7310075"/>
            <a:chExt cx="7898499" cy="9809230"/>
          </a:xfrm>
        </p:grpSpPr>
        <p:sp>
          <p:nvSpPr>
            <p:cNvPr id="2" name="Rounded Rectangle 1"/>
            <p:cNvSpPr/>
            <p:nvPr/>
          </p:nvSpPr>
          <p:spPr>
            <a:xfrm>
              <a:off x="12580942" y="7310075"/>
              <a:ext cx="7898499" cy="980923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2" name="Group 281"/>
            <p:cNvGrpSpPr/>
            <p:nvPr/>
          </p:nvGrpSpPr>
          <p:grpSpPr>
            <a:xfrm>
              <a:off x="12930233" y="8962326"/>
              <a:ext cx="7199916" cy="2194560"/>
              <a:chOff x="12716058" y="19526035"/>
              <a:chExt cx="7199916" cy="2194560"/>
            </a:xfrm>
          </p:grpSpPr>
          <p:sp>
            <p:nvSpPr>
              <p:cNvPr id="273" name="Oval 272"/>
              <p:cNvSpPr/>
              <p:nvPr/>
            </p:nvSpPr>
            <p:spPr>
              <a:xfrm>
                <a:off x="12716058" y="19526035"/>
                <a:ext cx="2194560" cy="219456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2911843" y="20020906"/>
                <a:ext cx="1802989" cy="12092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</a:rPr>
                  <a:t>SIT1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5" name="Oval 274"/>
              <p:cNvSpPr/>
              <p:nvPr/>
            </p:nvSpPr>
            <p:spPr>
              <a:xfrm>
                <a:off x="17721414" y="19526035"/>
                <a:ext cx="2194560" cy="219456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6" name="TextBox 275"/>
              <p:cNvSpPr txBox="1"/>
              <p:nvPr/>
            </p:nvSpPr>
            <p:spPr>
              <a:xfrm>
                <a:off x="17957513" y="20018694"/>
                <a:ext cx="1802989" cy="12092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</a:rPr>
                  <a:t>SIT2</a:t>
                </a:r>
              </a:p>
            </p:txBody>
          </p:sp>
          <p:cxnSp>
            <p:nvCxnSpPr>
              <p:cNvPr id="277" name="Straight Arrow Connector 276"/>
              <p:cNvCxnSpPr/>
              <p:nvPr/>
            </p:nvCxnSpPr>
            <p:spPr>
              <a:xfrm>
                <a:off x="15156239" y="20387341"/>
                <a:ext cx="2212258" cy="0"/>
              </a:xfrm>
              <a:prstGeom prst="straightConnector1">
                <a:avLst/>
              </a:prstGeom>
              <a:ln>
                <a:prstDash val="lg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Straight Arrow Connector 277"/>
              <p:cNvCxnSpPr/>
              <p:nvPr/>
            </p:nvCxnSpPr>
            <p:spPr>
              <a:xfrm flipH="1">
                <a:off x="15156239" y="20932969"/>
                <a:ext cx="2405340" cy="0"/>
              </a:xfrm>
              <a:prstGeom prst="straightConnector1">
                <a:avLst/>
              </a:prstGeom>
              <a:ln>
                <a:prstDash val="lg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TextBox 20"/>
            <p:cNvSpPr txBox="1"/>
            <p:nvPr/>
          </p:nvSpPr>
          <p:spPr>
            <a:xfrm>
              <a:off x="13620268" y="7463985"/>
              <a:ext cx="5819845" cy="1209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accent1">
                      <a:lumMod val="50000"/>
                    </a:schemeClr>
                  </a:solidFill>
                </a:rPr>
                <a:t>ElectronJS App</a:t>
              </a:r>
              <a:endParaRPr lang="en-US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3126018" y="11807982"/>
              <a:ext cx="6409953" cy="353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71500" indent="-571500">
                <a:buFont typeface="Arial" charset="0"/>
                <a:buChar char="•"/>
              </a:pP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Every sit connects to each other in a p2p configuration.</a:t>
              </a:r>
            </a:p>
            <a:p>
              <a:pPr marL="571500" indent="-571500">
                <a:buFont typeface="Arial" charset="0"/>
                <a:buChar char="•"/>
              </a:pP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The initiator sit becomes the reference peer on the network.</a:t>
              </a:r>
            </a:p>
            <a:p>
              <a:pPr marL="571500" indent="-571500">
                <a:buFont typeface="Arial" charset="0"/>
                <a:buChar char="•"/>
              </a:pP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All sits keep state and read/write data via the backend's REST API.</a:t>
              </a:r>
            </a:p>
            <a:p>
              <a:pPr marL="571500" indent="-571500">
                <a:buFont typeface="Arial" charset="0"/>
                <a:buChar char="•"/>
              </a:pP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All user generated events are handled by the p2p library.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84" name="Left-Right Arrow 83"/>
          <p:cNvSpPr/>
          <p:nvPr/>
        </p:nvSpPr>
        <p:spPr>
          <a:xfrm>
            <a:off x="20673040" y="11051544"/>
            <a:ext cx="1782525" cy="44361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22741990" y="8759139"/>
            <a:ext cx="9315636" cy="9809932"/>
            <a:chOff x="22783261" y="7440859"/>
            <a:chExt cx="9315636" cy="9809932"/>
          </a:xfrm>
        </p:grpSpPr>
        <p:sp>
          <p:nvSpPr>
            <p:cNvPr id="45" name="Rounded Rectangle 44"/>
            <p:cNvSpPr/>
            <p:nvPr/>
          </p:nvSpPr>
          <p:spPr>
            <a:xfrm>
              <a:off x="22783261" y="7440859"/>
              <a:ext cx="9315636" cy="98099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5868558" y="7563188"/>
              <a:ext cx="3410460" cy="1209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accent1">
                      <a:lumMod val="50000"/>
                    </a:schemeClr>
                  </a:solidFill>
                </a:rPr>
                <a:t>Backend</a:t>
              </a:r>
              <a:endParaRPr lang="en-US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grpSp>
          <p:nvGrpSpPr>
            <p:cNvPr id="89" name="Group 88"/>
            <p:cNvGrpSpPr/>
            <p:nvPr/>
          </p:nvGrpSpPr>
          <p:grpSpPr>
            <a:xfrm>
              <a:off x="23553371" y="9277155"/>
              <a:ext cx="4095197" cy="1316148"/>
              <a:chOff x="26133922" y="9106549"/>
              <a:chExt cx="4627496" cy="1569661"/>
            </a:xfrm>
          </p:grpSpPr>
          <p:sp>
            <p:nvSpPr>
              <p:cNvPr id="28" name="Rounded Rectangle 27"/>
              <p:cNvSpPr/>
              <p:nvPr/>
            </p:nvSpPr>
            <p:spPr>
              <a:xfrm>
                <a:off x="26133922" y="9106549"/>
                <a:ext cx="4627496" cy="1569661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26645164" y="9157382"/>
                <a:ext cx="3532978" cy="13030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500" dirty="0" smtClean="0">
                    <a:solidFill>
                      <a:schemeClr val="bg1"/>
                    </a:solidFill>
                  </a:rPr>
                  <a:t>REST API</a:t>
                </a:r>
                <a:endParaRPr lang="en-US" sz="65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23580991" y="11360777"/>
              <a:ext cx="4067578" cy="1233206"/>
              <a:chOff x="25926781" y="11446089"/>
              <a:chExt cx="4627497" cy="1636928"/>
            </a:xfrm>
          </p:grpSpPr>
          <p:sp>
            <p:nvSpPr>
              <p:cNvPr id="62" name="Rounded Rectangle 61"/>
              <p:cNvSpPr/>
              <p:nvPr/>
            </p:nvSpPr>
            <p:spPr>
              <a:xfrm>
                <a:off x="25926781" y="11513356"/>
                <a:ext cx="4627497" cy="1569661"/>
              </a:xfrm>
              <a:prstGeom prst="round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27369164" y="11446089"/>
                <a:ext cx="2151696" cy="1450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500" dirty="0" smtClean="0">
                    <a:solidFill>
                      <a:schemeClr val="bg1"/>
                    </a:solidFill>
                  </a:rPr>
                  <a:t>Core</a:t>
                </a:r>
                <a:endParaRPr lang="en-US" sz="65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23653506" y="15445395"/>
              <a:ext cx="1458788" cy="1555979"/>
              <a:chOff x="27355649" y="14205612"/>
              <a:chExt cx="2190328" cy="2322570"/>
            </a:xfrm>
          </p:grpSpPr>
          <p:sp>
            <p:nvSpPr>
              <p:cNvPr id="3" name="Can 2"/>
              <p:cNvSpPr/>
              <p:nvPr/>
            </p:nvSpPr>
            <p:spPr>
              <a:xfrm>
                <a:off x="27384031" y="14205612"/>
                <a:ext cx="2040613" cy="2322570"/>
              </a:xfrm>
              <a:prstGeom prst="can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355649" y="14663681"/>
                <a:ext cx="2190328" cy="1518628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71" name="Up-Down Arrow 70"/>
            <p:cNvSpPr/>
            <p:nvPr/>
          </p:nvSpPr>
          <p:spPr>
            <a:xfrm>
              <a:off x="25436003" y="10735297"/>
              <a:ext cx="266184" cy="544671"/>
            </a:xfrm>
            <a:prstGeom prst="up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Up-Down Arrow 96"/>
            <p:cNvSpPr/>
            <p:nvPr/>
          </p:nvSpPr>
          <p:spPr>
            <a:xfrm>
              <a:off x="24244532" y="14791719"/>
              <a:ext cx="214830" cy="609711"/>
            </a:xfrm>
            <a:prstGeom prst="up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ounded Rectangle 87"/>
            <p:cNvSpPr/>
            <p:nvPr/>
          </p:nvSpPr>
          <p:spPr>
            <a:xfrm>
              <a:off x="23290238" y="8908025"/>
              <a:ext cx="4576746" cy="5808663"/>
            </a:xfrm>
            <a:prstGeom prst="round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88943" y="12730510"/>
              <a:ext cx="1595765" cy="815310"/>
            </a:xfrm>
            <a:prstGeom prst="rect">
              <a:avLst/>
            </a:prstGeom>
          </p:spPr>
        </p:pic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92505" y="12453384"/>
              <a:ext cx="1242180" cy="900372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38058" y="13454114"/>
              <a:ext cx="2254447" cy="1240270"/>
            </a:xfrm>
            <a:prstGeom prst="rect">
              <a:avLst/>
            </a:prstGeom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02410" y="13430720"/>
              <a:ext cx="1022370" cy="1211412"/>
            </a:xfrm>
            <a:prstGeom prst="rect">
              <a:avLst/>
            </a:prstGeom>
          </p:spPr>
        </p:pic>
        <p:sp>
          <p:nvSpPr>
            <p:cNvPr id="112" name="TextBox 111"/>
            <p:cNvSpPr txBox="1"/>
            <p:nvPr/>
          </p:nvSpPr>
          <p:spPr>
            <a:xfrm>
              <a:off x="27911702" y="9021847"/>
              <a:ext cx="4121170" cy="7417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71500" indent="-571500">
                <a:buFont typeface="Arial" charset="0"/>
                <a:buChar char="•"/>
              </a:pP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The core and REST API are both written in PHP/Yii2.</a:t>
              </a:r>
            </a:p>
            <a:p>
              <a:pPr marL="571500" indent="-571500">
                <a:buFont typeface="Arial" charset="0"/>
                <a:buChar char="•"/>
              </a:pP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The core contains low level functionality and interfaces directly with MySQL DB and Cloud Providers.</a:t>
              </a:r>
            </a:p>
            <a:p>
              <a:pPr marL="571500" indent="-571500">
                <a:buFont typeface="Arial" charset="0"/>
                <a:buChar char="•"/>
              </a:pP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The REST API exposes core functionality and never communicates directly with the DB. </a:t>
              </a:r>
            </a:p>
            <a:p>
              <a:pPr marL="571500" indent="-571500">
                <a:buFont typeface="Arial" charset="0"/>
                <a:buChar char="•"/>
              </a:pP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All API requests and replies use the JSON format.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571500" indent="-571500">
                <a:buFont typeface="Arial" charset="0"/>
                <a:buChar char="•"/>
              </a:pPr>
              <a:r>
                <a:rPr lang="en-US" sz="2800" dirty="0" smtClean="0">
                  <a:solidFill>
                    <a:schemeClr val="bg1">
                      <a:lumMod val="50000"/>
                    </a:schemeClr>
                  </a:solidFill>
                </a:rPr>
                <a:t>The backend uses the MVC design pattern.</a:t>
              </a:r>
              <a:endParaRPr lang="en-US" sz="2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6" name="Up-Down Arrow 115"/>
            <p:cNvSpPr/>
            <p:nvPr/>
          </p:nvSpPr>
          <p:spPr>
            <a:xfrm>
              <a:off x="26598765" y="14841745"/>
              <a:ext cx="214830" cy="609711"/>
            </a:xfrm>
            <a:prstGeom prst="up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26029702" y="15445395"/>
              <a:ext cx="1404983" cy="1555979"/>
              <a:chOff x="26029702" y="15445395"/>
              <a:chExt cx="1404983" cy="1555979"/>
            </a:xfrm>
          </p:grpSpPr>
          <p:sp>
            <p:nvSpPr>
              <p:cNvPr id="114" name="Can 113"/>
              <p:cNvSpPr/>
              <p:nvPr/>
            </p:nvSpPr>
            <p:spPr>
              <a:xfrm>
                <a:off x="26029702" y="15445395"/>
                <a:ext cx="1359076" cy="1555979"/>
              </a:xfrm>
              <a:prstGeom prst="can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26079405" y="15875953"/>
                <a:ext cx="135528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</a:rPr>
                  <a:t>Cloud Providers</a:t>
                </a:r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19" name="Rectangle 118"/>
          <p:cNvSpPr/>
          <p:nvPr/>
        </p:nvSpPr>
        <p:spPr>
          <a:xfrm>
            <a:off x="12309988" y="19308492"/>
            <a:ext cx="20030896" cy="10865482"/>
          </a:xfrm>
          <a:prstGeom prst="rect">
            <a:avLst/>
          </a:prstGeom>
          <a:solidFill>
            <a:srgbClr val="FBF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TextBox 122"/>
          <p:cNvSpPr txBox="1"/>
          <p:nvPr/>
        </p:nvSpPr>
        <p:spPr>
          <a:xfrm flipH="1">
            <a:off x="12613319" y="7135988"/>
            <a:ext cx="406244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5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Overview</a:t>
            </a:r>
          </a:p>
        </p:txBody>
      </p:sp>
      <p:sp>
        <p:nvSpPr>
          <p:cNvPr id="124" name="TextBox 123"/>
          <p:cNvSpPr txBox="1"/>
          <p:nvPr/>
        </p:nvSpPr>
        <p:spPr>
          <a:xfrm flipH="1">
            <a:off x="12524577" y="19437578"/>
            <a:ext cx="8987885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5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High Level </a:t>
            </a:r>
            <a:r>
              <a:rPr lang="en-US" sz="65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Class Diagram</a:t>
            </a:r>
            <a:endParaRPr lang="en-US" sz="65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7" name="Picture 10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4883" y="20610632"/>
            <a:ext cx="18703723" cy="7527482"/>
          </a:xfrm>
          <a:prstGeom prst="rect">
            <a:avLst/>
          </a:prstGeom>
        </p:spPr>
      </p:pic>
      <p:sp>
        <p:nvSpPr>
          <p:cNvPr id="128" name="Rectangle 127"/>
          <p:cNvSpPr/>
          <p:nvPr/>
        </p:nvSpPr>
        <p:spPr>
          <a:xfrm>
            <a:off x="11979443" y="32334530"/>
            <a:ext cx="20691986" cy="111819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11931444" y="31018378"/>
            <a:ext cx="20691987" cy="1160893"/>
          </a:xfrm>
          <a:prstGeom prst="rect">
            <a:avLst/>
          </a:prstGeom>
          <a:solidFill>
            <a:srgbClr val="009CFF"/>
          </a:solidFill>
          <a:ln>
            <a:noFill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 flipH="1">
            <a:off x="12309987" y="31086665"/>
            <a:ext cx="783410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500" b="1" smtClean="0">
                <a:solidFill>
                  <a:schemeClr val="bg1"/>
                </a:solidFill>
              </a:rPr>
              <a:t>Current &amp; Summary</a:t>
            </a:r>
            <a:endParaRPr lang="en-US" sz="6500" b="1" dirty="0" smtClean="0">
              <a:solidFill>
                <a:schemeClr val="bg1"/>
              </a:solidFill>
            </a:endParaRPr>
          </a:p>
        </p:txBody>
      </p:sp>
      <p:pic>
        <p:nvPicPr>
          <p:cNvPr id="118" name="Picture 1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3927" y="37935287"/>
            <a:ext cx="9487568" cy="5218494"/>
          </a:xfrm>
          <a:prstGeom prst="rect">
            <a:avLst/>
          </a:prstGeom>
        </p:spPr>
      </p:pic>
      <p:sp>
        <p:nvSpPr>
          <p:cNvPr id="120" name="TextBox 119"/>
          <p:cNvSpPr txBox="1"/>
          <p:nvPr/>
        </p:nvSpPr>
        <p:spPr>
          <a:xfrm>
            <a:off x="12478684" y="33097945"/>
            <a:ext cx="939439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marR="0" lvl="0" indent="-11430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High portability and design efficiency allows the software suite to run on any platform that supports ElectronJS, decoupling the table design from the software that powers it.</a:t>
            </a:r>
          </a:p>
          <a:p>
            <a:pPr marL="1143000" marR="0" lvl="0" indent="-11430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backend subsystem is running on a Google Cloud VM instance and is fully operational.</a:t>
            </a:r>
          </a:p>
          <a:p>
            <a:pPr marL="1143000" marR="0" lvl="0" indent="-11430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application runs on prototype platform composed of a Raspberry PI 3 Model B+ connected to a Raspberry PI 7” touch screen.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12282992" y="32451614"/>
            <a:ext cx="3312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marR="0" lvl="0" indent="-11430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3600" b="1" dirty="0" smtClean="0"/>
              <a:t>Current System</a:t>
            </a:r>
            <a:endParaRPr lang="en-US" sz="3600" b="1" dirty="0"/>
          </a:p>
        </p:txBody>
      </p:sp>
      <p:sp>
        <p:nvSpPr>
          <p:cNvPr id="121" name="Left-Right Arrow 120"/>
          <p:cNvSpPr/>
          <p:nvPr/>
        </p:nvSpPr>
        <p:spPr>
          <a:xfrm>
            <a:off x="22207426" y="40324946"/>
            <a:ext cx="793402" cy="36576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TextBox 137"/>
          <p:cNvSpPr txBox="1"/>
          <p:nvPr/>
        </p:nvSpPr>
        <p:spPr>
          <a:xfrm>
            <a:off x="23439186" y="33251121"/>
            <a:ext cx="87146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marR="0" lvl="0" indent="-11430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Increased meeting Interaction and engagement by connecting all meeting members via the Interactive Smart Table Software Suite.</a:t>
            </a:r>
          </a:p>
          <a:p>
            <a:pPr marL="1143000" marR="0" lvl="0" indent="-11430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File sharing and Canvas component allow the user to contribute in real time while in a meeting.</a:t>
            </a:r>
          </a:p>
          <a:p>
            <a:pPr marL="1143000" marR="0" lvl="0" indent="-11430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Users can record a canvas session for later playback.</a:t>
            </a:r>
          </a:p>
          <a:p>
            <a:pPr marL="1143000" marR="0" lvl="0" indent="-11430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Users can export and save current Canvas.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23439187" y="32469660"/>
            <a:ext cx="3312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marR="0" lvl="0" indent="-11430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3600" b="1" dirty="0" smtClean="0"/>
              <a:t>Summary</a:t>
            </a:r>
            <a:endParaRPr lang="en-US" sz="3600" b="1" dirty="0"/>
          </a:p>
        </p:txBody>
      </p:sp>
      <p:pic>
        <p:nvPicPr>
          <p:cNvPr id="132" name="Picture 13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4905" y="37505917"/>
            <a:ext cx="8778892" cy="5638057"/>
          </a:xfrm>
          <a:prstGeom prst="rect">
            <a:avLst/>
          </a:prstGeom>
        </p:spPr>
      </p:pic>
      <p:sp>
        <p:nvSpPr>
          <p:cNvPr id="133" name="TextBox 132"/>
          <p:cNvSpPr txBox="1"/>
          <p:nvPr/>
        </p:nvSpPr>
        <p:spPr>
          <a:xfrm>
            <a:off x="12944175" y="28525580"/>
            <a:ext cx="181192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>
              <a:buFont typeface="Arial" charset="0"/>
              <a:buChar char="•"/>
            </a:pPr>
            <a:r>
              <a:rPr lang="en-US" sz="3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All user events are sent to the backend through the REST API using JSON as the request data format.</a:t>
            </a:r>
          </a:p>
          <a:p>
            <a:pPr marL="1143000" indent="-1143000">
              <a:buFont typeface="Arial" charset="0"/>
              <a:buChar char="•"/>
            </a:pPr>
            <a:r>
              <a:rPr lang="en-US" sz="3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application consumes the backend replies asynchronously and updates the UI accordingly.</a:t>
            </a:r>
          </a:p>
          <a:p>
            <a:pPr marL="1143000" indent="-1143000">
              <a:buFont typeface="Arial" charset="0"/>
              <a:buChar char="•"/>
            </a:pPr>
            <a:r>
              <a:rPr lang="en-US" sz="3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diagram shows how the Core of the application exposes its functionality through the REST component.</a:t>
            </a:r>
            <a:endParaRPr lang="en-US" sz="3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411169" y="39705439"/>
            <a:ext cx="10625542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/>
              <a:t>I would like to thank the School of Computer Science at FIU for providing the tools necessary to create this project. I also like to thank the school of Architecture and the Robotics Lab (RDF) for providing the materials for the prototype.</a:t>
            </a:r>
          </a:p>
          <a:p>
            <a:endParaRPr lang="en-US" sz="3800" dirty="0"/>
          </a:p>
          <a:p>
            <a:endParaRPr lang="en-US" sz="3800" dirty="0" smtClean="0"/>
          </a:p>
        </p:txBody>
      </p:sp>
    </p:spTree>
    <p:extLst>
      <p:ext uri="{BB962C8B-B14F-4D97-AF65-F5344CB8AC3E}">
        <p14:creationId xmlns:p14="http://schemas.microsoft.com/office/powerpoint/2010/main" val="100684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4671</TotalTime>
  <Words>587</Words>
  <Application>Microsoft Macintosh PowerPoint</Application>
  <PresentationFormat>Custom</PresentationFormat>
  <Paragraphs>50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Mangal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15.0028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William Escudero</dc:creator>
  <cp:lastModifiedBy>William Escudero</cp:lastModifiedBy>
  <cp:revision>87</cp:revision>
  <cp:lastPrinted>2019-04-15T16:47:06Z</cp:lastPrinted>
  <dcterms:created xsi:type="dcterms:W3CDTF">2019-04-11T05:49:35Z</dcterms:created>
  <dcterms:modified xsi:type="dcterms:W3CDTF">2019-04-16T00:46:20Z</dcterms:modified>
</cp:coreProperties>
</file>