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052" r:id="rId1"/>
  </p:sldMasterIdLst>
  <p:notesMasterIdLst>
    <p:notesMasterId r:id="rId12"/>
  </p:notesMasterIdLst>
  <p:handoutMasterIdLst>
    <p:handoutMasterId r:id="rId13"/>
  </p:handoutMasterIdLst>
  <p:sldIdLst>
    <p:sldId id="256" r:id="rId2"/>
    <p:sldId id="343" r:id="rId3"/>
    <p:sldId id="345" r:id="rId4"/>
    <p:sldId id="346" r:id="rId5"/>
    <p:sldId id="347" r:id="rId6"/>
    <p:sldId id="349" r:id="rId7"/>
    <p:sldId id="356" r:id="rId8"/>
    <p:sldId id="350" r:id="rId9"/>
    <p:sldId id="352" r:id="rId10"/>
    <p:sldId id="355" r:id="rId1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liam Escudero" initials="WE"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4" autoAdjust="0"/>
    <p:restoredTop sz="82353" autoAdjust="0"/>
  </p:normalViewPr>
  <p:slideViewPr>
    <p:cSldViewPr snapToObjects="1">
      <p:cViewPr varScale="1">
        <p:scale>
          <a:sx n="96" d="100"/>
          <a:sy n="96" d="100"/>
        </p:scale>
        <p:origin x="2008" y="80"/>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commentAuthors" Target="commentAuthor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4/27/19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4/27/19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9</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05F4C51E-94FE-4EA3-9632-37695468AD72}"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4C94BC1-1497-4BDC-A1E5-B32793525C11}" type="slidenum">
              <a:rPr lang="en-US" altLang="en-US" smtClean="0"/>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4DFC08AD-425F-4775-B4E0-BB115F66D29C}"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0355F54-7FB7-4864-A52B-2722A7103E10}" type="slidenum">
              <a:rPr lang="en-US" altLang="en-US" smtClean="0"/>
              <a:pPr/>
              <a:t>‹#›</a:t>
            </a:fld>
            <a:endParaRPr lang="en-US"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57D29FD-4BC1-4E48-B7DD-BCBA95BC7AF9}"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514C96F-308B-488D-8EB8-53D986110491}" type="slidenum">
              <a:rPr lang="en-US" altLang="en-US" smtClean="0"/>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A15597D-6130-464B-9D3E-3A1D0D3CB7DB}"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76716B0D-9E78-4000-9B46-108CCFA59DB2}" type="datetime1">
              <a:rPr lang="en-US" smtClean="0"/>
              <a:pPr>
                <a:defRPr/>
              </a:pPr>
              <a:t>4/27/19</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38455A5-A4A9-468F-A1D3-4785F870EBD4}" type="slidenum">
              <a:rPr lang="en-US" altLang="en-US" smtClean="0"/>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ED3457D7-E072-4C6B-85A3-FC101812524D}" type="datetime1">
              <a:rPr lang="en-US" smtClean="0"/>
              <a:pPr>
                <a:defRPr/>
              </a:pPr>
              <a:t>4/27/19</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8EFC070B-E897-4FE2-87D3-937C19FE74A6}" type="slidenum">
              <a:rPr lang="en-US" altLang="en-US" smtClean="0"/>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82521417-C2DD-4C9C-9B7F-24A4905C0EAD}" type="datetime1">
              <a:rPr lang="en-US" smtClean="0"/>
              <a:pPr>
                <a:defRPr/>
              </a:pPr>
              <a:t>4/27/19</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879F1A1-38E2-4BE0-8480-E43DB31206EE}" type="slidenum">
              <a:rPr lang="en-US" altLang="en-US" smtClean="0"/>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0C71B9FD-5F84-40EE-BE92-5187585C0991}" type="datetime1">
              <a:rPr lang="en-US" smtClean="0"/>
              <a:pPr>
                <a:defRPr/>
              </a:pPr>
              <a:t>4/27/19</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F91F6D4-B72F-4031-BB13-DF465A8C7873}" type="slidenum">
              <a:rPr lang="en-US" altLang="en-US" smtClean="0"/>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8A44D78-FCC2-40B4-987C-246307192CE6}" type="datetime1">
              <a:rPr lang="en-US" smtClean="0"/>
              <a:pPr>
                <a:defRPr/>
              </a:pPr>
              <a:t>4/27/19</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A8CA3598-FCF8-48A4-9FF5-EF2B5DDBAA8F}" type="slidenum">
              <a:rPr lang="en-US" altLang="en-US" smtClean="0"/>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C60CBCA-7388-4E1A-BAF6-17486ACF2434}" type="datetime1">
              <a:rPr lang="en-US" smtClean="0"/>
              <a:pPr>
                <a:defRPr/>
              </a:pPr>
              <a:t>4/27/19</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3ECB25-1E4F-4A8B-8783-EC7587DDB69B}" type="slidenum">
              <a:rPr lang="en-US" altLang="en-US" smtClean="0"/>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0ACF3A49-14E6-442A-8033-A8225B229CA5}" type="datetime1">
              <a:rPr lang="en-US" smtClean="0"/>
              <a:pPr>
                <a:defRPr/>
              </a:pPr>
              <a:t>4/27/19</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dirty="0"/>
          </a:p>
        </p:txBody>
      </p:sp>
      <p:sp>
        <p:nvSpPr>
          <p:cNvPr id="7" name="Slide Number Placeholder 6"/>
          <p:cNvSpPr>
            <a:spLocks noGrp="1"/>
          </p:cNvSpPr>
          <p:nvPr>
            <p:ph type="sldNum" sz="quarter" idx="12"/>
          </p:nvPr>
        </p:nvSpPr>
        <p:spPr/>
        <p:txBody>
          <a:bodyPr/>
          <a:lstStyle/>
          <a:p>
            <a:fld id="{C1DAC369-66D3-4EFC-BB3B-678C81E21597}" type="slidenum">
              <a:rPr lang="en-US" altLang="en-US" smtClean="0"/>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a:defRPr/>
            </a:pPr>
            <a:fld id="{B9BB3EB8-314F-4CE3-939A-F78A6BE43B76}" type="datetime1">
              <a:rPr lang="en-US" smtClean="0"/>
              <a:pPr>
                <a:defRPr/>
              </a:pPr>
              <a:t>4/27/19</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12B113F0-A774-4A14-AA2C-3A403885806F}" type="slidenum">
              <a:rPr lang="en-US" altLang="en-US" smtClean="0"/>
              <a:pPr/>
              <a:t>‹#›</a:t>
            </a:fld>
            <a:endParaRPr lang="en-US" altLang="en-US"/>
          </a:p>
        </p:txBody>
      </p:sp>
    </p:spTree>
    <p:extLst>
      <p:ext uri="{BB962C8B-B14F-4D97-AF65-F5344CB8AC3E}">
        <p14:creationId xmlns:p14="http://schemas.microsoft.com/office/powerpoint/2010/main" val="1410938838"/>
      </p:ext>
    </p:extLst>
  </p:cSld>
  <p:clrMap bg1="dk1" tx1="lt1" bg2="dk2" tx2="lt2" accent1="accent1" accent2="accent2" accent3="accent3" accent4="accent4" accent5="accent5" accent6="accent6" hlink="hlink" folHlink="folHlink"/>
  <p:sldLayoutIdLst>
    <p:sldLayoutId id="2147485053" r:id="rId1"/>
    <p:sldLayoutId id="2147485054" r:id="rId2"/>
    <p:sldLayoutId id="2147485055" r:id="rId3"/>
    <p:sldLayoutId id="2147485056" r:id="rId4"/>
    <p:sldLayoutId id="2147485057" r:id="rId5"/>
    <p:sldLayoutId id="2147485058" r:id="rId6"/>
    <p:sldLayoutId id="2147485059" r:id="rId7"/>
    <p:sldLayoutId id="2147485060" r:id="rId8"/>
    <p:sldLayoutId id="2147485061" r:id="rId9"/>
    <p:sldLayoutId id="2147485062" r:id="rId10"/>
    <p:sldLayoutId id="2147485063" r:id="rId11"/>
    <p:sldLayoutId id="2147485064" r:id="rId12"/>
    <p:sldLayoutId id="2147485065" r:id="rId13"/>
    <p:sldLayoutId id="2147485066" r:id="rId14"/>
    <p:sldLayoutId id="2147485067" r:id="rId15"/>
    <p:sldLayoutId id="2147485068" r:id="rId16"/>
    <p:sldLayoutId id="2147485069"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mailto:wescu001@fiu.edu" TargetMode="External"/><Relationship Id="rId4" Type="http://schemas.openxmlformats.org/officeDocument/2006/relationships/hyperlink" Target="http://www.williamescudero.com/"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685800" y="1506863"/>
            <a:ext cx="7315200" cy="1549781"/>
          </a:xfrm>
        </p:spPr>
        <p:txBody>
          <a:bodyPr>
            <a:normAutofit/>
          </a:bodyPr>
          <a:lstStyle/>
          <a:p>
            <a:pPr algn="ctr" eaLnBrk="1" hangingPunct="1"/>
            <a:r>
              <a:rPr lang="en-US" altLang="en-US" dirty="0" smtClean="0">
                <a:ea typeface="ＭＳ Ｐゴシック" pitchFamily="34" charset="-128"/>
              </a:rPr>
              <a:t>Interactive Smart Table</a:t>
            </a:r>
            <a:r>
              <a:rPr lang="en-US" altLang="en-US" smtClean="0">
                <a:ea typeface="ＭＳ Ｐゴシック" pitchFamily="34" charset="-128"/>
              </a:rPr>
              <a:t/>
            </a:r>
            <a:br>
              <a:rPr lang="en-US" altLang="en-US" smtClean="0">
                <a:ea typeface="ＭＳ Ｐゴシック" pitchFamily="34" charset="-128"/>
              </a:rPr>
            </a:br>
            <a:endParaRPr lang="en-US" altLang="en-US" dirty="0" smtClean="0">
              <a:ea typeface="ＭＳ Ｐゴシック" pitchFamily="34" charset="-128"/>
            </a:endParaRPr>
          </a:p>
        </p:txBody>
      </p:sp>
      <p:sp>
        <p:nvSpPr>
          <p:cNvPr id="20483" name="Subtitle 2"/>
          <p:cNvSpPr>
            <a:spLocks noGrp="1"/>
          </p:cNvSpPr>
          <p:nvPr>
            <p:ph type="subTitle" idx="1"/>
          </p:nvPr>
        </p:nvSpPr>
        <p:spPr>
          <a:xfrm>
            <a:off x="152400" y="6248400"/>
            <a:ext cx="8686800" cy="609600"/>
          </a:xfrm>
        </p:spPr>
        <p:txBody>
          <a:bodyPr/>
          <a:lstStyle/>
          <a:p>
            <a:pPr algn="ctr" eaLnBrk="1" hangingPunct="1"/>
            <a:r>
              <a:rPr lang="en-US" altLang="en-US" dirty="0" smtClean="0">
                <a:ea typeface="ＭＳ Ｐゴシック" pitchFamily="34" charset="-128"/>
              </a:rPr>
              <a:t>April 18, 2019</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b="1" dirty="0" smtClean="0">
                <a:ea typeface="ＭＳ Ｐゴシック" pitchFamily="34" charset="-128"/>
              </a:rPr>
              <a:t>VIP/Senior Project Final Presentation</a:t>
            </a:r>
            <a:r>
              <a:rPr lang="en-US" altLang="en-US" b="1" dirty="0" smtClean="0">
                <a:ea typeface="ＭＳ Ｐゴシック" pitchFamily="34" charset="-128"/>
              </a:rPr>
              <a:t/>
            </a:r>
            <a:br>
              <a:rPr lang="en-US" altLang="en-US" b="1" dirty="0" smtClean="0">
                <a:ea typeface="ＭＳ Ｐゴシック" pitchFamily="34" charset="-128"/>
              </a:rPr>
            </a:br>
            <a:r>
              <a:rPr lang="en-US" altLang="en-US" sz="2800" b="1" dirty="0" smtClean="0">
                <a:ea typeface="ＭＳ Ｐゴシック" pitchFamily="34" charset="-128"/>
              </a:rPr>
              <a:t>Spring 2019</a:t>
            </a:r>
            <a:endParaRPr lang="en-US" altLang="en-US" b="1" dirty="0" smtClean="0">
              <a:ea typeface="ＭＳ Ｐゴシック" pitchFamily="34" charset="-128"/>
            </a:endParaRPr>
          </a:p>
        </p:txBody>
      </p:sp>
      <p:sp>
        <p:nvSpPr>
          <p:cNvPr id="2" name="Rectangle 1"/>
          <p:cNvSpPr/>
          <p:nvPr/>
        </p:nvSpPr>
        <p:spPr>
          <a:xfrm>
            <a:off x="685800" y="3317079"/>
            <a:ext cx="4572000" cy="1569660"/>
          </a:xfrm>
          <a:prstGeom prst="rect">
            <a:avLst/>
          </a:prstGeom>
        </p:spPr>
        <p:txBody>
          <a:bodyPr wrap="square">
            <a:spAutoFit/>
          </a:bodyPr>
          <a:lstStyle/>
          <a:p>
            <a:r>
              <a:rPr lang="en-US" altLang="en-US" dirty="0"/>
              <a:t>Team Member(s): William Escudero</a:t>
            </a:r>
            <a:br>
              <a:rPr lang="en-US" altLang="en-US" dirty="0"/>
            </a:br>
            <a:r>
              <a:rPr lang="en-US" altLang="en-US" dirty="0"/>
              <a:t>Product Owner(s): Hadi Alhaffar</a:t>
            </a:r>
            <a:br>
              <a:rPr lang="en-US" altLang="en-US" dirty="0"/>
            </a:br>
            <a:r>
              <a:rPr lang="en-US" altLang="en-US" dirty="0"/>
              <a:t>Professor: Masoud Sadjadi</a:t>
            </a:r>
            <a:br>
              <a:rPr lang="en-US" altLang="en-US" dirty="0"/>
            </a:br>
            <a:r>
              <a:rPr lang="en-US" altLang="en-US" dirty="0"/>
              <a:t/>
            </a:r>
            <a:br>
              <a:rPr lang="en-US" altLang="en-US" dirty="0"/>
            </a:br>
            <a:r>
              <a:rPr lang="en-US" altLang="en-US" sz="1200" dirty="0"/>
              <a:t>School of Computing and Information Sciences</a:t>
            </a:r>
            <a:br>
              <a:rPr lang="en-US" altLang="en-US" sz="1200" dirty="0"/>
            </a:br>
            <a:r>
              <a:rPr lang="en-US" altLang="en-US" sz="1200" dirty="0"/>
              <a:t>Florida International University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304800"/>
            <a:ext cx="2286001" cy="762000"/>
          </a:xfrm>
        </p:spPr>
        <p:txBody>
          <a:bodyPr/>
          <a:lstStyle/>
          <a:p>
            <a:r>
              <a:rPr lang="en-US" dirty="0" smtClean="0"/>
              <a:t>Summary</a:t>
            </a:r>
            <a:endParaRPr lang="en-US" dirty="0"/>
          </a:p>
        </p:txBody>
      </p:sp>
      <p:sp>
        <p:nvSpPr>
          <p:cNvPr id="5" name="TextBox 4"/>
          <p:cNvSpPr txBox="1"/>
          <p:nvPr/>
        </p:nvSpPr>
        <p:spPr>
          <a:xfrm>
            <a:off x="533399" y="1219200"/>
            <a:ext cx="3581401" cy="2585323"/>
          </a:xfrm>
          <a:prstGeom prst="rect">
            <a:avLst/>
          </a:prstGeom>
          <a:noFill/>
        </p:spPr>
        <p:txBody>
          <a:bodyPr wrap="square" rtlCol="0">
            <a:spAutoFit/>
          </a:bodyPr>
          <a:lstStyle/>
          <a:p>
            <a:pPr marR="0" lvl="0" defTabSz="914400" eaLnBrk="1" fontAlgn="auto" latinLnBrk="0" hangingPunct="1">
              <a:lnSpc>
                <a:spcPct val="100000"/>
              </a:lnSpc>
              <a:spcBef>
                <a:spcPts val="0"/>
              </a:spcBef>
              <a:spcAft>
                <a:spcPts val="0"/>
              </a:spcAft>
              <a:buClrTx/>
              <a:buSzTx/>
              <a:tabLst/>
              <a:defRPr/>
            </a:pPr>
            <a:r>
              <a:rPr lang="en-US" dirty="0">
                <a:solidFill>
                  <a:schemeClr val="tx1">
                    <a:lumMod val="50000"/>
                    <a:lumOff val="50000"/>
                  </a:schemeClr>
                </a:solidFill>
              </a:rPr>
              <a:t>Increased meeting Interaction and engagement by connecting all meeting members via the Interactive Smart Table Software Suite.</a:t>
            </a:r>
          </a:p>
          <a:p>
            <a:pPr marR="0" lvl="0" defTabSz="914400" eaLnBrk="1" fontAlgn="auto" latinLnBrk="0" hangingPunct="1">
              <a:lnSpc>
                <a:spcPct val="100000"/>
              </a:lnSpc>
              <a:spcBef>
                <a:spcPts val="0"/>
              </a:spcBef>
              <a:spcAft>
                <a:spcPts val="0"/>
              </a:spcAft>
              <a:buClrTx/>
              <a:buSzTx/>
              <a:tabLst/>
              <a:defRPr/>
            </a:pPr>
            <a:r>
              <a:rPr lang="en-US" dirty="0">
                <a:solidFill>
                  <a:schemeClr val="tx1">
                    <a:lumMod val="50000"/>
                    <a:lumOff val="50000"/>
                  </a:schemeClr>
                </a:solidFill>
              </a:rPr>
              <a:t>File sharing and Canvas component allow the user to contribute in real time while in a meeting</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
        <p:nvSpPr>
          <p:cNvPr id="6" name="Title 1"/>
          <p:cNvSpPr txBox="1">
            <a:spLocks/>
          </p:cNvSpPr>
          <p:nvPr/>
        </p:nvSpPr>
        <p:spPr>
          <a:xfrm>
            <a:off x="4114800" y="304800"/>
            <a:ext cx="3581401" cy="76200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n-US" dirty="0" smtClean="0"/>
              <a:t>Current System</a:t>
            </a:r>
            <a:endParaRPr lang="en-US" dirty="0"/>
          </a:p>
        </p:txBody>
      </p:sp>
      <p:sp>
        <p:nvSpPr>
          <p:cNvPr id="8" name="TextBox 7"/>
          <p:cNvSpPr txBox="1"/>
          <p:nvPr/>
        </p:nvSpPr>
        <p:spPr>
          <a:xfrm>
            <a:off x="4267200" y="1154088"/>
            <a:ext cx="3733800" cy="3970318"/>
          </a:xfrm>
          <a:prstGeom prst="rect">
            <a:avLst/>
          </a:prstGeom>
          <a:noFill/>
        </p:spPr>
        <p:txBody>
          <a:bodyPr wrap="square" rtlCol="0">
            <a:spAutoFit/>
          </a:bodyPr>
          <a:lstStyle/>
          <a:p>
            <a:pPr marR="0" lvl="0" defTabSz="914400" eaLnBrk="1" fontAlgn="auto" latinLnBrk="0" hangingPunct="1">
              <a:lnSpc>
                <a:spcPct val="100000"/>
              </a:lnSpc>
              <a:spcBef>
                <a:spcPts val="0"/>
              </a:spcBef>
              <a:spcAft>
                <a:spcPts val="0"/>
              </a:spcAft>
              <a:buClrTx/>
              <a:buSzTx/>
              <a:tabLst/>
              <a:defRPr/>
            </a:pPr>
            <a:r>
              <a:rPr lang="en-US" dirty="0">
                <a:solidFill>
                  <a:schemeClr val="tx1">
                    <a:lumMod val="50000"/>
                    <a:lumOff val="50000"/>
                  </a:schemeClr>
                </a:solidFill>
              </a:rPr>
              <a:t>High portability and design efficiency allows the software suite to run on any platform that supports ElectronJS, decoupling the table design from the software that powers it.</a:t>
            </a:r>
          </a:p>
          <a:p>
            <a:pPr marR="0" lvl="0" defTabSz="914400" eaLnBrk="1" fontAlgn="auto" latinLnBrk="0" hangingPunct="1">
              <a:lnSpc>
                <a:spcPct val="100000"/>
              </a:lnSpc>
              <a:spcBef>
                <a:spcPts val="0"/>
              </a:spcBef>
              <a:spcAft>
                <a:spcPts val="0"/>
              </a:spcAft>
              <a:buClrTx/>
              <a:buSzTx/>
              <a:tabLst/>
              <a:defRPr/>
            </a:pPr>
            <a:r>
              <a:rPr lang="en-US" dirty="0">
                <a:solidFill>
                  <a:schemeClr val="tx1">
                    <a:lumMod val="50000"/>
                    <a:lumOff val="50000"/>
                  </a:schemeClr>
                </a:solidFill>
              </a:rPr>
              <a:t>The backend subsystem is running on a Google Cloud VM instance and is fully operational.</a:t>
            </a:r>
          </a:p>
          <a:p>
            <a:pPr marR="0" lvl="0" defTabSz="914400" eaLnBrk="1" fontAlgn="auto" latinLnBrk="0" hangingPunct="1">
              <a:lnSpc>
                <a:spcPct val="100000"/>
              </a:lnSpc>
              <a:spcBef>
                <a:spcPts val="0"/>
              </a:spcBef>
              <a:spcAft>
                <a:spcPts val="0"/>
              </a:spcAft>
              <a:buClrTx/>
              <a:buSzTx/>
              <a:tabLst/>
              <a:defRPr/>
            </a:pPr>
            <a:r>
              <a:rPr lang="en-US" dirty="0">
                <a:solidFill>
                  <a:schemeClr val="tx1">
                    <a:lumMod val="50000"/>
                    <a:lumOff val="50000"/>
                  </a:schemeClr>
                </a:solidFill>
              </a:rPr>
              <a:t>The application runs on prototype platform composed of a Raspberry PI 3 Model B+ connected to a Raspberry PI 7” touch screen.</a:t>
            </a:r>
          </a:p>
          <a:p>
            <a:endParaRPr lang="en-US" dirty="0"/>
          </a:p>
        </p:txBody>
      </p:sp>
      <p:sp>
        <p:nvSpPr>
          <p:cNvPr id="9" name="Title 1"/>
          <p:cNvSpPr txBox="1">
            <a:spLocks/>
          </p:cNvSpPr>
          <p:nvPr/>
        </p:nvSpPr>
        <p:spPr>
          <a:xfrm>
            <a:off x="381000" y="4259491"/>
            <a:ext cx="2438400" cy="76200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n-US" smtClean="0"/>
              <a:t>Contact</a:t>
            </a:r>
            <a:endParaRPr lang="en-US" dirty="0"/>
          </a:p>
        </p:txBody>
      </p:sp>
      <p:sp>
        <p:nvSpPr>
          <p:cNvPr id="10" name="TextBox 9"/>
          <p:cNvSpPr txBox="1"/>
          <p:nvPr/>
        </p:nvSpPr>
        <p:spPr>
          <a:xfrm>
            <a:off x="390939" y="5024804"/>
            <a:ext cx="3886200" cy="1477328"/>
          </a:xfrm>
          <a:prstGeom prst="rect">
            <a:avLst/>
          </a:prstGeom>
          <a:noFill/>
        </p:spPr>
        <p:txBody>
          <a:bodyPr wrap="square" rtlCol="0">
            <a:spAutoFit/>
          </a:bodyPr>
          <a:lstStyle/>
          <a:p>
            <a:pPr marR="0" lvl="0" defTabSz="914400" eaLnBrk="1" fontAlgn="auto" latinLnBrk="0" hangingPunct="1">
              <a:lnSpc>
                <a:spcPct val="100000"/>
              </a:lnSpc>
              <a:spcBef>
                <a:spcPts val="0"/>
              </a:spcBef>
              <a:spcAft>
                <a:spcPts val="0"/>
              </a:spcAft>
              <a:buClrTx/>
              <a:buSzTx/>
              <a:tabLst/>
              <a:defRPr/>
            </a:pPr>
            <a:r>
              <a:rPr lang="en-US" dirty="0" smtClean="0">
                <a:solidFill>
                  <a:schemeClr val="tx1">
                    <a:lumMod val="50000"/>
                    <a:lumOff val="50000"/>
                  </a:schemeClr>
                </a:solidFill>
              </a:rPr>
              <a:t>William Escudero </a:t>
            </a:r>
          </a:p>
          <a:p>
            <a:pPr marR="0" lvl="0" defTabSz="914400" eaLnBrk="1" fontAlgn="auto" latinLnBrk="0" hangingPunct="1">
              <a:lnSpc>
                <a:spcPct val="100000"/>
              </a:lnSpc>
              <a:spcBef>
                <a:spcPts val="0"/>
              </a:spcBef>
              <a:spcAft>
                <a:spcPts val="0"/>
              </a:spcAft>
              <a:buClrTx/>
              <a:buSzTx/>
              <a:tabLst/>
              <a:defRPr/>
            </a:pPr>
            <a:endParaRPr lang="en-US" dirty="0" smtClean="0">
              <a:solidFill>
                <a:schemeClr val="tx1">
                  <a:lumMod val="50000"/>
                  <a:lumOff val="50000"/>
                </a:schemeClr>
              </a:solidFill>
            </a:endParaRPr>
          </a:p>
          <a:p>
            <a:pPr marR="0" lvl="0" defTabSz="914400" eaLnBrk="1" fontAlgn="auto" latinLnBrk="0" hangingPunct="1">
              <a:lnSpc>
                <a:spcPct val="100000"/>
              </a:lnSpc>
              <a:spcBef>
                <a:spcPts val="0"/>
              </a:spcBef>
              <a:spcAft>
                <a:spcPts val="0"/>
              </a:spcAft>
              <a:buClrTx/>
              <a:buSzTx/>
              <a:tabLst/>
              <a:defRPr/>
            </a:pPr>
            <a:r>
              <a:rPr lang="en-US" dirty="0" smtClean="0">
                <a:solidFill>
                  <a:schemeClr val="tx1">
                    <a:lumMod val="50000"/>
                    <a:lumOff val="50000"/>
                  </a:schemeClr>
                </a:solidFill>
                <a:hlinkClick r:id="rId3"/>
              </a:rPr>
              <a:t>wescu001@fiu.edu</a:t>
            </a:r>
            <a:endParaRPr lang="en-US" dirty="0" smtClean="0">
              <a:solidFill>
                <a:schemeClr val="tx1">
                  <a:lumMod val="50000"/>
                  <a:lumOff val="50000"/>
                </a:schemeClr>
              </a:solidFill>
            </a:endParaRPr>
          </a:p>
          <a:p>
            <a:pPr marR="0" lvl="0" defTabSz="914400" eaLnBrk="1" fontAlgn="auto" latinLnBrk="0" hangingPunct="1">
              <a:lnSpc>
                <a:spcPct val="100000"/>
              </a:lnSpc>
              <a:spcBef>
                <a:spcPts val="0"/>
              </a:spcBef>
              <a:spcAft>
                <a:spcPts val="0"/>
              </a:spcAft>
              <a:buClrTx/>
              <a:buSzTx/>
              <a:tabLst/>
              <a:defRPr/>
            </a:pPr>
            <a:r>
              <a:rPr lang="en-US" dirty="0" smtClean="0">
                <a:solidFill>
                  <a:schemeClr val="tx1">
                    <a:lumMod val="50000"/>
                    <a:lumOff val="50000"/>
                  </a:schemeClr>
                </a:solidFill>
                <a:hlinkClick r:id="rId4"/>
              </a:rPr>
              <a:t>http://www.williamescudero.com</a:t>
            </a:r>
            <a:endParaRPr lang="en-US" dirty="0" smtClean="0">
              <a:solidFill>
                <a:schemeClr val="tx1">
                  <a:lumMod val="50000"/>
                  <a:lumOff val="50000"/>
                </a:schemeClr>
              </a:solidFill>
            </a:endParaRPr>
          </a:p>
          <a:p>
            <a:pPr marR="0" lvl="0" defTabSz="914400" eaLnBrk="1" fontAlgn="auto" latinLnBrk="0" hangingPunct="1">
              <a:lnSpc>
                <a:spcPct val="100000"/>
              </a:lnSpc>
              <a:spcBef>
                <a:spcPts val="0"/>
              </a:spcBef>
              <a:spcAft>
                <a:spcPts val="0"/>
              </a:spcAft>
              <a:buClrTx/>
              <a:buSzTx/>
              <a:tabLst/>
              <a:defRPr/>
            </a:pPr>
            <a:endParaRPr lang="en-US" dirty="0">
              <a:solidFill>
                <a:schemeClr val="tx1">
                  <a:lumMod val="50000"/>
                  <a:lumOff val="50000"/>
                </a:schemeClr>
              </a:solidFill>
            </a:endParaRPr>
          </a:p>
        </p:txBody>
      </p:sp>
    </p:spTree>
    <p:extLst>
      <p:ext uri="{BB962C8B-B14F-4D97-AF65-F5344CB8AC3E}">
        <p14:creationId xmlns:p14="http://schemas.microsoft.com/office/powerpoint/2010/main" val="9778740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31639" y="381000"/>
            <a:ext cx="6554867" cy="914400"/>
          </a:xfrm>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5" name="TextBox 4"/>
          <p:cNvSpPr txBox="1"/>
          <p:nvPr/>
        </p:nvSpPr>
        <p:spPr>
          <a:xfrm>
            <a:off x="531639" y="1600200"/>
            <a:ext cx="7926561" cy="1569660"/>
          </a:xfrm>
          <a:prstGeom prst="rect">
            <a:avLst/>
          </a:prstGeom>
          <a:noFill/>
        </p:spPr>
        <p:txBody>
          <a:bodyPr wrap="square" rtlCol="0">
            <a:spAutoFit/>
          </a:bodyPr>
          <a:lstStyle/>
          <a:p>
            <a:r>
              <a:rPr lang="en-US" sz="2400" dirty="0" smtClean="0"/>
              <a:t>As technology takes over meeting and conference rooms, the desk remains unchanged and offline. This can reduce interaction and engagement which can decrease productivity and lower the effectiveness of the event.</a:t>
            </a:r>
          </a:p>
        </p:txBody>
      </p:sp>
      <p:sp>
        <p:nvSpPr>
          <p:cNvPr id="4" name="Rectangle 3"/>
          <p:cNvSpPr/>
          <p:nvPr/>
        </p:nvSpPr>
        <p:spPr>
          <a:xfrm>
            <a:off x="531639" y="3352800"/>
            <a:ext cx="8459962" cy="2308324"/>
          </a:xfrm>
          <a:prstGeom prst="rect">
            <a:avLst/>
          </a:prstGeom>
        </p:spPr>
        <p:txBody>
          <a:bodyPr wrap="square">
            <a:spAutoFit/>
          </a:bodyPr>
          <a:lstStyle/>
          <a:p>
            <a:r>
              <a:rPr lang="en-US" sz="2400" dirty="0"/>
              <a:t>Interactive Smart Table (IST) is a table for the conference or meeting room that connects every member together through a smart display on every desk sit. The smart display is powered by the Interactive Smart Table Software Suite; a collaboration suite that provides a shared canvas, file sharing and slide presentation </a:t>
            </a:r>
            <a:r>
              <a:rPr lang="en-US" sz="2400" dirty="0" smtClean="0"/>
              <a:t>capabilities.</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6554867" cy="990600"/>
          </a:xfrm>
        </p:spPr>
        <p:txBody>
          <a:bodyPr/>
          <a:lstStyle/>
          <a:p>
            <a:r>
              <a:rPr lang="en-US" dirty="0" smtClean="0"/>
              <a:t>Requirements: User Stories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37327720"/>
              </p:ext>
            </p:extLst>
          </p:nvPr>
        </p:nvGraphicFramePr>
        <p:xfrm>
          <a:off x="381000" y="1524000"/>
          <a:ext cx="8305800" cy="3691083"/>
        </p:xfrm>
        <a:graphic>
          <a:graphicData uri="http://schemas.openxmlformats.org/drawingml/2006/table">
            <a:tbl>
              <a:tblPr firstRow="1" firstCol="1" bandRow="1">
                <a:tableStyleId>{6E25E649-3F16-4E02-A733-19D2CDBF48F0}</a:tableStyleId>
              </a:tblPr>
              <a:tblGrid>
                <a:gridCol w="762000"/>
                <a:gridCol w="7543800"/>
              </a:tblGrid>
              <a:tr h="195115">
                <a:tc>
                  <a:txBody>
                    <a:bodyPr/>
                    <a:lstStyle/>
                    <a:p>
                      <a:pPr marL="0" marR="0">
                        <a:spcBef>
                          <a:spcPts val="0"/>
                        </a:spcBef>
                        <a:spcAft>
                          <a:spcPts val="0"/>
                        </a:spcAft>
                      </a:pPr>
                      <a:r>
                        <a:rPr lang="en-US" sz="2000" dirty="0">
                          <a:effectLst/>
                        </a:rPr>
                        <a:t>Story</a:t>
                      </a:r>
                      <a:endParaRPr lang="en-US" sz="2000" dirty="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2000" dirty="0">
                          <a:effectLst/>
                        </a:rPr>
                        <a:t>Description</a:t>
                      </a:r>
                      <a:endParaRPr lang="en-US" sz="2000" dirty="0">
                        <a:effectLst/>
                        <a:latin typeface="Times New Roman" charset="0"/>
                        <a:ea typeface="Times New Roman" charset="0"/>
                      </a:endParaRPr>
                    </a:p>
                  </a:txBody>
                  <a:tcPr marL="20345" marR="20345" marT="0" marB="0"/>
                </a:tc>
              </a:tr>
              <a:tr h="195115">
                <a:tc>
                  <a:txBody>
                    <a:bodyPr/>
                    <a:lstStyle/>
                    <a:p>
                      <a:pPr marL="0" marR="0">
                        <a:spcBef>
                          <a:spcPts val="0"/>
                        </a:spcBef>
                        <a:spcAft>
                          <a:spcPts val="0"/>
                        </a:spcAft>
                      </a:pPr>
                      <a:r>
                        <a:rPr lang="en-US" sz="1200">
                          <a:effectLst/>
                        </a:rPr>
                        <a:t>INTR-60</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Research if input should come from screen or external device.</a:t>
                      </a:r>
                      <a:endParaRPr lang="en-US" sz="1200">
                        <a:effectLst/>
                        <a:latin typeface="Times New Roman" charset="0"/>
                        <a:ea typeface="Times New Roman" charset="0"/>
                      </a:endParaRPr>
                    </a:p>
                  </a:txBody>
                  <a:tcPr marL="20345" marR="20345" marT="0" marB="0"/>
                </a:tc>
              </a:tr>
              <a:tr h="195115">
                <a:tc>
                  <a:txBody>
                    <a:bodyPr/>
                    <a:lstStyle/>
                    <a:p>
                      <a:pPr marL="0" marR="0">
                        <a:spcBef>
                          <a:spcPts val="0"/>
                        </a:spcBef>
                        <a:spcAft>
                          <a:spcPts val="0"/>
                        </a:spcAft>
                      </a:pPr>
                      <a:r>
                        <a:rPr lang="en-US" sz="1200">
                          <a:effectLst/>
                        </a:rPr>
                        <a:t>INTR-61</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Research screens that will integrate well with raspberry pi and support input method.</a:t>
                      </a:r>
                      <a:endParaRPr lang="en-US" sz="1200" dirty="0">
                        <a:effectLst/>
                        <a:latin typeface="Times New Roman" charset="0"/>
                        <a:ea typeface="Times New Roman" charset="0"/>
                      </a:endParaRPr>
                    </a:p>
                  </a:txBody>
                  <a:tcPr marL="20345" marR="20345" marT="0" marB="0"/>
                </a:tc>
              </a:tr>
              <a:tr h="206340">
                <a:tc>
                  <a:txBody>
                    <a:bodyPr/>
                    <a:lstStyle/>
                    <a:p>
                      <a:pPr marL="0" marR="0">
                        <a:spcBef>
                          <a:spcPts val="0"/>
                        </a:spcBef>
                        <a:spcAft>
                          <a:spcPts val="0"/>
                        </a:spcAft>
                      </a:pPr>
                      <a:r>
                        <a:rPr lang="en-US" sz="1200">
                          <a:effectLst/>
                        </a:rPr>
                        <a:t>INTR-62</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Integrate screen with raspberry pi.</a:t>
                      </a:r>
                      <a:endParaRPr lang="en-US" sz="1200">
                        <a:effectLst/>
                        <a:latin typeface="Times New Roman" charset="0"/>
                        <a:ea typeface="Times New Roman" charset="0"/>
                      </a:endParaRPr>
                    </a:p>
                  </a:txBody>
                  <a:tcPr marL="20345" marR="20345" marT="0" marB="0"/>
                </a:tc>
              </a:tr>
              <a:tr h="195115">
                <a:tc>
                  <a:txBody>
                    <a:bodyPr/>
                    <a:lstStyle/>
                    <a:p>
                      <a:pPr marL="0" marR="0">
                        <a:spcBef>
                          <a:spcPts val="0"/>
                        </a:spcBef>
                        <a:spcAft>
                          <a:spcPts val="0"/>
                        </a:spcAft>
                      </a:pPr>
                      <a:r>
                        <a:rPr lang="en-US" sz="1200">
                          <a:effectLst/>
                        </a:rPr>
                        <a:t>INTR-63</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Go over documentation for interactive smart table software built by previous team.</a:t>
                      </a:r>
                      <a:endParaRPr lang="en-US" sz="1200" dirty="0">
                        <a:effectLst/>
                        <a:latin typeface="Times New Roman" charset="0"/>
                        <a:ea typeface="Times New Roman" charset="0"/>
                      </a:endParaRPr>
                    </a:p>
                  </a:txBody>
                  <a:tcPr marL="20345" marR="20345" marT="0" marB="0"/>
                </a:tc>
              </a:tr>
              <a:tr h="200506">
                <a:tc>
                  <a:txBody>
                    <a:bodyPr/>
                    <a:lstStyle/>
                    <a:p>
                      <a:pPr marL="0" marR="0">
                        <a:spcBef>
                          <a:spcPts val="0"/>
                        </a:spcBef>
                        <a:spcAft>
                          <a:spcPts val="0"/>
                        </a:spcAft>
                      </a:pPr>
                      <a:r>
                        <a:rPr lang="en-US" sz="1200">
                          <a:effectLst/>
                        </a:rPr>
                        <a:t>INTR-64</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Installation of previous software on hardware platform.</a:t>
                      </a:r>
                      <a:endParaRPr lang="en-US" sz="1200">
                        <a:effectLst/>
                        <a:latin typeface="Times New Roman" charset="0"/>
                        <a:ea typeface="Times New Roman" charset="0"/>
                      </a:endParaRPr>
                    </a:p>
                  </a:txBody>
                  <a:tcPr marL="20345" marR="20345" marT="0" marB="0"/>
                </a:tc>
              </a:tr>
              <a:tr h="196861">
                <a:tc>
                  <a:txBody>
                    <a:bodyPr/>
                    <a:lstStyle/>
                    <a:p>
                      <a:pPr marL="0" marR="0">
                        <a:spcBef>
                          <a:spcPts val="0"/>
                        </a:spcBef>
                        <a:spcAft>
                          <a:spcPts val="0"/>
                        </a:spcAft>
                      </a:pPr>
                      <a:r>
                        <a:rPr lang="en-US" sz="1200">
                          <a:effectLst/>
                        </a:rPr>
                        <a:t>INTR-70</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As a user I would like to have the option to write on a canvas.</a:t>
                      </a:r>
                      <a:endParaRPr lang="en-US" sz="1200">
                        <a:effectLst/>
                        <a:latin typeface="Times New Roman" charset="0"/>
                        <a:ea typeface="Times New Roman" charset="0"/>
                      </a:endParaRPr>
                    </a:p>
                  </a:txBody>
                  <a:tcPr marL="20345" marR="20345" marT="0" marB="0"/>
                </a:tc>
              </a:tr>
              <a:tr h="195115">
                <a:tc>
                  <a:txBody>
                    <a:bodyPr/>
                    <a:lstStyle/>
                    <a:p>
                      <a:pPr marL="0" marR="0">
                        <a:spcBef>
                          <a:spcPts val="0"/>
                        </a:spcBef>
                        <a:spcAft>
                          <a:spcPts val="0"/>
                        </a:spcAft>
                      </a:pPr>
                      <a:r>
                        <a:rPr lang="en-US" sz="1200">
                          <a:effectLst/>
                        </a:rPr>
                        <a:t>INTR-71</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UI Redesign to be more modular so more features are included</a:t>
                      </a:r>
                      <a:endParaRPr lang="en-US" sz="1200" dirty="0">
                        <a:effectLst/>
                        <a:latin typeface="Times New Roman" charset="0"/>
                        <a:ea typeface="Times New Roman" charset="0"/>
                      </a:endParaRPr>
                    </a:p>
                  </a:txBody>
                  <a:tcPr marL="20345" marR="20345" marT="0" marB="0"/>
                </a:tc>
              </a:tr>
              <a:tr h="390230">
                <a:tc>
                  <a:txBody>
                    <a:bodyPr/>
                    <a:lstStyle/>
                    <a:p>
                      <a:pPr marL="0" marR="0">
                        <a:spcBef>
                          <a:spcPts val="0"/>
                        </a:spcBef>
                        <a:spcAft>
                          <a:spcPts val="0"/>
                        </a:spcAft>
                      </a:pPr>
                      <a:r>
                        <a:rPr lang="en-US" sz="1200">
                          <a:effectLst/>
                        </a:rPr>
                        <a:t>INTR-72</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As a user I want to create a meeting and invite meeting members so that I can present and share documents.</a:t>
                      </a:r>
                      <a:endParaRPr lang="en-US" sz="1200" dirty="0">
                        <a:effectLst/>
                        <a:latin typeface="Times New Roman" charset="0"/>
                        <a:ea typeface="Times New Roman" charset="0"/>
                      </a:endParaRPr>
                    </a:p>
                  </a:txBody>
                  <a:tcPr marL="20345" marR="20345" marT="0" marB="0"/>
                </a:tc>
              </a:tr>
              <a:tr h="195115">
                <a:tc>
                  <a:txBody>
                    <a:bodyPr/>
                    <a:lstStyle/>
                    <a:p>
                      <a:pPr marL="0" marR="0">
                        <a:spcBef>
                          <a:spcPts val="0"/>
                        </a:spcBef>
                        <a:spcAft>
                          <a:spcPts val="0"/>
                        </a:spcAft>
                      </a:pPr>
                      <a:r>
                        <a:rPr lang="en-US" sz="1200">
                          <a:effectLst/>
                        </a:rPr>
                        <a:t>INTR-76</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As meeting initiator I would like to end a meeting</a:t>
                      </a:r>
                      <a:endParaRPr lang="en-US" sz="1200">
                        <a:effectLst/>
                        <a:latin typeface="Times New Roman" charset="0"/>
                        <a:ea typeface="Times New Roman" charset="0"/>
                      </a:endParaRPr>
                    </a:p>
                  </a:txBody>
                  <a:tcPr marL="20345" marR="20345" marT="0" marB="0"/>
                </a:tc>
              </a:tr>
              <a:tr h="390230">
                <a:tc>
                  <a:txBody>
                    <a:bodyPr/>
                    <a:lstStyle/>
                    <a:p>
                      <a:pPr marL="0" marR="0">
                        <a:spcBef>
                          <a:spcPts val="0"/>
                        </a:spcBef>
                        <a:spcAft>
                          <a:spcPts val="0"/>
                        </a:spcAft>
                      </a:pPr>
                      <a:r>
                        <a:rPr lang="en-US" sz="1200">
                          <a:effectLst/>
                        </a:rPr>
                        <a:t>INTR-77</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As a user I would like to have a component that will allow me to brainstorm by putting different types of content so that I can more easily put a meeting or presentation together</a:t>
                      </a:r>
                      <a:endParaRPr lang="en-US" sz="1200" dirty="0">
                        <a:effectLst/>
                        <a:latin typeface="Times New Roman" charset="0"/>
                        <a:ea typeface="Times New Roman" charset="0"/>
                      </a:endParaRPr>
                    </a:p>
                  </a:txBody>
                  <a:tcPr marL="20345" marR="20345" marT="0" marB="0"/>
                </a:tc>
              </a:tr>
              <a:tr h="246081">
                <a:tc>
                  <a:txBody>
                    <a:bodyPr/>
                    <a:lstStyle/>
                    <a:p>
                      <a:pPr marL="0" marR="0">
                        <a:spcBef>
                          <a:spcPts val="0"/>
                        </a:spcBef>
                        <a:spcAft>
                          <a:spcPts val="0"/>
                        </a:spcAft>
                      </a:pPr>
                      <a:r>
                        <a:rPr lang="en-US" sz="1200">
                          <a:effectLst/>
                        </a:rPr>
                        <a:t>INTR-78</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As a user I want to be able to clear the canvas so that I can start anew.</a:t>
                      </a:r>
                      <a:endParaRPr lang="en-US" sz="1200">
                        <a:effectLst/>
                        <a:latin typeface="Times New Roman" charset="0"/>
                        <a:ea typeface="Times New Roman" charset="0"/>
                      </a:endParaRPr>
                    </a:p>
                  </a:txBody>
                  <a:tcPr marL="20345" marR="20345" marT="0" marB="0"/>
                </a:tc>
              </a:tr>
              <a:tr h="390230">
                <a:tc>
                  <a:txBody>
                    <a:bodyPr/>
                    <a:lstStyle/>
                    <a:p>
                      <a:pPr marL="0" marR="0">
                        <a:spcBef>
                          <a:spcPts val="0"/>
                        </a:spcBef>
                        <a:spcAft>
                          <a:spcPts val="0"/>
                        </a:spcAft>
                      </a:pPr>
                      <a:r>
                        <a:rPr lang="en-US" sz="1200">
                          <a:effectLst/>
                        </a:rPr>
                        <a:t>INTR-79</a:t>
                      </a:r>
                      <a:endParaRPr lang="en-US" sz="120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a:effectLst/>
                        </a:rPr>
                        <a:t>As a user I want to be able to group multiple items into a single item so that I can manipulate them as a unit.</a:t>
                      </a:r>
                      <a:endParaRPr lang="en-US" sz="1200">
                        <a:effectLst/>
                        <a:latin typeface="Times New Roman" charset="0"/>
                        <a:ea typeface="Times New Roman" charset="0"/>
                      </a:endParaRPr>
                    </a:p>
                  </a:txBody>
                  <a:tcPr marL="20345" marR="20345" marT="0" marB="0"/>
                </a:tc>
              </a:tr>
              <a:tr h="390230">
                <a:tc>
                  <a:txBody>
                    <a:bodyPr/>
                    <a:lstStyle/>
                    <a:p>
                      <a:pPr marL="0" marR="0">
                        <a:spcBef>
                          <a:spcPts val="0"/>
                        </a:spcBef>
                        <a:spcAft>
                          <a:spcPts val="0"/>
                        </a:spcAft>
                      </a:pPr>
                      <a:r>
                        <a:rPr lang="en-US" sz="1200" dirty="0">
                          <a:effectLst/>
                        </a:rPr>
                        <a:t>INTR-81</a:t>
                      </a:r>
                      <a:endParaRPr lang="en-US" sz="1200" dirty="0">
                        <a:effectLst/>
                        <a:latin typeface="Times New Roman" charset="0"/>
                        <a:ea typeface="Times New Roman" charset="0"/>
                      </a:endParaRPr>
                    </a:p>
                  </a:txBody>
                  <a:tcPr marL="20345" marR="20345" marT="0" marB="0"/>
                </a:tc>
                <a:tc>
                  <a:txBody>
                    <a:bodyPr/>
                    <a:lstStyle/>
                    <a:p>
                      <a:pPr marL="0" marR="0">
                        <a:spcBef>
                          <a:spcPts val="0"/>
                        </a:spcBef>
                        <a:spcAft>
                          <a:spcPts val="0"/>
                        </a:spcAft>
                      </a:pPr>
                      <a:r>
                        <a:rPr lang="en-US" sz="1200" dirty="0">
                          <a:effectLst/>
                        </a:rPr>
                        <a:t>As a user I want to be able to have a shared canvas so that every action done on said canvas can be reflected remotely to other meeting participants and vice versa.</a:t>
                      </a:r>
                      <a:endParaRPr lang="en-US" sz="1200" dirty="0">
                        <a:effectLst/>
                        <a:latin typeface="Times New Roman" charset="0"/>
                        <a:ea typeface="Times New Roman" charset="0"/>
                      </a:endParaRPr>
                    </a:p>
                  </a:txBody>
                  <a:tcPr marL="20345" marR="20345" marT="0" marB="0"/>
                </a:tc>
              </a:tr>
            </a:tbl>
          </a:graphicData>
        </a:graphic>
      </p:graphicFrame>
      <p:sp>
        <p:nvSpPr>
          <p:cNvPr id="7" name="TextBox 6"/>
          <p:cNvSpPr txBox="1"/>
          <p:nvPr/>
        </p:nvSpPr>
        <p:spPr>
          <a:xfrm>
            <a:off x="381000" y="5410200"/>
            <a:ext cx="6554867" cy="646331"/>
          </a:xfrm>
          <a:prstGeom prst="rect">
            <a:avLst/>
          </a:prstGeom>
          <a:noFill/>
        </p:spPr>
        <p:txBody>
          <a:bodyPr wrap="square" rtlCol="0">
            <a:spAutoFit/>
          </a:bodyPr>
          <a:lstStyle/>
          <a:p>
            <a:r>
              <a:rPr lang="en-US" dirty="0" smtClean="0"/>
              <a:t>Issues 72, 77 and 81 are the most important as they create a working system.</a:t>
            </a:r>
            <a:endParaRPr lang="en-US" dirty="0"/>
          </a:p>
        </p:txBody>
      </p:sp>
    </p:spTree>
    <p:extLst>
      <p:ext uri="{BB962C8B-B14F-4D97-AF65-F5344CB8AC3E}">
        <p14:creationId xmlns:p14="http://schemas.microsoft.com/office/powerpoint/2010/main" val="1381432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6554867" cy="1143000"/>
          </a:xfrm>
        </p:spPr>
        <p:txBody>
          <a:bodyPr/>
          <a:lstStyle/>
          <a:p>
            <a:r>
              <a:rPr lang="en-US" dirty="0" smtClean="0"/>
              <a:t>Requirements: Use Cases</a:t>
            </a:r>
            <a:endParaRPr lang="en-US" dirty="0"/>
          </a:p>
        </p:txBody>
      </p:sp>
      <p:sp>
        <p:nvSpPr>
          <p:cNvPr id="5" name="TextBox 4"/>
          <p:cNvSpPr txBox="1"/>
          <p:nvPr/>
        </p:nvSpPr>
        <p:spPr>
          <a:xfrm>
            <a:off x="533400" y="1143000"/>
            <a:ext cx="7620000" cy="646331"/>
          </a:xfrm>
          <a:prstGeom prst="rect">
            <a:avLst/>
          </a:prstGeom>
          <a:noFill/>
        </p:spPr>
        <p:txBody>
          <a:bodyPr wrap="square" rtlCol="0">
            <a:spAutoFit/>
          </a:bodyPr>
          <a:lstStyle/>
          <a:p>
            <a:r>
              <a:rPr lang="en-US" dirty="0" smtClean="0"/>
              <a:t>The general use case below describes the most important aspects of the system and how different objects interact together</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286000"/>
            <a:ext cx="6669167" cy="3735870"/>
          </a:xfrm>
          <a:prstGeom prst="rect">
            <a:avLst/>
          </a:prstGeom>
        </p:spPr>
      </p:pic>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268389" cy="1044575"/>
          </a:xfrm>
        </p:spPr>
        <p:txBody>
          <a:bodyPr>
            <a:normAutofit fontScale="90000"/>
          </a:bodyPr>
          <a:lstStyle/>
          <a:p>
            <a:r>
              <a:rPr lang="en-US" dirty="0" smtClean="0"/>
              <a:t>Requirements: Sequence Diagrams</a:t>
            </a:r>
            <a:endParaRPr lang="en-US" dirty="0"/>
          </a:p>
        </p:txBody>
      </p:sp>
      <p:sp>
        <p:nvSpPr>
          <p:cNvPr id="5" name="TextBox 4"/>
          <p:cNvSpPr txBox="1"/>
          <p:nvPr/>
        </p:nvSpPr>
        <p:spPr>
          <a:xfrm>
            <a:off x="304800" y="1524000"/>
            <a:ext cx="2749826" cy="2862322"/>
          </a:xfrm>
          <a:prstGeom prst="rect">
            <a:avLst/>
          </a:prstGeom>
          <a:noFill/>
        </p:spPr>
        <p:txBody>
          <a:bodyPr wrap="square" rtlCol="0">
            <a:spAutoFit/>
          </a:bodyPr>
          <a:lstStyle/>
          <a:p>
            <a:r>
              <a:rPr lang="en-US" dirty="0" smtClean="0"/>
              <a:t>The sequence diagram for meeting management models how the meetings get started or how users join in. </a:t>
            </a:r>
          </a:p>
          <a:p>
            <a:endParaRPr lang="en-US" dirty="0"/>
          </a:p>
          <a:p>
            <a:r>
              <a:rPr lang="en-US" dirty="0" smtClean="0"/>
              <a:t>This sequence diagram showcases how the application interacts with the backend system.</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1524000"/>
            <a:ext cx="5314949" cy="4724400"/>
          </a:xfrm>
          <a:prstGeom prst="rect">
            <a:avLst/>
          </a:prstGeom>
        </p:spPr>
      </p:pic>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554867" cy="990600"/>
          </a:xfrm>
        </p:spPr>
        <p:txBody>
          <a:bodyPr/>
          <a:lstStyle/>
          <a:p>
            <a:r>
              <a:rPr lang="en-US" dirty="0" smtClean="0"/>
              <a:t>System Design: Architecture</a:t>
            </a:r>
            <a:endParaRPr lang="en-US" dirty="0"/>
          </a:p>
        </p:txBody>
      </p:sp>
      <p:sp>
        <p:nvSpPr>
          <p:cNvPr id="5" name="Rectangle 4"/>
          <p:cNvSpPr/>
          <p:nvPr/>
        </p:nvSpPr>
        <p:spPr>
          <a:xfrm>
            <a:off x="457200" y="1169504"/>
            <a:ext cx="8077200" cy="1477328"/>
          </a:xfrm>
          <a:prstGeom prst="rect">
            <a:avLst/>
          </a:prstGeom>
        </p:spPr>
        <p:txBody>
          <a:bodyPr wrap="square">
            <a:spAutoFit/>
          </a:bodyPr>
          <a:lstStyle/>
          <a:p>
            <a:pPr marL="0" marR="0">
              <a:spcBef>
                <a:spcPts val="0"/>
              </a:spcBef>
              <a:spcAft>
                <a:spcPts val="0"/>
              </a:spcAft>
            </a:pPr>
            <a:r>
              <a:rPr lang="en-US" dirty="0">
                <a:ea typeface="Arial" charset="0"/>
                <a:cs typeface="Arial" charset="0"/>
              </a:rPr>
              <a:t>The Interactive Smart Table Software Suite (ISTSS) is composed of two major subsystems; The backend and the application. </a:t>
            </a:r>
            <a:endParaRPr lang="en-US" dirty="0" smtClean="0">
              <a:ea typeface="Arial" charset="0"/>
              <a:cs typeface="Arial" charset="0"/>
            </a:endParaRPr>
          </a:p>
          <a:p>
            <a:pPr marL="0" marR="0">
              <a:spcBef>
                <a:spcPts val="0"/>
              </a:spcBef>
              <a:spcAft>
                <a:spcPts val="0"/>
              </a:spcAft>
            </a:pPr>
            <a:endParaRPr lang="en-US" dirty="0">
              <a:ea typeface="Arial" charset="0"/>
              <a:cs typeface="Arial" charset="0"/>
            </a:endParaRPr>
          </a:p>
          <a:p>
            <a:pPr marL="0" marR="0">
              <a:spcBef>
                <a:spcPts val="0"/>
              </a:spcBef>
              <a:spcAft>
                <a:spcPts val="0"/>
              </a:spcAft>
            </a:pPr>
            <a:r>
              <a:rPr lang="en-US" dirty="0" smtClean="0">
                <a:ea typeface="Arial" charset="0"/>
                <a:cs typeface="Arial" charset="0"/>
              </a:rPr>
              <a:t>The </a:t>
            </a:r>
            <a:r>
              <a:rPr lang="en-US" dirty="0">
                <a:ea typeface="Arial" charset="0"/>
                <a:cs typeface="Arial" charset="0"/>
              </a:rPr>
              <a:t>MVC architectural pattern was used for the backend while the Event Driven and Hybrid p2p architectural patterns were used for the application.</a:t>
            </a:r>
            <a:endParaRPr lang="en-US" dirty="0">
              <a:effectLst/>
              <a:ea typeface="Arial" charset="0"/>
              <a:cs typeface="Arial" charset="0"/>
            </a:endParaRPr>
          </a:p>
        </p:txBody>
      </p:sp>
      <p:pic>
        <p:nvPicPr>
          <p:cNvPr id="7" name="Picture 6"/>
          <p:cNvPicPr>
            <a:picLocks noChangeAspect="1"/>
          </p:cNvPicPr>
          <p:nvPr/>
        </p:nvPicPr>
        <p:blipFill>
          <a:blip r:embed="rId3"/>
          <a:stretch>
            <a:fillRect/>
          </a:stretch>
        </p:blipFill>
        <p:spPr>
          <a:xfrm>
            <a:off x="228600" y="4724400"/>
            <a:ext cx="3048000" cy="1828800"/>
          </a:xfrm>
          <a:prstGeom prst="rect">
            <a:avLst/>
          </a:prstGeom>
        </p:spPr>
      </p:pic>
      <p:sp>
        <p:nvSpPr>
          <p:cNvPr id="10" name="AutoShape 8" descr="apr_0201.pn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457200" y="3581400"/>
            <a:ext cx="1143000" cy="492443"/>
          </a:xfrm>
          <a:prstGeom prst="rect">
            <a:avLst/>
          </a:prstGeom>
          <a:noFill/>
        </p:spPr>
        <p:txBody>
          <a:bodyPr wrap="square" rtlCol="0">
            <a:spAutoFit/>
          </a:bodyPr>
          <a:lstStyle/>
          <a:p>
            <a:r>
              <a:rPr lang="en-US" sz="2600" dirty="0" smtClean="0"/>
              <a:t>MVC</a:t>
            </a:r>
            <a:endParaRPr lang="en-US" sz="2600" dirty="0"/>
          </a:p>
        </p:txBody>
      </p:sp>
      <p:pic>
        <p:nvPicPr>
          <p:cNvPr id="14" name="Picture 13"/>
          <p:cNvPicPr>
            <a:picLocks noChangeAspect="1"/>
          </p:cNvPicPr>
          <p:nvPr/>
        </p:nvPicPr>
        <p:blipFill>
          <a:blip r:embed="rId4"/>
          <a:stretch>
            <a:fillRect/>
          </a:stretch>
        </p:blipFill>
        <p:spPr>
          <a:xfrm>
            <a:off x="4833948" y="3830933"/>
            <a:ext cx="3213237" cy="3320345"/>
          </a:xfrm>
          <a:prstGeom prst="rect">
            <a:avLst/>
          </a:prstGeom>
        </p:spPr>
      </p:pic>
      <p:sp>
        <p:nvSpPr>
          <p:cNvPr id="15" name="TextBox 14"/>
          <p:cNvSpPr txBox="1"/>
          <p:nvPr/>
        </p:nvSpPr>
        <p:spPr>
          <a:xfrm>
            <a:off x="5869067" y="3581399"/>
            <a:ext cx="1143000" cy="492443"/>
          </a:xfrm>
          <a:prstGeom prst="rect">
            <a:avLst/>
          </a:prstGeom>
          <a:noFill/>
        </p:spPr>
        <p:txBody>
          <a:bodyPr wrap="square" rtlCol="0">
            <a:spAutoFit/>
          </a:bodyPr>
          <a:lstStyle/>
          <a:p>
            <a:r>
              <a:rPr lang="en-US" sz="2600" dirty="0" smtClean="0"/>
              <a:t>P2P</a:t>
            </a:r>
            <a:endParaRPr lang="en-US" sz="2600" dirty="0"/>
          </a:p>
        </p:txBody>
      </p:sp>
    </p:spTree>
    <p:extLst>
      <p:ext uri="{BB962C8B-B14F-4D97-AF65-F5344CB8AC3E}">
        <p14:creationId xmlns:p14="http://schemas.microsoft.com/office/powerpoint/2010/main" val="42115708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7272" y="139347"/>
            <a:ext cx="6554867" cy="99060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n-US" smtClean="0"/>
              <a:t>System Design: Architecture</a:t>
            </a:r>
            <a:endParaRPr lang="en-US" dirty="0"/>
          </a:p>
        </p:txBody>
      </p:sp>
      <p:sp>
        <p:nvSpPr>
          <p:cNvPr id="5" name="Rectangle 4"/>
          <p:cNvSpPr/>
          <p:nvPr/>
        </p:nvSpPr>
        <p:spPr>
          <a:xfrm>
            <a:off x="5705072" y="1129947"/>
            <a:ext cx="3178876" cy="3908762"/>
          </a:xfrm>
          <a:prstGeom prst="rect">
            <a:avLst/>
          </a:prstGeom>
        </p:spPr>
        <p:txBody>
          <a:bodyPr wrap="square">
            <a:spAutoFit/>
          </a:bodyPr>
          <a:lstStyle/>
          <a:p>
            <a:pPr marL="0" marR="0">
              <a:spcBef>
                <a:spcPts val="0"/>
              </a:spcBef>
              <a:spcAft>
                <a:spcPts val="0"/>
              </a:spcAft>
            </a:pPr>
            <a:r>
              <a:rPr lang="en-US" b="1" i="1" dirty="0">
                <a:latin typeface="Times New Roman" charset="0"/>
                <a:ea typeface="Times New Roman" charset="0"/>
              </a:rPr>
              <a:t>Backend</a:t>
            </a:r>
            <a:endParaRPr lang="en-US" dirty="0">
              <a:latin typeface="Times New Roman" charset="0"/>
              <a:ea typeface="Times New Roman" charset="0"/>
            </a:endParaRPr>
          </a:p>
          <a:p>
            <a:pPr marL="0" marR="0">
              <a:spcBef>
                <a:spcPts val="0"/>
              </a:spcBef>
              <a:spcAft>
                <a:spcPts val="0"/>
              </a:spcAft>
            </a:pPr>
            <a:r>
              <a:rPr lang="en-US" dirty="0">
                <a:latin typeface="Times New Roman" charset="0"/>
                <a:ea typeface="Times New Roman" charset="0"/>
              </a:rPr>
              <a:t>The backend is the data processing subsystem and it exposes the core functionality through a REST API. </a:t>
            </a:r>
            <a:endParaRPr lang="en-US" dirty="0" smtClean="0">
              <a:latin typeface="Times New Roman" charset="0"/>
              <a:ea typeface="Times New Roman" charset="0"/>
            </a:endParaRPr>
          </a:p>
          <a:p>
            <a:pPr marL="0" marR="0">
              <a:spcBef>
                <a:spcPts val="0"/>
              </a:spcBef>
              <a:spcAft>
                <a:spcPts val="0"/>
              </a:spcAft>
            </a:pPr>
            <a:endParaRPr lang="en-US" dirty="0">
              <a:latin typeface="Times New Roman" charset="0"/>
              <a:ea typeface="Times New Roman" charset="0"/>
            </a:endParaRPr>
          </a:p>
          <a:p>
            <a:pPr marL="285750" marR="0" indent="-285750">
              <a:spcBef>
                <a:spcPts val="0"/>
              </a:spcBef>
              <a:spcAft>
                <a:spcPts val="0"/>
              </a:spcAft>
              <a:buFont typeface="Arial" charset="0"/>
              <a:buChar char="•"/>
            </a:pPr>
            <a:r>
              <a:rPr lang="en-US" sz="1400" dirty="0" smtClean="0">
                <a:latin typeface="Times New Roman" charset="0"/>
                <a:ea typeface="Times New Roman" charset="0"/>
              </a:rPr>
              <a:t>The </a:t>
            </a:r>
            <a:r>
              <a:rPr lang="en-US" sz="1400" dirty="0">
                <a:latin typeface="Times New Roman" charset="0"/>
                <a:ea typeface="Times New Roman" charset="0"/>
              </a:rPr>
              <a:t>application sends a request to the backend and the backend replies with some data. The application then uses this data to update whatever it needs to in terms of UI components or states. </a:t>
            </a:r>
            <a:endParaRPr lang="en-US" sz="1400" dirty="0" smtClean="0">
              <a:latin typeface="Times New Roman" charset="0"/>
              <a:ea typeface="Times New Roman" charset="0"/>
            </a:endParaRPr>
          </a:p>
          <a:p>
            <a:pPr marL="285750" marR="0" indent="-285750">
              <a:spcBef>
                <a:spcPts val="0"/>
              </a:spcBef>
              <a:spcAft>
                <a:spcPts val="0"/>
              </a:spcAft>
              <a:buFont typeface="Arial" charset="0"/>
              <a:buChar char="•"/>
            </a:pPr>
            <a:r>
              <a:rPr lang="en-US" sz="1400" dirty="0" smtClean="0">
                <a:latin typeface="Times New Roman" charset="0"/>
                <a:ea typeface="Times New Roman" charset="0"/>
              </a:rPr>
              <a:t>The </a:t>
            </a:r>
            <a:r>
              <a:rPr lang="en-US" sz="1400" dirty="0">
                <a:latin typeface="Times New Roman" charset="0"/>
                <a:ea typeface="Times New Roman" charset="0"/>
              </a:rPr>
              <a:t>backend does not keep any states (stateless). The backend  also functions as the p2p index server (super peer) </a:t>
            </a:r>
            <a:endParaRPr lang="en-US" sz="1400" dirty="0">
              <a:effectLst/>
              <a:latin typeface="Times New Roman" charset="0"/>
              <a:ea typeface="Times New Roman" charset="0"/>
            </a:endParaRPr>
          </a:p>
        </p:txBody>
      </p:sp>
      <p:sp>
        <p:nvSpPr>
          <p:cNvPr id="6" name="Rectangle 5"/>
          <p:cNvSpPr/>
          <p:nvPr/>
        </p:nvSpPr>
        <p:spPr>
          <a:xfrm>
            <a:off x="447272" y="1129947"/>
            <a:ext cx="5257800" cy="5416868"/>
          </a:xfrm>
          <a:prstGeom prst="rect">
            <a:avLst/>
          </a:prstGeom>
        </p:spPr>
        <p:txBody>
          <a:bodyPr wrap="square">
            <a:spAutoFit/>
          </a:bodyPr>
          <a:lstStyle/>
          <a:p>
            <a:pPr marL="0" marR="0">
              <a:spcBef>
                <a:spcPts val="0"/>
              </a:spcBef>
              <a:spcAft>
                <a:spcPts val="0"/>
              </a:spcAft>
            </a:pPr>
            <a:r>
              <a:rPr lang="en-US" b="1" i="1" dirty="0">
                <a:latin typeface="Times New Roman" charset="0"/>
                <a:ea typeface="Times New Roman" charset="0"/>
              </a:rPr>
              <a:t>Application</a:t>
            </a:r>
            <a:endParaRPr lang="en-US" dirty="0">
              <a:latin typeface="Times New Roman" charset="0"/>
              <a:ea typeface="Times New Roman" charset="0"/>
            </a:endParaRPr>
          </a:p>
          <a:p>
            <a:pPr marL="0" marR="0">
              <a:spcBef>
                <a:spcPts val="0"/>
              </a:spcBef>
              <a:spcAft>
                <a:spcPts val="0"/>
              </a:spcAft>
            </a:pPr>
            <a:r>
              <a:rPr lang="en-US" dirty="0">
                <a:latin typeface="Times New Roman" charset="0"/>
                <a:ea typeface="Times New Roman" charset="0"/>
              </a:rPr>
              <a:t>The application uses three subsystems working together to achieve its goal. The network, backend and event subsystems are combined to create MUEE, Multi User Event Engine</a:t>
            </a:r>
            <a:r>
              <a:rPr lang="en-US" dirty="0" smtClean="0">
                <a:latin typeface="Times New Roman" charset="0"/>
                <a:ea typeface="Times New Roman" charset="0"/>
              </a:rPr>
              <a:t>.</a:t>
            </a:r>
            <a:endParaRPr lang="en-US" dirty="0">
              <a:latin typeface="Times New Roman" charset="0"/>
              <a:ea typeface="Times New Roman" charset="0"/>
            </a:endParaRPr>
          </a:p>
          <a:p>
            <a:pPr marL="0" marR="0">
              <a:spcBef>
                <a:spcPts val="0"/>
              </a:spcBef>
              <a:spcAft>
                <a:spcPts val="0"/>
              </a:spcAft>
            </a:pPr>
            <a:r>
              <a:rPr lang="en-US" dirty="0">
                <a:latin typeface="Times New Roman" charset="0"/>
                <a:ea typeface="Times New Roman" charset="0"/>
              </a:rPr>
              <a:t> </a:t>
            </a:r>
            <a:endParaRPr lang="en-US" dirty="0" smtClean="0">
              <a:latin typeface="Times New Roman" charset="0"/>
              <a:ea typeface="Times New Roman" charset="0"/>
            </a:endParaRPr>
          </a:p>
          <a:p>
            <a:pPr marL="342900" marR="0" lvl="0" indent="-342900">
              <a:spcBef>
                <a:spcPts val="0"/>
              </a:spcBef>
              <a:spcAft>
                <a:spcPts val="0"/>
              </a:spcAft>
              <a:buFont typeface="Symbol" charset="2"/>
              <a:buChar char=""/>
            </a:pPr>
            <a:r>
              <a:rPr lang="en-US" sz="1400" b="1" u="sng" dirty="0" smtClean="0">
                <a:latin typeface="Times New Roman" charset="0"/>
                <a:ea typeface="Times New Roman" charset="0"/>
              </a:rPr>
              <a:t>Backend.js</a:t>
            </a:r>
            <a:r>
              <a:rPr lang="en-US" sz="1400" dirty="0" smtClean="0">
                <a:latin typeface="Times New Roman" charset="0"/>
                <a:ea typeface="Times New Roman" charset="0"/>
              </a:rPr>
              <a:t>: This components handles all the communication between the application and the backend. It contains all the requests to the backend’s API and it is used by the Network and Event subsystem in order to update states, get statuses, etc.</a:t>
            </a:r>
          </a:p>
          <a:p>
            <a:pPr marL="342900" marR="0" lvl="0" indent="-342900">
              <a:spcBef>
                <a:spcPts val="0"/>
              </a:spcBef>
              <a:spcAft>
                <a:spcPts val="0"/>
              </a:spcAft>
              <a:buFont typeface="Symbol" charset="2"/>
              <a:buChar char=""/>
            </a:pPr>
            <a:r>
              <a:rPr lang="en-US" sz="1400" b="1" u="sng" dirty="0" smtClean="0">
                <a:latin typeface="Times New Roman" charset="0"/>
                <a:ea typeface="Times New Roman" charset="0"/>
              </a:rPr>
              <a:t>Network.js</a:t>
            </a:r>
            <a:r>
              <a:rPr lang="en-US" sz="1400" dirty="0">
                <a:latin typeface="Times New Roman" charset="0"/>
                <a:ea typeface="Times New Roman" charset="0"/>
              </a:rPr>
              <a:t>: This component implements the p2p functionality for the application. It Creates a TCP client and a TCP server when the application starts and starts to listen for peer connections. Network.js also contains the implementation of the MUEE Protocol which is fundamental and it is used to encode actions into events and sent over the network. The protocol is used by Event.js</a:t>
            </a:r>
          </a:p>
          <a:p>
            <a:pPr marL="342900" marR="0" lvl="0" indent="-342900">
              <a:spcBef>
                <a:spcPts val="0"/>
              </a:spcBef>
              <a:spcAft>
                <a:spcPts val="0"/>
              </a:spcAft>
              <a:buFont typeface="Symbol" charset="2"/>
              <a:buChar char=""/>
            </a:pPr>
            <a:r>
              <a:rPr lang="en-US" sz="1400" b="1" u="sng" dirty="0">
                <a:latin typeface="Times New Roman" charset="0"/>
                <a:ea typeface="Times New Roman" charset="0"/>
              </a:rPr>
              <a:t>Event.js</a:t>
            </a:r>
            <a:r>
              <a:rPr lang="en-US" sz="1400" dirty="0">
                <a:latin typeface="Times New Roman" charset="0"/>
                <a:ea typeface="Times New Roman" charset="0"/>
              </a:rPr>
              <a:t>: This library takes any action generated within the application and encodes it into an event using the MUEE protocol. For instance when a user draws on  canvas a representation of that action using MUEE protocol can be expressed </a:t>
            </a:r>
            <a:r>
              <a:rPr lang="en-US" sz="1400" dirty="0" smtClean="0">
                <a:latin typeface="Times New Roman" charset="0"/>
                <a:ea typeface="Times New Roman" charset="0"/>
              </a:rPr>
              <a:t>as &lt;user_action</a:t>
            </a:r>
            <a:r>
              <a:rPr lang="en-US" sz="1400" dirty="0">
                <a:latin typeface="Times New Roman" charset="0"/>
                <a:ea typeface="Times New Roman" charset="0"/>
              </a:rPr>
              <a:t>&gt;:&lt;action_type&gt;:&lt;action_data&gt;:&lt;delimiter&gt;</a:t>
            </a:r>
            <a:endParaRPr lang="en-US" sz="1400" dirty="0">
              <a:effectLst/>
              <a:latin typeface="Times New Roman" charset="0"/>
              <a:ea typeface="Times New Roman" charset="0"/>
            </a:endParaRPr>
          </a:p>
        </p:txBody>
      </p:sp>
    </p:spTree>
    <p:extLst>
      <p:ext uri="{BB962C8B-B14F-4D97-AF65-F5344CB8AC3E}">
        <p14:creationId xmlns:p14="http://schemas.microsoft.com/office/powerpoint/2010/main" val="1293007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6554867" cy="1143000"/>
          </a:xfrm>
        </p:spPr>
        <p:txBody>
          <a:bodyPr/>
          <a:lstStyle/>
          <a:p>
            <a:r>
              <a:rPr lang="en-US" dirty="0" smtClean="0"/>
              <a:t>System Design: Deployment</a:t>
            </a:r>
            <a:endParaRPr lang="en-US" dirty="0"/>
          </a:p>
        </p:txBody>
      </p:sp>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828800"/>
            <a:ext cx="7620000" cy="3904628"/>
          </a:xfrm>
          <a:prstGeom prst="rect">
            <a:avLst/>
          </a:prstGeom>
        </p:spPr>
      </p:pic>
    </p:spTree>
    <p:extLst>
      <p:ext uri="{BB962C8B-B14F-4D97-AF65-F5344CB8AC3E}">
        <p14:creationId xmlns:p14="http://schemas.microsoft.com/office/powerpoint/2010/main" val="2858691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122" y="609600"/>
            <a:ext cx="6554867" cy="685800"/>
          </a:xfrm>
        </p:spPr>
        <p:txBody>
          <a:bodyPr/>
          <a:lstStyle/>
          <a:p>
            <a:r>
              <a:rPr lang="en-US" dirty="0" smtClean="0"/>
              <a:t>High LEVEL Class Diagram</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2" y="1509574"/>
            <a:ext cx="8229600" cy="3312077"/>
          </a:xfrm>
          <a:prstGeom prst="rect">
            <a:avLst/>
          </a:prstGeom>
        </p:spPr>
      </p:pic>
      <p:sp>
        <p:nvSpPr>
          <p:cNvPr id="6" name="TextBox 5"/>
          <p:cNvSpPr txBox="1"/>
          <p:nvPr/>
        </p:nvSpPr>
        <p:spPr>
          <a:xfrm>
            <a:off x="381000" y="5029200"/>
            <a:ext cx="6019800" cy="1200329"/>
          </a:xfrm>
          <a:prstGeom prst="rect">
            <a:avLst/>
          </a:prstGeom>
          <a:noFill/>
        </p:spPr>
        <p:txBody>
          <a:bodyPr wrap="square" rtlCol="0">
            <a:spAutoFit/>
          </a:bodyPr>
          <a:lstStyle/>
          <a:p>
            <a:r>
              <a:rPr lang="en-US" dirty="0" smtClean="0"/>
              <a:t>The high level class diagram gives an overview of the overall architecture of the system. The classes in orange symbolize the REST subcomponent while the green symbolizes the application Core. </a:t>
            </a:r>
            <a:endParaRPr lang="en-US" dirty="0"/>
          </a:p>
        </p:txBody>
      </p:sp>
    </p:spTree>
    <p:extLst>
      <p:ext uri="{BB962C8B-B14F-4D97-AF65-F5344CB8AC3E}">
        <p14:creationId xmlns:p14="http://schemas.microsoft.com/office/powerpoint/2010/main" val="2453098138"/>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Slice</Template>
  <TotalTime>3753</TotalTime>
  <Words>1158</Words>
  <Application>Microsoft Macintosh PowerPoint</Application>
  <PresentationFormat>On-screen Show (4:3)</PresentationFormat>
  <Paragraphs>117</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Calibri</vt:lpstr>
      <vt:lpstr>Century Gothic</vt:lpstr>
      <vt:lpstr>ＭＳ Ｐゴシック</vt:lpstr>
      <vt:lpstr>Symbol</vt:lpstr>
      <vt:lpstr>Times New Roman</vt:lpstr>
      <vt:lpstr>Wingdings 3</vt:lpstr>
      <vt:lpstr>Arial</vt:lpstr>
      <vt:lpstr>Slice</vt:lpstr>
      <vt:lpstr>Interactive Smart Table </vt:lpstr>
      <vt:lpstr>Problem definition</vt:lpstr>
      <vt:lpstr>Requirements: User Stories </vt:lpstr>
      <vt:lpstr>Requirements: Use Cases</vt:lpstr>
      <vt:lpstr>Requirements: Sequence Diagrams</vt:lpstr>
      <vt:lpstr>System Design: Architecture</vt:lpstr>
      <vt:lpstr>PowerPoint Presentation</vt:lpstr>
      <vt:lpstr>System Design: Deployment</vt:lpstr>
      <vt:lpstr>High LEVEL Class Diagram</vt:lpstr>
      <vt:lpstr>Summary</vt:lpstr>
    </vt:vector>
  </TitlesOfParts>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William Escudero</cp:lastModifiedBy>
  <cp:revision>107</cp:revision>
  <cp:lastPrinted>2008-09-19T17:51:48Z</cp:lastPrinted>
  <dcterms:created xsi:type="dcterms:W3CDTF">2013-04-25T14:14:17Z</dcterms:created>
  <dcterms:modified xsi:type="dcterms:W3CDTF">2019-04-27T18:47:43Z</dcterms:modified>
</cp:coreProperties>
</file>