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1"/>
  </p:sldMasterIdLst>
  <p:notesMasterIdLst>
    <p:notesMasterId r:id="rId17"/>
  </p:notesMasterIdLst>
  <p:handoutMasterIdLst>
    <p:handoutMasterId r:id="rId18"/>
  </p:handoutMasterIdLst>
  <p:sldIdLst>
    <p:sldId id="256" r:id="rId2"/>
    <p:sldId id="343" r:id="rId3"/>
    <p:sldId id="345" r:id="rId4"/>
    <p:sldId id="357" r:id="rId5"/>
    <p:sldId id="358" r:id="rId6"/>
    <p:sldId id="359" r:id="rId7"/>
    <p:sldId id="360" r:id="rId8"/>
    <p:sldId id="346" r:id="rId9"/>
    <p:sldId id="349" r:id="rId10"/>
    <p:sldId id="351" r:id="rId11"/>
    <p:sldId id="352" r:id="rId12"/>
    <p:sldId id="348" r:id="rId13"/>
    <p:sldId id="354" r:id="rId14"/>
    <p:sldId id="355" r:id="rId15"/>
    <p:sldId id="356" r:id="rId16"/>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65" autoAdjust="0"/>
    <p:restoredTop sz="82357" autoAdjust="0"/>
  </p:normalViewPr>
  <p:slideViewPr>
    <p:cSldViewPr snapToObjects="1">
      <p:cViewPr varScale="1">
        <p:scale>
          <a:sx n="80" d="100"/>
          <a:sy n="80" d="100"/>
        </p:scale>
        <p:origin x="39" y="414"/>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4/13/2019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4/13/2019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Greet</a:t>
            </a:r>
            <a:r>
              <a:rPr lang="en-US" baseline="0" dirty="0"/>
              <a:t> your audience, thank them for attending your presentation, introduce yourself, introduce your project, </a:t>
            </a:r>
            <a:r>
              <a:rPr lang="en-US" dirty="0"/>
              <a:t>introduce your team</a:t>
            </a:r>
            <a:r>
              <a:rPr lang="en-US" baseline="0" dirty="0"/>
              <a:t> members, </a:t>
            </a:r>
            <a:r>
              <a:rPr lang="en-US" dirty="0"/>
              <a:t>and quickly indicate what each of you</a:t>
            </a:r>
            <a:r>
              <a:rPr lang="en-US" baseline="0" dirty="0"/>
              <a:t> did in a high-level manner, and put more emphasis on your part/contribution</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Test Suites and Test Cases (one sunny day and one rainy day) for the use case represented in part (5) above (2 slides).</a:t>
            </a:r>
          </a:p>
          <a:p>
            <a:r>
              <a:rPr lang="en-US" dirty="0"/>
              <a:t>7.1 One sunny day and one rainy day for the implemented use cases (one or more slides).</a:t>
            </a:r>
          </a:p>
          <a:p>
            <a:r>
              <a:rPr lang="en-US" dirty="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your contribution</a:t>
            </a:r>
          </a:p>
          <a:p>
            <a:r>
              <a:rPr lang="en-US" dirty="0"/>
              <a:t>Include your contact information</a:t>
            </a:r>
          </a:p>
          <a:p>
            <a:r>
              <a:rPr lang="en-US" dirty="0"/>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your contribution</a:t>
            </a:r>
          </a:p>
          <a:p>
            <a:r>
              <a:rPr lang="en-US" dirty="0"/>
              <a:t>Include your contact information</a:t>
            </a:r>
          </a:p>
          <a:p>
            <a:r>
              <a:rPr lang="en-US" dirty="0"/>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92669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a:t>
            </a:r>
            <a:r>
              <a:rPr lang="en-US" baseline="0" dirty="0"/>
              <a:t> the problem that the whole project tackles and stay focused on the parts that you have been working. Indicate </a:t>
            </a:r>
            <a:r>
              <a:rPr lang="en-US" dirty="0"/>
              <a:t>if there is an existing previous system, enumerate its problems/limitations,</a:t>
            </a:r>
            <a:r>
              <a:rPr lang="en-US" baseline="0" dirty="0"/>
              <a:t> etc</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1629372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680208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774955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1068945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4/13/2019</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4/13/2019</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4/13/2019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4/13/2019</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4/13/2019</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4/13/2019</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4/13/2019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4/13/2019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4/13/2019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a:t>Click to edit Master title style</a:t>
            </a:r>
            <a:endParaRPr dirty="0"/>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4/13/2019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4/13/2019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4/13/2019</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4/13/2019</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4/13/2019</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4/13/2019</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4/13/2019</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4/13/2019</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2895600"/>
            <a:ext cx="8686800" cy="2438400"/>
          </a:xfrm>
        </p:spPr>
        <p:txBody>
          <a:bodyPr/>
          <a:lstStyle/>
          <a:p>
            <a:pPr algn="ctr" eaLnBrk="1" hangingPunct="1"/>
            <a:r>
              <a:rPr lang="en-US" altLang="en-US" sz="3600" b="1" dirty="0">
                <a:ea typeface="ＭＳ Ｐゴシック" pitchFamily="34" charset="-128"/>
              </a:rPr>
              <a:t>Citizen Scientist Project (Android Application) 1.0</a:t>
            </a:r>
            <a:br>
              <a:rPr lang="en-US" altLang="en-US" dirty="0">
                <a:ea typeface="ＭＳ Ｐゴシック" pitchFamily="34" charset="-128"/>
              </a:rPr>
            </a:br>
            <a:r>
              <a:rPr lang="en-US" altLang="en-US" sz="2800" dirty="0">
                <a:ea typeface="ＭＳ Ｐゴシック" pitchFamily="34" charset="-128"/>
              </a:rPr>
              <a:t>Team Member(s): Jose Toledo, Edward Terry</a:t>
            </a:r>
            <a:br>
              <a:rPr lang="en-US" altLang="en-US" sz="2800" dirty="0">
                <a:ea typeface="ＭＳ Ｐゴシック" pitchFamily="34" charset="-128"/>
              </a:rPr>
            </a:br>
            <a:r>
              <a:rPr lang="en-US" altLang="en-US" sz="2800" dirty="0">
                <a:ea typeface="ＭＳ Ｐゴシック" pitchFamily="34" charset="-128"/>
              </a:rPr>
              <a:t>Product Owner(s): Nathan Moyer</a:t>
            </a:r>
            <a:br>
              <a:rPr lang="en-US" altLang="en-US" sz="2800" dirty="0">
                <a:ea typeface="ＭＳ Ｐゴシック" pitchFamily="34" charset="-128"/>
              </a:rPr>
            </a:br>
            <a:r>
              <a:rPr lang="en-US" altLang="en-US" sz="2800" dirty="0">
                <a:ea typeface="ＭＳ Ｐゴシック" pitchFamily="34" charset="-128"/>
              </a:rPr>
              <a:t>Professor: Masoud Sadjadi</a:t>
            </a:r>
            <a:br>
              <a:rPr lang="en-US" altLang="en-US" sz="2800" dirty="0">
                <a:ea typeface="ＭＳ Ｐゴシック" pitchFamily="34" charset="-128"/>
              </a:rPr>
            </a:br>
            <a:br>
              <a:rPr lang="en-US" altLang="en-US" dirty="0">
                <a:ea typeface="ＭＳ Ｐゴシック" pitchFamily="34" charset="-128"/>
              </a:rPr>
            </a:br>
            <a:r>
              <a:rPr lang="en-US" altLang="en-US" sz="1800" dirty="0">
                <a:ea typeface="ＭＳ Ｐゴシック" pitchFamily="34" charset="-128"/>
              </a:rPr>
              <a:t>School of Computing and Information Sciences</a:t>
            </a:r>
            <a:br>
              <a:rPr lang="en-US" altLang="en-US" sz="1800" dirty="0">
                <a:ea typeface="ＭＳ Ｐゴシック" pitchFamily="34" charset="-128"/>
              </a:rPr>
            </a:br>
            <a:r>
              <a:rPr lang="en-US" altLang="en-US" sz="1800" dirty="0">
                <a:ea typeface="ＭＳ Ｐゴシック" pitchFamily="34" charset="-128"/>
              </a:rPr>
              <a:t>Florida International University</a:t>
            </a:r>
            <a:endParaRPr lang="en-US" altLang="en-US" dirty="0">
              <a:ea typeface="ＭＳ Ｐゴシック" pitchFamily="34" charset="-128"/>
            </a:endParaRPr>
          </a:p>
        </p:txBody>
      </p:sp>
      <p:sp>
        <p:nvSpPr>
          <p:cNvPr id="20483" name="Subtitle 2"/>
          <p:cNvSpPr>
            <a:spLocks noGrp="1"/>
          </p:cNvSpPr>
          <p:nvPr>
            <p:ph type="subTitle" idx="1"/>
          </p:nvPr>
        </p:nvSpPr>
        <p:spPr>
          <a:xfrm>
            <a:off x="228600" y="5643562"/>
            <a:ext cx="8686800" cy="1219200"/>
          </a:xfrm>
        </p:spPr>
        <p:txBody>
          <a:bodyPr/>
          <a:lstStyle/>
          <a:p>
            <a:pPr algn="ctr" eaLnBrk="1" hangingPunct="1"/>
            <a:r>
              <a:rPr lang="en-US" altLang="en-US" dirty="0">
                <a:solidFill>
                  <a:schemeClr val="tx1"/>
                </a:solidFill>
                <a:ea typeface="ＭＳ Ｐゴシック" pitchFamily="34" charset="-128"/>
              </a:rPr>
              <a:t>April 18</a:t>
            </a:r>
            <a:r>
              <a:rPr lang="en-US" altLang="en-US" baseline="30000" dirty="0">
                <a:solidFill>
                  <a:schemeClr val="tx1"/>
                </a:solidFill>
                <a:ea typeface="ＭＳ Ｐゴシック" pitchFamily="34" charset="-128"/>
              </a:rPr>
              <a:t>th</a:t>
            </a:r>
            <a:r>
              <a:rPr lang="en-US" altLang="en-US" dirty="0">
                <a:solidFill>
                  <a:schemeClr val="tx1"/>
                </a:solidFill>
                <a:ea typeface="ＭＳ Ｐゴシック" pitchFamily="34" charset="-128"/>
              </a:rPr>
              <a:t>, 2019</a:t>
            </a: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a:ea typeface="ＭＳ Ｐゴシック" pitchFamily="34" charset="-128"/>
              </a:rPr>
              <a:t>Senior Project Final Presentation</a:t>
            </a:r>
            <a:br>
              <a:rPr lang="en-US" altLang="en-US" dirty="0">
                <a:ea typeface="ＭＳ Ｐゴシック" pitchFamily="34" charset="-128"/>
              </a:rPr>
            </a:br>
            <a:r>
              <a:rPr lang="en-US" altLang="en-US" sz="2800" dirty="0">
                <a:ea typeface="ＭＳ Ｐゴシック" pitchFamily="34" charset="-128"/>
              </a:rPr>
              <a:t>Spring 2019</a:t>
            </a:r>
            <a:endParaRPr lang="en-US" altLang="en-US" dirty="0">
              <a:ea typeface="ＭＳ Ｐゴシック"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a:t>
            </a:r>
          </a:p>
        </p:txBody>
      </p:sp>
      <p:sp>
        <p:nvSpPr>
          <p:cNvPr id="3" name="Content Placeholder 2"/>
          <p:cNvSpPr>
            <a:spLocks noGrp="1"/>
          </p:cNvSpPr>
          <p:nvPr>
            <p:ph idx="1"/>
          </p:nvPr>
        </p:nvSpPr>
        <p:spPr/>
        <p:txBody>
          <a:bodyPr/>
          <a:lstStyle/>
          <a:p>
            <a:pPr marL="0" indent="0">
              <a:buNone/>
            </a:pPr>
            <a:r>
              <a:rPr lang="en-US" dirty="0"/>
              <a:t>Security/Privacy</a:t>
            </a:r>
          </a:p>
          <a:p>
            <a:r>
              <a:rPr lang="en-US" dirty="0"/>
              <a:t>Connection through the live database could not be hardcoded per the Project Owners requirements. As a result, connection to the database and queries were done through PHP.</a:t>
            </a:r>
          </a:p>
          <a:p>
            <a:r>
              <a:rPr lang="en-US" dirty="0"/>
              <a:t>For the user login’s ‘Remember Me’ feature, user details  (excluding sensitive data) are stored in a local cache (SQLite) and retained until the user logs out. </a:t>
            </a:r>
          </a:p>
        </p:txBody>
      </p:sp>
    </p:spTree>
    <p:extLst>
      <p:ext uri="{BB962C8B-B14F-4D97-AF65-F5344CB8AC3E}">
        <p14:creationId xmlns:p14="http://schemas.microsoft.com/office/powerpoint/2010/main" val="2596639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Minimal Class Diagram</a:t>
            </a:r>
          </a:p>
        </p:txBody>
      </p:sp>
      <p:sp>
        <p:nvSpPr>
          <p:cNvPr id="3" name="Content Placeholder 2"/>
          <p:cNvSpPr>
            <a:spLocks noGrp="1"/>
          </p:cNvSpPr>
          <p:nvPr>
            <p:ph idx="1"/>
          </p:nvPr>
        </p:nvSpPr>
        <p:spPr>
          <a:xfrm>
            <a:off x="779463" y="1600200"/>
            <a:ext cx="7583487" cy="1447800"/>
          </a:xfrm>
        </p:spPr>
        <p:txBody>
          <a:bodyPr/>
          <a:lstStyle/>
          <a:p>
            <a:pPr marL="0" indent="0">
              <a:buNone/>
            </a:pPr>
            <a:r>
              <a:rPr lang="en-US" sz="1800" b="1" dirty="0"/>
              <a:t>CTZN-43:</a:t>
            </a:r>
          </a:p>
          <a:p>
            <a:r>
              <a:rPr lang="en-US" sz="1800" dirty="0"/>
              <a:t>The new class created for this User Story was ‘</a:t>
            </a:r>
            <a:r>
              <a:rPr lang="en-US" sz="1800" dirty="0" err="1"/>
              <a:t>ExploreTheKey</a:t>
            </a:r>
            <a:r>
              <a:rPr lang="en-US" sz="1800" dirty="0"/>
              <a:t>’, which extends the ‘</a:t>
            </a:r>
            <a:r>
              <a:rPr lang="en-US" sz="1800" dirty="0" err="1"/>
              <a:t>AppCompatActivity</a:t>
            </a:r>
            <a:r>
              <a:rPr lang="en-US" sz="1800" dirty="0"/>
              <a:t>’ class and implements the interface ‘</a:t>
            </a:r>
            <a:r>
              <a:rPr lang="en-US" sz="1800" dirty="0" err="1"/>
              <a:t>OnMapReadyCallBack</a:t>
            </a:r>
            <a:r>
              <a:rPr lang="en-US" sz="1800" dirty="0"/>
              <a:t>’ for Google Maps API Callbacks</a:t>
            </a:r>
          </a:p>
        </p:txBody>
      </p:sp>
      <p:pic>
        <p:nvPicPr>
          <p:cNvPr id="5" name="Picture 4">
            <a:extLst>
              <a:ext uri="{FF2B5EF4-FFF2-40B4-BE49-F238E27FC236}">
                <a16:creationId xmlns:a16="http://schemas.microsoft.com/office/drawing/2014/main" id="{C9DB1291-4B6B-4400-87AF-8DAB01A61BD4}"/>
              </a:ext>
            </a:extLst>
          </p:cNvPr>
          <p:cNvPicPr>
            <a:picLocks noChangeAspect="1"/>
          </p:cNvPicPr>
          <p:nvPr/>
        </p:nvPicPr>
        <p:blipFill>
          <a:blip r:embed="rId3"/>
          <a:stretch>
            <a:fillRect/>
          </a:stretch>
        </p:blipFill>
        <p:spPr>
          <a:xfrm>
            <a:off x="341320" y="3272320"/>
            <a:ext cx="8461359" cy="2429841"/>
          </a:xfrm>
          <a:prstGeom prst="rect">
            <a:avLst/>
          </a:prstGeom>
        </p:spPr>
      </p:pic>
    </p:spTree>
    <p:extLst>
      <p:ext uri="{BB962C8B-B14F-4D97-AF65-F5344CB8AC3E}">
        <p14:creationId xmlns:p14="http://schemas.microsoft.com/office/powerpoint/2010/main" val="2453098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Sequence Diagram Example</a:t>
            </a:r>
          </a:p>
        </p:txBody>
      </p:sp>
      <p:sp>
        <p:nvSpPr>
          <p:cNvPr id="3" name="Content Placeholder 2"/>
          <p:cNvSpPr>
            <a:spLocks noGrp="1"/>
          </p:cNvSpPr>
          <p:nvPr>
            <p:ph idx="1"/>
          </p:nvPr>
        </p:nvSpPr>
        <p:spPr>
          <a:xfrm>
            <a:off x="779463" y="1425575"/>
            <a:ext cx="7583487" cy="533400"/>
          </a:xfrm>
        </p:spPr>
        <p:txBody>
          <a:bodyPr/>
          <a:lstStyle/>
          <a:p>
            <a:pPr marL="0" indent="0" algn="ctr">
              <a:buNone/>
            </a:pPr>
            <a:r>
              <a:rPr lang="en-US" dirty="0"/>
              <a:t>CTZN-43: ‘Explore the Key’ Map</a:t>
            </a:r>
          </a:p>
        </p:txBody>
      </p:sp>
      <p:pic>
        <p:nvPicPr>
          <p:cNvPr id="5" name="Picture 4">
            <a:extLst>
              <a:ext uri="{FF2B5EF4-FFF2-40B4-BE49-F238E27FC236}">
                <a16:creationId xmlns:a16="http://schemas.microsoft.com/office/drawing/2014/main" id="{A27C2F1F-FF2E-4D79-BA13-C4CC29FACE01}"/>
              </a:ext>
            </a:extLst>
          </p:cNvPr>
          <p:cNvPicPr>
            <a:picLocks noChangeAspect="1"/>
          </p:cNvPicPr>
          <p:nvPr/>
        </p:nvPicPr>
        <p:blipFill>
          <a:blip r:embed="rId3"/>
          <a:stretch>
            <a:fillRect/>
          </a:stretch>
        </p:blipFill>
        <p:spPr>
          <a:xfrm>
            <a:off x="1275556" y="1828800"/>
            <a:ext cx="6591300" cy="4210050"/>
          </a:xfrm>
          <a:prstGeom prst="rect">
            <a:avLst/>
          </a:prstGeom>
        </p:spPr>
      </p:pic>
    </p:spTree>
    <p:extLst>
      <p:ext uri="{BB962C8B-B14F-4D97-AF65-F5344CB8AC3E}">
        <p14:creationId xmlns:p14="http://schemas.microsoft.com/office/powerpoint/2010/main" val="3497134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Case Example</a:t>
            </a:r>
          </a:p>
        </p:txBody>
      </p:sp>
      <p:graphicFrame>
        <p:nvGraphicFramePr>
          <p:cNvPr id="4" name="Content Placeholder 3">
            <a:extLst>
              <a:ext uri="{FF2B5EF4-FFF2-40B4-BE49-F238E27FC236}">
                <a16:creationId xmlns:a16="http://schemas.microsoft.com/office/drawing/2014/main" id="{6EA09C29-67B4-4FAF-8FD9-D14AF7FBDAC5}"/>
              </a:ext>
            </a:extLst>
          </p:cNvPr>
          <p:cNvGraphicFramePr>
            <a:graphicFrameLocks noGrp="1"/>
          </p:cNvGraphicFramePr>
          <p:nvPr>
            <p:ph idx="1"/>
            <p:extLst>
              <p:ext uri="{D42A27DB-BD31-4B8C-83A1-F6EECF244321}">
                <p14:modId xmlns:p14="http://schemas.microsoft.com/office/powerpoint/2010/main" val="190220212"/>
              </p:ext>
            </p:extLst>
          </p:nvPr>
        </p:nvGraphicFramePr>
        <p:xfrm>
          <a:off x="779463" y="1828800"/>
          <a:ext cx="7583488" cy="3850640"/>
        </p:xfrm>
        <a:graphic>
          <a:graphicData uri="http://schemas.openxmlformats.org/drawingml/2006/table">
            <a:tbl>
              <a:tblPr firstRow="1" bandRow="1">
                <a:tableStyleId>{5C22544A-7EE6-4342-B048-85BDC9FD1C3A}</a:tableStyleId>
              </a:tblPr>
              <a:tblGrid>
                <a:gridCol w="1658937">
                  <a:extLst>
                    <a:ext uri="{9D8B030D-6E8A-4147-A177-3AD203B41FA5}">
                      <a16:colId xmlns:a16="http://schemas.microsoft.com/office/drawing/2014/main" val="3322352200"/>
                    </a:ext>
                  </a:extLst>
                </a:gridCol>
                <a:gridCol w="5924551">
                  <a:extLst>
                    <a:ext uri="{9D8B030D-6E8A-4147-A177-3AD203B41FA5}">
                      <a16:colId xmlns:a16="http://schemas.microsoft.com/office/drawing/2014/main" val="3939131740"/>
                    </a:ext>
                  </a:extLst>
                </a:gridCol>
              </a:tblGrid>
              <a:tr h="370840">
                <a:tc>
                  <a:txBody>
                    <a:bodyPr/>
                    <a:lstStyle/>
                    <a:p>
                      <a:r>
                        <a:rPr lang="en-US" dirty="0"/>
                        <a:t>Test Case ID:</a:t>
                      </a:r>
                    </a:p>
                  </a:txBody>
                  <a:tcPr/>
                </a:tc>
                <a:tc>
                  <a:txBody>
                    <a:bodyPr/>
                    <a:lstStyle/>
                    <a:p>
                      <a:r>
                        <a:rPr lang="en-US" dirty="0"/>
                        <a:t>CTZN-47: Establish Database Connection</a:t>
                      </a:r>
                    </a:p>
                  </a:txBody>
                  <a:tcPr/>
                </a:tc>
                <a:extLst>
                  <a:ext uri="{0D108BD9-81ED-4DB2-BD59-A6C34878D82A}">
                    <a16:rowId xmlns:a16="http://schemas.microsoft.com/office/drawing/2014/main" val="2608924377"/>
                  </a:ext>
                </a:extLst>
              </a:tr>
              <a:tr h="370840">
                <a:tc>
                  <a:txBody>
                    <a:bodyPr/>
                    <a:lstStyle/>
                    <a:p>
                      <a:r>
                        <a:rPr lang="en-US" dirty="0"/>
                        <a:t>Purpose:</a:t>
                      </a:r>
                    </a:p>
                  </a:txBody>
                  <a:tcPr/>
                </a:tc>
                <a:tc>
                  <a:txBody>
                    <a:bodyPr/>
                    <a:lstStyle/>
                    <a:p>
                      <a:r>
                        <a:rPr lang="en-US" sz="1800" b="0" i="0" kern="1200" dirty="0">
                          <a:solidFill>
                            <a:schemeClr val="dk1"/>
                          </a:solidFill>
                          <a:effectLst/>
                          <a:latin typeface="+mn-lt"/>
                          <a:ea typeface="+mn-ea"/>
                          <a:cs typeface="+mn-cs"/>
                        </a:rPr>
                        <a:t>Opening fragment or activity with dynamic data will load its corresponding dynamic data.</a:t>
                      </a:r>
                      <a:endParaRPr lang="en-US" dirty="0"/>
                    </a:p>
                  </a:txBody>
                  <a:tcPr/>
                </a:tc>
                <a:extLst>
                  <a:ext uri="{0D108BD9-81ED-4DB2-BD59-A6C34878D82A}">
                    <a16:rowId xmlns:a16="http://schemas.microsoft.com/office/drawing/2014/main" val="2701860087"/>
                  </a:ext>
                </a:extLst>
              </a:tr>
              <a:tr h="370840">
                <a:tc>
                  <a:txBody>
                    <a:bodyPr/>
                    <a:lstStyle/>
                    <a:p>
                      <a:r>
                        <a:rPr lang="en-US" dirty="0"/>
                        <a:t>Preconditions:</a:t>
                      </a:r>
                    </a:p>
                  </a:txBody>
                  <a:tcPr/>
                </a:tc>
                <a:tc>
                  <a:txBody>
                    <a:bodyPr/>
                    <a:lstStyle/>
                    <a:p>
                      <a:r>
                        <a:rPr lang="en-US" sz="1800" b="0" i="0" kern="1200" dirty="0">
                          <a:solidFill>
                            <a:schemeClr val="dk1"/>
                          </a:solidFill>
                          <a:effectLst/>
                          <a:latin typeface="+mn-lt"/>
                          <a:ea typeface="+mn-ea"/>
                          <a:cs typeface="+mn-cs"/>
                        </a:rPr>
                        <a:t>Fragment/Activity with dynamic data has not yet been loaded.</a:t>
                      </a:r>
                      <a:endParaRPr lang="en-US" dirty="0"/>
                    </a:p>
                  </a:txBody>
                  <a:tcPr/>
                </a:tc>
                <a:extLst>
                  <a:ext uri="{0D108BD9-81ED-4DB2-BD59-A6C34878D82A}">
                    <a16:rowId xmlns:a16="http://schemas.microsoft.com/office/drawing/2014/main" val="194584575"/>
                  </a:ext>
                </a:extLst>
              </a:tr>
              <a:tr h="370840">
                <a:tc>
                  <a:txBody>
                    <a:bodyPr/>
                    <a:lstStyle/>
                    <a:p>
                      <a:r>
                        <a:rPr lang="en-US" dirty="0"/>
                        <a:t>Expected Results:</a:t>
                      </a:r>
                    </a:p>
                  </a:txBody>
                  <a:tcPr/>
                </a:tc>
                <a:tc>
                  <a:txBody>
                    <a:bodyPr/>
                    <a:lstStyle/>
                    <a:p>
                      <a:r>
                        <a:rPr lang="en-US" sz="1800" b="0" i="0" kern="1200" dirty="0">
                          <a:solidFill>
                            <a:schemeClr val="dk1"/>
                          </a:solidFill>
                          <a:effectLst/>
                          <a:latin typeface="+mn-lt"/>
                          <a:ea typeface="+mn-ea"/>
                          <a:cs typeface="+mn-cs"/>
                        </a:rPr>
                        <a:t>Upon selecting the fragment/activity with dynamic data, it should begin loading the data and finally display it for the user.</a:t>
                      </a:r>
                      <a:endParaRPr lang="en-US" dirty="0"/>
                    </a:p>
                  </a:txBody>
                  <a:tcPr/>
                </a:tc>
                <a:extLst>
                  <a:ext uri="{0D108BD9-81ED-4DB2-BD59-A6C34878D82A}">
                    <a16:rowId xmlns:a16="http://schemas.microsoft.com/office/drawing/2014/main" val="2718508236"/>
                  </a:ext>
                </a:extLst>
              </a:tr>
              <a:tr h="370840">
                <a:tc>
                  <a:txBody>
                    <a:bodyPr/>
                    <a:lstStyle/>
                    <a:p>
                      <a:r>
                        <a:rPr lang="en-US" dirty="0"/>
                        <a:t>Actual Results</a:t>
                      </a:r>
                    </a:p>
                  </a:txBody>
                  <a:tcPr/>
                </a:tc>
                <a:tc>
                  <a:txBody>
                    <a:bodyPr/>
                    <a:lstStyle/>
                    <a:p>
                      <a:r>
                        <a:rPr lang="en-US" sz="1800" b="0" i="0" kern="1200" dirty="0">
                          <a:solidFill>
                            <a:schemeClr val="dk1"/>
                          </a:solidFill>
                          <a:effectLst/>
                          <a:latin typeface="+mn-lt"/>
                          <a:ea typeface="+mn-ea"/>
                          <a:cs typeface="+mn-cs"/>
                        </a:rPr>
                        <a:t>SQL Query data successfully passed to JSON file. JSON successfully loaded and read by application. Application successfully loads data for user to see.</a:t>
                      </a:r>
                      <a:endParaRPr lang="en-US" dirty="0"/>
                    </a:p>
                  </a:txBody>
                  <a:tcPr/>
                </a:tc>
                <a:extLst>
                  <a:ext uri="{0D108BD9-81ED-4DB2-BD59-A6C34878D82A}">
                    <a16:rowId xmlns:a16="http://schemas.microsoft.com/office/drawing/2014/main" val="1402816712"/>
                  </a:ext>
                </a:extLst>
              </a:tr>
              <a:tr h="370840">
                <a:tc>
                  <a:txBody>
                    <a:bodyPr/>
                    <a:lstStyle/>
                    <a:p>
                      <a:r>
                        <a:rPr lang="en-US" dirty="0"/>
                        <a:t>Status</a:t>
                      </a:r>
                    </a:p>
                  </a:txBody>
                  <a:tcPr/>
                </a:tc>
                <a:tc>
                  <a:txBody>
                    <a:bodyPr/>
                    <a:lstStyle/>
                    <a:p>
                      <a:r>
                        <a:rPr lang="en-US" dirty="0"/>
                        <a:t>Pass.</a:t>
                      </a:r>
                    </a:p>
                  </a:txBody>
                  <a:tcPr/>
                </a:tc>
                <a:extLst>
                  <a:ext uri="{0D108BD9-81ED-4DB2-BD59-A6C34878D82A}">
                    <a16:rowId xmlns:a16="http://schemas.microsoft.com/office/drawing/2014/main" val="3476019244"/>
                  </a:ext>
                </a:extLst>
              </a:tr>
            </a:tbl>
          </a:graphicData>
        </a:graphic>
      </p:graphicFrame>
    </p:spTree>
    <p:extLst>
      <p:ext uri="{BB962C8B-B14F-4D97-AF65-F5344CB8AC3E}">
        <p14:creationId xmlns:p14="http://schemas.microsoft.com/office/powerpoint/2010/main" val="2164104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pPr marL="0" indent="0">
              <a:buNone/>
            </a:pPr>
            <a:r>
              <a:rPr lang="en-US" dirty="0">
                <a:latin typeface="Times New Roman" panose="02020603050405020304" pitchFamily="18" charset="0"/>
                <a:cs typeface="Times New Roman" panose="02020603050405020304" pitchFamily="18" charset="0"/>
              </a:rPr>
              <a:t>With the iOS application and website being available to most users of the public, the Citizen Scientist Project application for Android will introduce the app to many new users. For this first release of the Citizen Scientist Project for android, features from the present iOS were added, as well as additional features such as dynamic content for News, Events, and the Learn sections of the application, as well as the ability to interact with maps of Key Biscayne, allowing users to submit photos as well as the EcoQuest educational game, in which users will be able to explore the local ecosystem.</a:t>
            </a:r>
          </a:p>
        </p:txBody>
      </p:sp>
    </p:spTree>
    <p:extLst>
      <p:ext uri="{BB962C8B-B14F-4D97-AF65-F5344CB8AC3E}">
        <p14:creationId xmlns:p14="http://schemas.microsoft.com/office/powerpoint/2010/main" val="977874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
        <p:nvSpPr>
          <p:cNvPr id="3" name="Content Placeholder 2"/>
          <p:cNvSpPr>
            <a:spLocks noGrp="1"/>
          </p:cNvSpPr>
          <p:nvPr>
            <p:ph idx="1"/>
          </p:nvPr>
        </p:nvSpPr>
        <p:spPr/>
        <p:txBody>
          <a:bodyPr/>
          <a:lstStyle/>
          <a:p>
            <a:pPr marL="0" indent="0">
              <a:buNone/>
            </a:pPr>
            <a:r>
              <a:rPr lang="en-US" dirty="0"/>
              <a:t>Contact Information:</a:t>
            </a:r>
          </a:p>
          <a:p>
            <a:r>
              <a:rPr lang="en-US" dirty="0"/>
              <a:t>Jose Toledo, Application Developer -     jtole036@fiu.edu</a:t>
            </a:r>
          </a:p>
          <a:p>
            <a:r>
              <a:rPr lang="en-US" dirty="0"/>
              <a:t>Edward Terry, Application Developer –   eterr008@fiu.edu</a:t>
            </a:r>
          </a:p>
          <a:p>
            <a:r>
              <a:rPr lang="en-US" dirty="0"/>
              <a:t>Nathan Moyer, Product Owner – nathanmoyer@lightmadeliquid.com</a:t>
            </a:r>
          </a:p>
          <a:p>
            <a:pPr marL="0" indent="0" algn="ctr">
              <a:buNone/>
            </a:pPr>
            <a:r>
              <a:rPr lang="en-US" b="1" dirty="0"/>
              <a:t>Thank You!</a:t>
            </a:r>
          </a:p>
        </p:txBody>
      </p:sp>
    </p:spTree>
    <p:extLst>
      <p:ext uri="{BB962C8B-B14F-4D97-AF65-F5344CB8AC3E}">
        <p14:creationId xmlns:p14="http://schemas.microsoft.com/office/powerpoint/2010/main" val="4130773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Problem definition</a:t>
            </a:r>
          </a:p>
        </p:txBody>
      </p:sp>
      <p:sp>
        <p:nvSpPr>
          <p:cNvPr id="3" name="Content Placeholder 2"/>
          <p:cNvSpPr>
            <a:spLocks noGrp="1"/>
          </p:cNvSpPr>
          <p:nvPr>
            <p:ph idx="1"/>
          </p:nvPr>
        </p:nvSpPr>
        <p:spPr>
          <a:xfrm>
            <a:off x="779463" y="1524000"/>
            <a:ext cx="7583487" cy="4208463"/>
          </a:xfrm>
        </p:spPr>
        <p:txBody>
          <a:bodyPr/>
          <a:lstStyle/>
          <a:p>
            <a:pPr marL="0" indent="0">
              <a:buNone/>
              <a:defRPr/>
            </a:pPr>
            <a:r>
              <a:rPr lang="en-US" sz="2000" dirty="0"/>
              <a:t>Whole Project:</a:t>
            </a:r>
          </a:p>
          <a:p>
            <a:pPr lvl="1">
              <a:defRPr/>
            </a:pPr>
            <a:r>
              <a:rPr lang="is-IS" dirty="0"/>
              <a:t>Currently, there is only an iOS published version of the Citizen Scientist Project. Our mission was to build an Android version that would replicate the features of the iOS version, as well as adding dynamic content, the ability for users to upload images, interaction with maps of Key Biscayne, and EcoQuest, an interactive game that will engage the community into discovering the natural wonders of the key.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User Stories </a:t>
            </a:r>
          </a:p>
        </p:txBody>
      </p:sp>
      <p:sp>
        <p:nvSpPr>
          <p:cNvPr id="3" name="Content Placeholder 2"/>
          <p:cNvSpPr>
            <a:spLocks noGrp="1"/>
          </p:cNvSpPr>
          <p:nvPr>
            <p:ph idx="1"/>
          </p:nvPr>
        </p:nvSpPr>
        <p:spPr/>
        <p:txBody>
          <a:bodyPr/>
          <a:lstStyle/>
          <a:p>
            <a:r>
              <a:rPr lang="en-US" dirty="0"/>
              <a:t>CTZN-43: ‘Explore the Key’ Map</a:t>
            </a:r>
          </a:p>
          <a:p>
            <a:r>
              <a:rPr lang="en-US" dirty="0"/>
              <a:t>CTZN-44: Create Record Fragment</a:t>
            </a:r>
          </a:p>
          <a:p>
            <a:r>
              <a:rPr lang="en-US" dirty="0"/>
              <a:t>CTZN-45: Create Fragment to load dynamic content</a:t>
            </a:r>
          </a:p>
          <a:p>
            <a:r>
              <a:rPr lang="en-US" dirty="0"/>
              <a:t>CTZN-56: Begin finding solution for connecting to user profile -- PHP to auth user</a:t>
            </a:r>
          </a:p>
        </p:txBody>
      </p:sp>
    </p:spTree>
    <p:extLst>
      <p:ext uri="{BB962C8B-B14F-4D97-AF65-F5344CB8AC3E}">
        <p14:creationId xmlns:p14="http://schemas.microsoft.com/office/powerpoint/2010/main" val="138143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CTZN-43 - ‘Explore the Key’ Map </a:t>
            </a:r>
          </a:p>
        </p:txBody>
      </p:sp>
      <p:sp>
        <p:nvSpPr>
          <p:cNvPr id="3" name="Content Placeholder 2"/>
          <p:cNvSpPr>
            <a:spLocks noGrp="1"/>
          </p:cNvSpPr>
          <p:nvPr>
            <p:ph idx="1"/>
          </p:nvPr>
        </p:nvSpPr>
        <p:spPr>
          <a:xfrm>
            <a:off x="779463" y="1828800"/>
            <a:ext cx="3792537" cy="4208463"/>
          </a:xfrm>
        </p:spPr>
        <p:txBody>
          <a:bodyPr/>
          <a:lstStyle/>
          <a:p>
            <a:r>
              <a:rPr lang="en-US" sz="2000" dirty="0"/>
              <a:t>Narrative:</a:t>
            </a:r>
          </a:p>
          <a:p>
            <a:pPr marL="0" indent="0">
              <a:buNone/>
            </a:pPr>
            <a:r>
              <a:rPr lang="en-US" sz="1800" dirty="0"/>
              <a:t>As a user, I want a map where I can explore the different natural resources of the key so that I can obtain information about it. </a:t>
            </a:r>
          </a:p>
          <a:p>
            <a:r>
              <a:rPr lang="en-US" sz="2000" dirty="0"/>
              <a:t>Acceptance Criteria:</a:t>
            </a:r>
          </a:p>
          <a:p>
            <a:pPr lvl="1"/>
            <a:r>
              <a:rPr lang="en-US" sz="1800" dirty="0"/>
              <a:t>User can change map type</a:t>
            </a:r>
          </a:p>
          <a:p>
            <a:pPr lvl="1"/>
            <a:r>
              <a:rPr lang="en-US" sz="1800" dirty="0"/>
              <a:t>User can switch GIS layers by taping a menu</a:t>
            </a:r>
          </a:p>
          <a:p>
            <a:pPr marL="0" indent="0">
              <a:buNone/>
            </a:pPr>
            <a:endParaRPr lang="en-US" sz="2000" dirty="0"/>
          </a:p>
        </p:txBody>
      </p:sp>
      <p:pic>
        <p:nvPicPr>
          <p:cNvPr id="7" name="Picture 6">
            <a:extLst>
              <a:ext uri="{FF2B5EF4-FFF2-40B4-BE49-F238E27FC236}">
                <a16:creationId xmlns:a16="http://schemas.microsoft.com/office/drawing/2014/main" id="{85A69D59-31B3-4AEF-9F9A-27B3D59B296F}"/>
              </a:ext>
            </a:extLst>
          </p:cNvPr>
          <p:cNvPicPr>
            <a:picLocks noChangeAspect="1"/>
          </p:cNvPicPr>
          <p:nvPr/>
        </p:nvPicPr>
        <p:blipFill>
          <a:blip r:embed="rId3"/>
          <a:stretch>
            <a:fillRect/>
          </a:stretch>
        </p:blipFill>
        <p:spPr>
          <a:xfrm>
            <a:off x="5334000" y="1537230"/>
            <a:ext cx="2531269" cy="4500033"/>
          </a:xfrm>
          <a:prstGeom prst="rect">
            <a:avLst/>
          </a:prstGeom>
        </p:spPr>
      </p:pic>
    </p:spTree>
    <p:extLst>
      <p:ext uri="{BB962C8B-B14F-4D97-AF65-F5344CB8AC3E}">
        <p14:creationId xmlns:p14="http://schemas.microsoft.com/office/powerpoint/2010/main" val="3243874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CTZN-44 - Create Record Fragment</a:t>
            </a:r>
          </a:p>
        </p:txBody>
      </p:sp>
      <p:sp>
        <p:nvSpPr>
          <p:cNvPr id="3" name="Content Placeholder 2"/>
          <p:cNvSpPr>
            <a:spLocks noGrp="1"/>
          </p:cNvSpPr>
          <p:nvPr>
            <p:ph idx="1"/>
          </p:nvPr>
        </p:nvSpPr>
        <p:spPr>
          <a:xfrm>
            <a:off x="778669" y="1461434"/>
            <a:ext cx="3792537" cy="4208463"/>
          </a:xfrm>
        </p:spPr>
        <p:txBody>
          <a:bodyPr/>
          <a:lstStyle/>
          <a:p>
            <a:r>
              <a:rPr lang="en-US" dirty="0"/>
              <a:t>Narrative:</a:t>
            </a:r>
          </a:p>
          <a:p>
            <a:pPr marL="0" indent="0">
              <a:buNone/>
            </a:pPr>
            <a:r>
              <a:rPr lang="en-US" sz="1800" dirty="0"/>
              <a:t>As a user, I would like to submit photos I take with my camera and upload them to the app, while the app takes note of my geolocation and other inputs such as photo title, description and name.</a:t>
            </a:r>
          </a:p>
          <a:p>
            <a:r>
              <a:rPr lang="en-US" dirty="0"/>
              <a:t>Acceptance Criteria:</a:t>
            </a:r>
          </a:p>
          <a:p>
            <a:pPr lvl="1"/>
            <a:r>
              <a:rPr lang="en-US" sz="1400" dirty="0"/>
              <a:t>A button is pressed to initiate the request camera intent</a:t>
            </a:r>
          </a:p>
          <a:p>
            <a:pPr lvl="1"/>
            <a:r>
              <a:rPr lang="en-US" sz="1400" dirty="0"/>
              <a:t>User is able to take a photo which is then displayed for review</a:t>
            </a:r>
          </a:p>
          <a:p>
            <a:pPr lvl="1"/>
            <a:r>
              <a:rPr lang="en-US" sz="1400" dirty="0"/>
              <a:t>User can enter in details regarding the photo</a:t>
            </a:r>
          </a:p>
          <a:p>
            <a:pPr lvl="1"/>
            <a:r>
              <a:rPr lang="en-US" sz="1400" dirty="0"/>
              <a:t>Application retrieves users geolocation</a:t>
            </a:r>
          </a:p>
        </p:txBody>
      </p:sp>
      <p:pic>
        <p:nvPicPr>
          <p:cNvPr id="8" name="Picture 7">
            <a:extLst>
              <a:ext uri="{FF2B5EF4-FFF2-40B4-BE49-F238E27FC236}">
                <a16:creationId xmlns:a16="http://schemas.microsoft.com/office/drawing/2014/main" id="{E99F9137-9AB9-4885-989A-4CF20470B88C}"/>
              </a:ext>
            </a:extLst>
          </p:cNvPr>
          <p:cNvPicPr>
            <a:picLocks noChangeAspect="1"/>
          </p:cNvPicPr>
          <p:nvPr/>
        </p:nvPicPr>
        <p:blipFill>
          <a:blip r:embed="rId3"/>
          <a:stretch>
            <a:fillRect/>
          </a:stretch>
        </p:blipFill>
        <p:spPr>
          <a:xfrm>
            <a:off x="5638800" y="1461434"/>
            <a:ext cx="2187146" cy="4495800"/>
          </a:xfrm>
          <a:prstGeom prst="rect">
            <a:avLst/>
          </a:prstGeom>
        </p:spPr>
      </p:pic>
    </p:spTree>
    <p:extLst>
      <p:ext uri="{BB962C8B-B14F-4D97-AF65-F5344CB8AC3E}">
        <p14:creationId xmlns:p14="http://schemas.microsoft.com/office/powerpoint/2010/main" val="3939841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CTZN-45 - Create Fragment to load dynamic content</a:t>
            </a:r>
          </a:p>
        </p:txBody>
      </p:sp>
      <p:sp>
        <p:nvSpPr>
          <p:cNvPr id="3" name="Content Placeholder 2"/>
          <p:cNvSpPr>
            <a:spLocks noGrp="1"/>
          </p:cNvSpPr>
          <p:nvPr>
            <p:ph idx="1"/>
          </p:nvPr>
        </p:nvSpPr>
        <p:spPr>
          <a:xfrm>
            <a:off x="779463" y="1828800"/>
            <a:ext cx="3792537" cy="4208463"/>
          </a:xfrm>
        </p:spPr>
        <p:txBody>
          <a:bodyPr/>
          <a:lstStyle/>
          <a:p>
            <a:r>
              <a:rPr lang="en-US" dirty="0"/>
              <a:t>Narrative:</a:t>
            </a:r>
          </a:p>
          <a:p>
            <a:pPr marL="0" indent="0">
              <a:buNone/>
            </a:pPr>
            <a:r>
              <a:rPr lang="en-US" sz="1800" dirty="0"/>
              <a:t>As a developer I must implement a dynamic content loading design so that it can be reuse for different dynamic pages.</a:t>
            </a:r>
          </a:p>
          <a:p>
            <a:r>
              <a:rPr lang="en-US" dirty="0"/>
              <a:t>Acceptance Criteria:</a:t>
            </a:r>
          </a:p>
          <a:p>
            <a:pPr lvl="1"/>
            <a:r>
              <a:rPr lang="en-US" sz="1800" dirty="0"/>
              <a:t>One Java class requests content from server.</a:t>
            </a:r>
          </a:p>
          <a:p>
            <a:pPr lvl="1"/>
            <a:r>
              <a:rPr lang="en-US" sz="1800" dirty="0"/>
              <a:t>An object of this class can be used for different pages that load data dynamically from the serer.</a:t>
            </a:r>
          </a:p>
          <a:p>
            <a:pPr marL="0" indent="0">
              <a:buNone/>
            </a:pPr>
            <a:endParaRPr lang="en-US" dirty="0"/>
          </a:p>
        </p:txBody>
      </p:sp>
      <p:pic>
        <p:nvPicPr>
          <p:cNvPr id="8" name="Picture 7">
            <a:extLst>
              <a:ext uri="{FF2B5EF4-FFF2-40B4-BE49-F238E27FC236}">
                <a16:creationId xmlns:a16="http://schemas.microsoft.com/office/drawing/2014/main" id="{DB0A86AE-AC96-49BC-922C-BB4CFC6680F8}"/>
              </a:ext>
            </a:extLst>
          </p:cNvPr>
          <p:cNvPicPr>
            <a:picLocks noChangeAspect="1"/>
          </p:cNvPicPr>
          <p:nvPr/>
        </p:nvPicPr>
        <p:blipFill>
          <a:blip r:embed="rId3"/>
          <a:stretch>
            <a:fillRect/>
          </a:stretch>
        </p:blipFill>
        <p:spPr>
          <a:xfrm>
            <a:off x="5262085" y="1425575"/>
            <a:ext cx="2627092" cy="4611688"/>
          </a:xfrm>
          <a:prstGeom prst="rect">
            <a:avLst/>
          </a:prstGeom>
        </p:spPr>
      </p:pic>
    </p:spTree>
    <p:extLst>
      <p:ext uri="{BB962C8B-B14F-4D97-AF65-F5344CB8AC3E}">
        <p14:creationId xmlns:p14="http://schemas.microsoft.com/office/powerpoint/2010/main" val="1940466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CTZN-56 - Begin finding solution for connecting to user profile</a:t>
            </a:r>
          </a:p>
        </p:txBody>
      </p:sp>
      <p:sp>
        <p:nvSpPr>
          <p:cNvPr id="3" name="Content Placeholder 2"/>
          <p:cNvSpPr>
            <a:spLocks noGrp="1"/>
          </p:cNvSpPr>
          <p:nvPr>
            <p:ph idx="1"/>
          </p:nvPr>
        </p:nvSpPr>
        <p:spPr>
          <a:xfrm>
            <a:off x="779463" y="1828800"/>
            <a:ext cx="3792537" cy="4208463"/>
          </a:xfrm>
        </p:spPr>
        <p:txBody>
          <a:bodyPr/>
          <a:lstStyle/>
          <a:p>
            <a:r>
              <a:rPr lang="en-US" dirty="0"/>
              <a:t>Narrative:</a:t>
            </a:r>
          </a:p>
          <a:p>
            <a:pPr marL="0" indent="0">
              <a:buNone/>
            </a:pPr>
            <a:r>
              <a:rPr lang="en-US" sz="1800" dirty="0"/>
              <a:t>As a user, I want a login page that verifies my credentials and allows me to access my profile.</a:t>
            </a:r>
          </a:p>
          <a:p>
            <a:r>
              <a:rPr lang="en-US" dirty="0"/>
              <a:t>Acceptance Criteria:</a:t>
            </a:r>
          </a:p>
          <a:p>
            <a:pPr lvl="1"/>
            <a:r>
              <a:rPr lang="en-US" sz="1800" dirty="0"/>
              <a:t>A new fragment for the login screen in which the user will enter in their login details.</a:t>
            </a:r>
          </a:p>
          <a:p>
            <a:pPr lvl="1"/>
            <a:r>
              <a:rPr lang="en-US" sz="1800" dirty="0"/>
              <a:t>Login is verified and user is taken to profile fragment</a:t>
            </a:r>
          </a:p>
        </p:txBody>
      </p:sp>
      <p:pic>
        <p:nvPicPr>
          <p:cNvPr id="8" name="Picture 7">
            <a:extLst>
              <a:ext uri="{FF2B5EF4-FFF2-40B4-BE49-F238E27FC236}">
                <a16:creationId xmlns:a16="http://schemas.microsoft.com/office/drawing/2014/main" id="{22AE3004-3A2C-4CB6-AE23-80BCE4DE9E35}"/>
              </a:ext>
            </a:extLst>
          </p:cNvPr>
          <p:cNvPicPr>
            <a:picLocks noChangeAspect="1"/>
          </p:cNvPicPr>
          <p:nvPr/>
        </p:nvPicPr>
        <p:blipFill>
          <a:blip r:embed="rId3"/>
          <a:stretch>
            <a:fillRect/>
          </a:stretch>
        </p:blipFill>
        <p:spPr>
          <a:xfrm>
            <a:off x="5562600" y="1383087"/>
            <a:ext cx="2261286" cy="4648200"/>
          </a:xfrm>
          <a:prstGeom prst="rect">
            <a:avLst/>
          </a:prstGeom>
        </p:spPr>
      </p:pic>
    </p:spTree>
    <p:extLst>
      <p:ext uri="{BB962C8B-B14F-4D97-AF65-F5344CB8AC3E}">
        <p14:creationId xmlns:p14="http://schemas.microsoft.com/office/powerpoint/2010/main" val="1183801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Use Case Diagram</a:t>
            </a:r>
          </a:p>
        </p:txBody>
      </p:sp>
      <p:pic>
        <p:nvPicPr>
          <p:cNvPr id="5" name="Content Placeholder 4">
            <a:extLst>
              <a:ext uri="{FF2B5EF4-FFF2-40B4-BE49-F238E27FC236}">
                <a16:creationId xmlns:a16="http://schemas.microsoft.com/office/drawing/2014/main" id="{6E5C6353-EA07-423B-916D-87427D9F661A}"/>
              </a:ext>
            </a:extLst>
          </p:cNvPr>
          <p:cNvPicPr>
            <a:picLocks noGrp="1" noChangeAspect="1"/>
          </p:cNvPicPr>
          <p:nvPr>
            <p:ph idx="1"/>
          </p:nvPr>
        </p:nvPicPr>
        <p:blipFill>
          <a:blip r:embed="rId3"/>
          <a:stretch>
            <a:fillRect/>
          </a:stretch>
        </p:blipFill>
        <p:spPr>
          <a:xfrm>
            <a:off x="2667000" y="1462322"/>
            <a:ext cx="3952195" cy="4574941"/>
          </a:xfrm>
        </p:spPr>
      </p:pic>
    </p:spTree>
    <p:extLst>
      <p:ext uri="{BB962C8B-B14F-4D97-AF65-F5344CB8AC3E}">
        <p14:creationId xmlns:p14="http://schemas.microsoft.com/office/powerpoint/2010/main" val="2354238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 Architecture</a:t>
            </a:r>
          </a:p>
        </p:txBody>
      </p:sp>
      <p:sp>
        <p:nvSpPr>
          <p:cNvPr id="3" name="Content Placeholder 2"/>
          <p:cNvSpPr>
            <a:spLocks noGrp="1"/>
          </p:cNvSpPr>
          <p:nvPr>
            <p:ph idx="1"/>
          </p:nvPr>
        </p:nvSpPr>
        <p:spPr>
          <a:xfrm>
            <a:off x="779463" y="1828800"/>
            <a:ext cx="3792537" cy="4208463"/>
          </a:xfrm>
        </p:spPr>
        <p:txBody>
          <a:bodyPr/>
          <a:lstStyle/>
          <a:p>
            <a:pPr marL="0" indent="0">
              <a:buNone/>
            </a:pPr>
            <a:r>
              <a:rPr lang="en-US" sz="2000" b="1" dirty="0"/>
              <a:t>Model-View-Controller</a:t>
            </a:r>
            <a:r>
              <a:rPr lang="en-US" sz="2000" dirty="0"/>
              <a:t> </a:t>
            </a:r>
            <a:r>
              <a:rPr lang="en-US" sz="2000" b="1" dirty="0"/>
              <a:t>(MVC)</a:t>
            </a:r>
          </a:p>
          <a:p>
            <a:r>
              <a:rPr lang="en-US" sz="1800" dirty="0"/>
              <a:t>Model: Responsible for handling network and database API, this is the data layer.</a:t>
            </a:r>
          </a:p>
          <a:p>
            <a:r>
              <a:rPr lang="en-US" sz="1800" dirty="0"/>
              <a:t>View: Visualization of data from the Model, this is the UI Layer.</a:t>
            </a:r>
          </a:p>
          <a:p>
            <a:r>
              <a:rPr lang="en-US" sz="1800" dirty="0"/>
              <a:t>Controller: Updates the model as needed and is also notified of the user’s behavior, this is the Logic Layer.</a:t>
            </a:r>
          </a:p>
        </p:txBody>
      </p:sp>
      <p:pic>
        <p:nvPicPr>
          <p:cNvPr id="5" name="Picture 4">
            <a:extLst>
              <a:ext uri="{FF2B5EF4-FFF2-40B4-BE49-F238E27FC236}">
                <a16:creationId xmlns:a16="http://schemas.microsoft.com/office/drawing/2014/main" id="{FDD1C06A-B35C-449A-89CA-10F92C3E0C0B}"/>
              </a:ext>
            </a:extLst>
          </p:cNvPr>
          <p:cNvPicPr>
            <a:picLocks noChangeAspect="1"/>
          </p:cNvPicPr>
          <p:nvPr/>
        </p:nvPicPr>
        <p:blipFill>
          <a:blip r:embed="rId3"/>
          <a:stretch>
            <a:fillRect/>
          </a:stretch>
        </p:blipFill>
        <p:spPr>
          <a:xfrm>
            <a:off x="4800599" y="1819697"/>
            <a:ext cx="3546855" cy="4216072"/>
          </a:xfrm>
          <a:prstGeom prst="rect">
            <a:avLst/>
          </a:prstGeom>
        </p:spPr>
      </p:pic>
    </p:spTree>
    <p:extLst>
      <p:ext uri="{BB962C8B-B14F-4D97-AF65-F5344CB8AC3E}">
        <p14:creationId xmlns:p14="http://schemas.microsoft.com/office/powerpoint/2010/main" val="4211570898"/>
      </p:ext>
    </p:extLst>
  </p:cSld>
  <p:clrMapOvr>
    <a:masterClrMapping/>
  </p:clrMapOvr>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3486</TotalTime>
  <Words>1544</Words>
  <Application>Microsoft Office PowerPoint</Application>
  <PresentationFormat>On-screen Show (4:3)</PresentationFormat>
  <Paragraphs>143</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ＭＳ Ｐゴシック</vt:lpstr>
      <vt:lpstr>Arial</vt:lpstr>
      <vt:lpstr>Calibri</vt:lpstr>
      <vt:lpstr>Times New Roman</vt:lpstr>
      <vt:lpstr>Trebuchet MS</vt:lpstr>
      <vt:lpstr>Wingdings 2</vt:lpstr>
      <vt:lpstr>gold</vt:lpstr>
      <vt:lpstr>Citizen Scientist Project (Android Application) 1.0 Team Member(s): Jose Toledo, Edward Terry Product Owner(s): Nathan Moyer Professor: Masoud Sadjadi  School of Computing and Information Sciences Florida International University</vt:lpstr>
      <vt:lpstr>Problem definition</vt:lpstr>
      <vt:lpstr>Requirements: User Stories </vt:lpstr>
      <vt:lpstr>CTZN-43 - ‘Explore the Key’ Map </vt:lpstr>
      <vt:lpstr>CTZN-44 - Create Record Fragment</vt:lpstr>
      <vt:lpstr>CTZN-45 - Create Fragment to load dynamic content</vt:lpstr>
      <vt:lpstr>CTZN-56 - Begin finding solution for connecting to user profile</vt:lpstr>
      <vt:lpstr>Project Use Case Diagram</vt:lpstr>
      <vt:lpstr>System Design: Architecture</vt:lpstr>
      <vt:lpstr>System Design</vt:lpstr>
      <vt:lpstr>Minimal Class Diagram</vt:lpstr>
      <vt:lpstr>Sequence Diagram Example</vt:lpstr>
      <vt:lpstr>Test Case Example</vt:lpstr>
      <vt:lpstr>Summary</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Edward Terry</cp:lastModifiedBy>
  <cp:revision>153</cp:revision>
  <cp:lastPrinted>2008-09-19T17:51:48Z</cp:lastPrinted>
  <dcterms:created xsi:type="dcterms:W3CDTF">2013-04-25T14:14:17Z</dcterms:created>
  <dcterms:modified xsi:type="dcterms:W3CDTF">2019-04-13T07:11:06Z</dcterms:modified>
</cp:coreProperties>
</file>