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842" r:id="rId1"/>
  </p:sldMasterIdLst>
  <p:notesMasterIdLst>
    <p:notesMasterId r:id="rId28"/>
  </p:notesMasterIdLst>
  <p:handoutMasterIdLst>
    <p:handoutMasterId r:id="rId29"/>
  </p:handoutMasterIdLst>
  <p:sldIdLst>
    <p:sldId id="256" r:id="rId2"/>
    <p:sldId id="359" r:id="rId3"/>
    <p:sldId id="343" r:id="rId4"/>
    <p:sldId id="356" r:id="rId5"/>
    <p:sldId id="374" r:id="rId6"/>
    <p:sldId id="360" r:id="rId7"/>
    <p:sldId id="361" r:id="rId8"/>
    <p:sldId id="358" r:id="rId9"/>
    <p:sldId id="362" r:id="rId10"/>
    <p:sldId id="363" r:id="rId11"/>
    <p:sldId id="344" r:id="rId12"/>
    <p:sldId id="364" r:id="rId13"/>
    <p:sldId id="366" r:id="rId14"/>
    <p:sldId id="368" r:id="rId15"/>
    <p:sldId id="365" r:id="rId16"/>
    <p:sldId id="369" r:id="rId17"/>
    <p:sldId id="357" r:id="rId18"/>
    <p:sldId id="370" r:id="rId19"/>
    <p:sldId id="351" r:id="rId20"/>
    <p:sldId id="372" r:id="rId21"/>
    <p:sldId id="352" r:id="rId22"/>
    <p:sldId id="373" r:id="rId23"/>
    <p:sldId id="355" r:id="rId24"/>
    <p:sldId id="375" r:id="rId25"/>
    <p:sldId id="377" r:id="rId26"/>
    <p:sldId id="37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252"/>
    <a:srgbClr val="706FD3"/>
    <a:srgbClr val="B53371"/>
    <a:srgbClr val="E94293"/>
    <a:srgbClr val="A4A2FF"/>
    <a:srgbClr val="8DE5FF"/>
    <a:srgbClr val="6C5CE7"/>
    <a:srgbClr val="EA7077"/>
    <a:srgbClr val="843371"/>
    <a:srgbClr val="245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9" autoAdjust="0"/>
    <p:restoredTop sz="82348" autoAdjust="0"/>
  </p:normalViewPr>
  <p:slideViewPr>
    <p:cSldViewPr snapToObjects="1">
      <p:cViewPr>
        <p:scale>
          <a:sx n="196" d="100"/>
          <a:sy n="196" d="100"/>
        </p:scale>
        <p:origin x="-8504" y="-36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4/18/19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4/18/19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00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6021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289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1A23E-4555-9541-8D09-EF3C08CD1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BACA90-6FDB-3046-A3C4-A78CF62E3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CDAC5-BE7C-1040-892B-D8A7BD29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D4026-83CB-6740-B2DD-1BFE4E0A8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EC685-7875-A341-9DB5-2EC5BDE7A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358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6395-6554-5E4D-AB5B-DF0F9E1AD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F2EFF0-E6B4-4741-85FC-8F33BEFFD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5F53D-9B74-E545-9190-2B4F6689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3C9FB-7471-8E46-A078-44163D6AD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0155A-52C8-CF49-A813-E1C7D2143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215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B6331F-0502-E645-9A46-DBAEE4A4E0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F97A6D-1A1D-5242-9EB3-AA49CBF4F2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FF967-A21C-1E4B-8A84-87DD5BD2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B04B3B-3F2D-874F-97F2-9BEACDE77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8FD1D-A539-3449-BBB1-901C8423C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10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C31E8-FFD1-5446-A07B-5D2978F6B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9AAAD-2F88-7342-8D51-E1C345AC5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262FC-CEAB-0342-9EE0-C6114BF7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2252F-2F30-824C-BB01-6DDA04BA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2321C-03E2-CF4B-8634-9911AA0DF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10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D271C-108F-1A4D-9A7D-72D7953D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277D91-D7AC-6D49-8854-7424F5C7E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AC537-1F7C-4C4F-B75C-6A88CBB5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CD303-5BA2-2F4A-8134-F56DD8E4D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0D1B5-E798-7F41-92E9-2BBA9B79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54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EA203-BAEF-F64F-A9B7-86383DBDF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3F18A-6AB1-604F-A0D9-0FB4EB01B7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62DAAF-3C24-B149-8BDE-E77CA318A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B3955B-972A-CC4F-886F-07594A4A3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BD51B8-C093-ED4D-B79C-B0CB7E17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6AA9-D064-BF4C-8194-97F43B370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190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27D59-F6BB-E244-98C4-5B926F8F9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A20FA-BE6D-9C46-8A4D-D2E439900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4E301-D28B-334B-B97C-A2D3DFDD4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2505A4-304F-D142-A03E-645FFD81A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DCB1B4-E6FD-C141-ACD6-AE38E7A673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6F46C0-71C2-F74F-AD77-42E66A89F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D2DF4E-9152-FD45-935E-BD9204DB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35D4F2-84EE-7346-BA6A-A9E5DD37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589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15FF-F811-4A44-9FEB-957AAB21A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57D79-B64C-D946-9727-C209F5701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FB140-1570-FF4D-83EC-9833D5CA6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BD2EC-CC7B-5F4F-B0A4-D2282CE15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991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614A8F-E954-A146-9F2B-6A6C62162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3D1BA0-F5FC-0C43-B707-2D623CD6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B245D-CCFA-9D4D-AF37-F806D216F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5948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4B25D-252A-DD43-BBB1-D69206C52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FD978-B55B-6D4F-B599-5A586E191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DA731-0BE9-CE4D-A582-6C8BE8BB4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22274-D182-6F4C-82E4-254D0CEF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2C765-1FF9-ED48-8F97-58933704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FFBFAF-1914-8843-82F3-D5BA48C5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71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58671-BBC4-8A43-949E-C44FCD13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3EBEAA-D853-D947-BC58-1B645AF633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94A25-AF19-034C-82EF-1F3A79C53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74091-A75B-B741-8287-151282540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720AD-8837-2148-85B9-D5597EF4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E18A4C-5B4B-5544-96D4-1485C8FC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19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289372-51C6-7F4B-9104-DDE14C11F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237E33-7DD7-CB48-BB11-56FADDC4F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E525E-B824-C847-8233-4A2142C5B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4/18/19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EF7E9-4090-0444-BF55-13CA1E843F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6D24A-9171-1341-9572-364C3DBBF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56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3" r:id="rId1"/>
    <p:sldLayoutId id="2147484844" r:id="rId2"/>
    <p:sldLayoutId id="2147484845" r:id="rId3"/>
    <p:sldLayoutId id="2147484846" r:id="rId4"/>
    <p:sldLayoutId id="2147484847" r:id="rId5"/>
    <p:sldLayoutId id="2147484848" r:id="rId6"/>
    <p:sldLayoutId id="2147484849" r:id="rId7"/>
    <p:sldLayoutId id="2147484850" r:id="rId8"/>
    <p:sldLayoutId id="2147484851" r:id="rId9"/>
    <p:sldLayoutId id="2147484852" r:id="rId10"/>
    <p:sldLayoutId id="21474848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3.tiff"/><Relationship Id="rId12" Type="http://schemas.openxmlformats.org/officeDocument/2006/relationships/image" Target="../media/image3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11" Type="http://schemas.openxmlformats.org/officeDocument/2006/relationships/image" Target="../media/image37.tiff"/><Relationship Id="rId5" Type="http://schemas.openxmlformats.org/officeDocument/2006/relationships/image" Target="../media/image31.tiff"/><Relationship Id="rId10" Type="http://schemas.openxmlformats.org/officeDocument/2006/relationships/image" Target="../media/image36.tiff"/><Relationship Id="rId4" Type="http://schemas.openxmlformats.org/officeDocument/2006/relationships/image" Target="../media/image30.png"/><Relationship Id="rId9" Type="http://schemas.openxmlformats.org/officeDocument/2006/relationships/image" Target="../media/image35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Relationship Id="rId14" Type="http://schemas.openxmlformats.org/officeDocument/2006/relationships/image" Target="../media/image5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tiff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6.tiff"/><Relationship Id="rId7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4.wdp"/><Relationship Id="rId10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A36A"/>
            </a:gs>
            <a:gs pos="95000">
              <a:srgbClr val="EA6EB7"/>
            </a:gs>
            <a:gs pos="79000">
              <a:srgbClr val="FF93E3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4ECB33-B688-0A43-944D-4D8838BF74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FF7C00">
                <a:tint val="45000"/>
                <a:satMod val="400000"/>
              </a:srgbClr>
            </a:duotone>
          </a:blip>
          <a:srcRect l="2570" t="34029" r="2047" b="51667"/>
          <a:stretch/>
        </p:blipFill>
        <p:spPr>
          <a:xfrm>
            <a:off x="-2067" y="5486400"/>
            <a:ext cx="9146067" cy="1371599"/>
          </a:xfrm>
          <a:prstGeom prst="rect">
            <a:avLst/>
          </a:prstGeom>
          <a:noFill/>
        </p:spPr>
      </p:pic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-2067" y="1219200"/>
            <a:ext cx="9146067" cy="4267200"/>
          </a:xfrm>
        </p:spPr>
        <p:txBody>
          <a:bodyPr>
            <a:normAutofit/>
          </a:bodyPr>
          <a:lstStyle/>
          <a:p>
            <a:r>
              <a:rPr lang="en-US" altLang="en-US" sz="255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MIAMI-DADE COUNTY ANIMAL ABUSER REGISTRY v1.0</a:t>
            </a:r>
            <a:br>
              <a:rPr lang="en-US" altLang="en-US" sz="24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altLang="en-US" sz="24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altLang="en-US" sz="24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Team Members: Pablo Mueller, Eddy Mogollon</a:t>
            </a:r>
            <a:b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Product Owners: Jay Alvarez, Miami-Dade County ITD</a:t>
            </a:r>
            <a:b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Professor: Masoud </a:t>
            </a:r>
            <a:r>
              <a:rPr lang="en-US" altLang="en-US" sz="20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Sadjadi</a:t>
            </a:r>
            <a:b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alt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altLang="en-US" sz="14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altLang="en-US" sz="14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School of Computing and Information Sciences</a:t>
            </a:r>
            <a:br>
              <a:rPr lang="en-US" altLang="en-US" sz="11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Florida International University</a:t>
            </a:r>
            <a:br>
              <a:rPr lang="en-US" alt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April 18, 2019</a:t>
            </a:r>
            <a:br>
              <a:rPr lang="en-US" altLang="en-US" sz="4000" b="1" dirty="0">
                <a:latin typeface="Avenir Next Ultra Light" panose="020B0203020202020204" pitchFamily="34" charset="77"/>
                <a:ea typeface="ＭＳ Ｐゴシック" pitchFamily="34" charset="-128"/>
              </a:rPr>
            </a:br>
            <a:endParaRPr lang="en-US" altLang="en-US" sz="4000" b="1" dirty="0">
              <a:latin typeface="Avenir Next Ultra Light" panose="020B0203020202020204" pitchFamily="34" charset="77"/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2000" dirty="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Senior Project Final Presentation</a:t>
            </a:r>
            <a:br>
              <a:rPr lang="en-US" altLang="en-US" sz="3600" dirty="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2000" dirty="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Spring 2019</a:t>
            </a:r>
            <a:endParaRPr lang="en-US" altLang="en-US" sz="3600" dirty="0">
              <a:solidFill>
                <a:schemeClr val="tx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project management.</a:t>
            </a:r>
          </a:p>
        </p:txBody>
      </p:sp>
    </p:spTree>
    <p:extLst>
      <p:ext uri="{BB962C8B-B14F-4D97-AF65-F5344CB8AC3E}">
        <p14:creationId xmlns:p14="http://schemas.microsoft.com/office/powerpoint/2010/main" val="2250611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706FD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our project schedule.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8FA708-5D19-624A-806B-B2062B155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3" y="1676400"/>
            <a:ext cx="9107837" cy="465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requirements.</a:t>
            </a:r>
          </a:p>
        </p:txBody>
      </p:sp>
    </p:spTree>
    <p:extLst>
      <p:ext uri="{BB962C8B-B14F-4D97-AF65-F5344CB8AC3E}">
        <p14:creationId xmlns:p14="http://schemas.microsoft.com/office/powerpoint/2010/main" val="258641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[MAC-32] WCAG 2.1 conformity</a:t>
            </a:r>
            <a:br>
              <a:rPr lang="en-US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eb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ontent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ccessibility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uidelines)</a:t>
            </a:r>
            <a:endParaRPr lang="en-US" sz="36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6858000" cy="2362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“as a user with a disability, I would like the MAC site to comfort to the WCAG 2.1 Guidelines so that I can navigate the website in different ways.”</a:t>
            </a:r>
            <a:endParaRPr lang="en-US" sz="18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endParaRPr lang="en-US" sz="18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100% minimum compliance with WCAG 2.1</a:t>
            </a:r>
          </a:p>
          <a:p>
            <a:pPr>
              <a:buFont typeface="Wingdings" pitchFamily="2" charset="2"/>
              <a:buChar char="q"/>
            </a:pP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75% above average compliance (AA or higher)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579A74-8586-4D41-BFB9-B3E5C4CC1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892" b="2000"/>
          <a:stretch/>
        </p:blipFill>
        <p:spPr>
          <a:xfrm>
            <a:off x="1572758" y="3839197"/>
            <a:ext cx="5513842" cy="2932978"/>
          </a:xfrm>
          <a:prstGeom prst="rect">
            <a:avLst/>
          </a:prstGeo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C222ED19-34A1-CE47-9971-9D7C70B29AE2}"/>
              </a:ext>
            </a:extLst>
          </p:cNvPr>
          <p:cNvSpPr/>
          <p:nvPr/>
        </p:nvSpPr>
        <p:spPr>
          <a:xfrm>
            <a:off x="440596" y="5922780"/>
            <a:ext cx="1213260" cy="85902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90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[MAC-32] WCAG 2.1 conformity</a:t>
            </a:r>
            <a:br>
              <a:rPr lang="en-US" sz="3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eb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ontent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ccessibility </a:t>
            </a:r>
            <a:r>
              <a:rPr lang="en-US" sz="1800" b="1" u="sng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</a:t>
            </a:r>
            <a:r>
              <a:rPr lang="en-US" sz="1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uidelines)</a:t>
            </a:r>
            <a:endParaRPr lang="en-US" sz="36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A98FF7-CA8F-BC48-B859-1317E583D151}"/>
              </a:ext>
            </a:extLst>
          </p:cNvPr>
          <p:cNvGrpSpPr/>
          <p:nvPr/>
        </p:nvGrpSpPr>
        <p:grpSpPr>
          <a:xfrm>
            <a:off x="397990" y="1524000"/>
            <a:ext cx="4582836" cy="4096524"/>
            <a:chOff x="438533" y="2609075"/>
            <a:chExt cx="4582836" cy="409652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C6A4AC8-94B5-3847-A8D6-9A2DDA8A550D}"/>
                </a:ext>
              </a:extLst>
            </p:cNvPr>
            <p:cNvGrpSpPr/>
            <p:nvPr/>
          </p:nvGrpSpPr>
          <p:grpSpPr>
            <a:xfrm>
              <a:off x="438533" y="3120790"/>
              <a:ext cx="4582836" cy="3584809"/>
              <a:chOff x="2440246" y="2209801"/>
              <a:chExt cx="5844864" cy="4572000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D743E6A6-0F51-0444-A125-2DFC9ACEB11C}"/>
                  </a:ext>
                </a:extLst>
              </p:cNvPr>
              <p:cNvSpPr/>
              <p:nvPr/>
            </p:nvSpPr>
            <p:spPr>
              <a:xfrm>
                <a:off x="4825905" y="2209801"/>
                <a:ext cx="3459205" cy="45720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Content Placeholder 3">
                <a:extLst>
                  <a:ext uri="{FF2B5EF4-FFF2-40B4-BE49-F238E27FC236}">
                    <a16:creationId xmlns:a16="http://schemas.microsoft.com/office/drawing/2014/main" id="{0BE43633-CD7D-E742-90F1-A5546E181D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250000"/>
                        </a14:imgEffect>
                        <a14:imgEffect>
                          <a14:brightnessContrast bright="-35000" contrast="100000"/>
                        </a14:imgEffect>
                      </a14:imgLayer>
                    </a14:imgProps>
                  </a:ext>
                </a:extLst>
              </a:blip>
              <a:srcRect l="1" t="818" r="6722" b="3252"/>
              <a:stretch/>
            </p:blipFill>
            <p:spPr>
              <a:xfrm>
                <a:off x="2440246" y="2320131"/>
                <a:ext cx="5707091" cy="4351337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2C2814E-E43B-4045-B75D-BFF52F56EB5D}"/>
                </a:ext>
              </a:extLst>
            </p:cNvPr>
            <p:cNvSpPr txBox="1"/>
            <p:nvPr/>
          </p:nvSpPr>
          <p:spPr>
            <a:xfrm>
              <a:off x="2957337" y="2609075"/>
              <a:ext cx="14157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Use Case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344D26A-A38F-934E-AF65-D8BB720BCE50}"/>
              </a:ext>
            </a:extLst>
          </p:cNvPr>
          <p:cNvGrpSpPr/>
          <p:nvPr/>
        </p:nvGrpSpPr>
        <p:grpSpPr>
          <a:xfrm>
            <a:off x="5105482" y="1524000"/>
            <a:ext cx="3275728" cy="3432388"/>
            <a:chOff x="5442802" y="2609075"/>
            <a:chExt cx="3275728" cy="343238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2576FA8-1758-3C4F-8632-F45099EB40AD}"/>
                </a:ext>
              </a:extLst>
            </p:cNvPr>
            <p:cNvGrpSpPr/>
            <p:nvPr/>
          </p:nvGrpSpPr>
          <p:grpSpPr>
            <a:xfrm>
              <a:off x="5442802" y="3099020"/>
              <a:ext cx="3275728" cy="2942443"/>
              <a:chOff x="4803669" y="2355382"/>
              <a:chExt cx="3275728" cy="2942443"/>
            </a:xfrm>
          </p:grpSpPr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0E8740E3-0969-1243-8CA3-E9B722654307}"/>
                  </a:ext>
                </a:extLst>
              </p:cNvPr>
              <p:cNvSpPr/>
              <p:nvPr/>
            </p:nvSpPr>
            <p:spPr>
              <a:xfrm>
                <a:off x="4918328" y="2355382"/>
                <a:ext cx="3046410" cy="292067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54BC39B8-D199-384B-AFD8-FC232A7D2C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8345"/>
              <a:stretch/>
            </p:blipFill>
            <p:spPr>
              <a:xfrm>
                <a:off x="4803669" y="2612571"/>
                <a:ext cx="3275728" cy="2685254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01F199-D509-2144-9F45-DC57B1DF223C}"/>
                </a:ext>
              </a:extLst>
            </p:cNvPr>
            <p:cNvSpPr txBox="1"/>
            <p:nvPr/>
          </p:nvSpPr>
          <p:spPr>
            <a:xfrm>
              <a:off x="5648867" y="2609075"/>
              <a:ext cx="2863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Sequence Diagram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268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C7DA8-1E65-CF43-A643-31E7DC586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[MAC-19] make site responsive.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F67D6-0C85-7B4A-98D3-2DB38D2D3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90600"/>
            <a:ext cx="7886700" cy="518636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“as a user, I would want the website to be responsive so that I can navigate the site easily and at my convenience from any computer, mobile, or tablet device without suffering bad rendering.”</a:t>
            </a:r>
            <a:endParaRPr lang="en-US" sz="20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endParaRPr lang="en-US" sz="20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>
              <a:buFont typeface="Wingdings" pitchFamily="2" charset="2"/>
              <a:buChar char="q"/>
              <a:tabLst>
                <a:tab pos="336550" algn="l"/>
              </a:tabLst>
            </a:pPr>
            <a:r>
              <a:rPr lang="en-US" sz="20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website must be capable of being rendered in 	large (desktop), medium (tablet), and small 	(phone) devices.</a:t>
            </a:r>
          </a:p>
        </p:txBody>
      </p:sp>
    </p:spTree>
    <p:extLst>
      <p:ext uri="{BB962C8B-B14F-4D97-AF65-F5344CB8AC3E}">
        <p14:creationId xmlns:p14="http://schemas.microsoft.com/office/powerpoint/2010/main" val="1313910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1429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[MAC-19] make site responsive.</a:t>
            </a:r>
            <a:endParaRPr lang="en-US" sz="32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A98FF7-CA8F-BC48-B859-1317E583D151}"/>
              </a:ext>
            </a:extLst>
          </p:cNvPr>
          <p:cNvGrpSpPr/>
          <p:nvPr/>
        </p:nvGrpSpPr>
        <p:grpSpPr>
          <a:xfrm>
            <a:off x="397990" y="1524000"/>
            <a:ext cx="4582836" cy="4096524"/>
            <a:chOff x="438533" y="2609075"/>
            <a:chExt cx="4582836" cy="409652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C6A4AC8-94B5-3847-A8D6-9A2DDA8A550D}"/>
                </a:ext>
              </a:extLst>
            </p:cNvPr>
            <p:cNvGrpSpPr/>
            <p:nvPr/>
          </p:nvGrpSpPr>
          <p:grpSpPr>
            <a:xfrm>
              <a:off x="438533" y="3120790"/>
              <a:ext cx="4582836" cy="3584809"/>
              <a:chOff x="2440246" y="2209801"/>
              <a:chExt cx="5844864" cy="4572000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D743E6A6-0F51-0444-A125-2DFC9ACEB11C}"/>
                  </a:ext>
                </a:extLst>
              </p:cNvPr>
              <p:cNvSpPr/>
              <p:nvPr/>
            </p:nvSpPr>
            <p:spPr>
              <a:xfrm>
                <a:off x="4825905" y="2209801"/>
                <a:ext cx="3459205" cy="4572000"/>
              </a:xfrm>
              <a:prstGeom prst="roundRect">
                <a:avLst/>
              </a:prstGeom>
              <a:solidFill>
                <a:srgbClr val="8D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Content Placeholder 3">
                <a:extLst>
                  <a:ext uri="{FF2B5EF4-FFF2-40B4-BE49-F238E27FC236}">
                    <a16:creationId xmlns:a16="http://schemas.microsoft.com/office/drawing/2014/main" id="{0BE43633-CD7D-E742-90F1-A5546E181D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250000"/>
                        </a14:imgEffect>
                        <a14:imgEffect>
                          <a14:brightnessContrast bright="-35000" contrast="100000"/>
                        </a14:imgEffect>
                      </a14:imgLayer>
                    </a14:imgProps>
                  </a:ext>
                </a:extLst>
              </a:blip>
              <a:srcRect l="1" t="818" r="6722" b="3252"/>
              <a:stretch/>
            </p:blipFill>
            <p:spPr>
              <a:xfrm>
                <a:off x="2440246" y="2320131"/>
                <a:ext cx="5707091" cy="4351337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2C2814E-E43B-4045-B75D-BFF52F56EB5D}"/>
                </a:ext>
              </a:extLst>
            </p:cNvPr>
            <p:cNvSpPr txBox="1"/>
            <p:nvPr/>
          </p:nvSpPr>
          <p:spPr>
            <a:xfrm>
              <a:off x="2957337" y="2609075"/>
              <a:ext cx="14157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Use Case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344D26A-A38F-934E-AF65-D8BB720BCE50}"/>
              </a:ext>
            </a:extLst>
          </p:cNvPr>
          <p:cNvGrpSpPr/>
          <p:nvPr/>
        </p:nvGrpSpPr>
        <p:grpSpPr>
          <a:xfrm>
            <a:off x="5105482" y="1524000"/>
            <a:ext cx="3275728" cy="3432388"/>
            <a:chOff x="5442802" y="2609075"/>
            <a:chExt cx="3275728" cy="343238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2576FA8-1758-3C4F-8632-F45099EB40AD}"/>
                </a:ext>
              </a:extLst>
            </p:cNvPr>
            <p:cNvGrpSpPr/>
            <p:nvPr/>
          </p:nvGrpSpPr>
          <p:grpSpPr>
            <a:xfrm>
              <a:off x="5442802" y="3099020"/>
              <a:ext cx="3275728" cy="2942443"/>
              <a:chOff x="4803669" y="2355382"/>
              <a:chExt cx="3275728" cy="2942443"/>
            </a:xfrm>
          </p:grpSpPr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0E8740E3-0969-1243-8CA3-E9B722654307}"/>
                  </a:ext>
                </a:extLst>
              </p:cNvPr>
              <p:cNvSpPr/>
              <p:nvPr/>
            </p:nvSpPr>
            <p:spPr>
              <a:xfrm>
                <a:off x="4918328" y="2355382"/>
                <a:ext cx="3046410" cy="2920672"/>
              </a:xfrm>
              <a:prstGeom prst="roundRect">
                <a:avLst/>
              </a:prstGeom>
              <a:solidFill>
                <a:srgbClr val="8D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54BC39B8-D199-384B-AFD8-FC232A7D2C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8345"/>
              <a:stretch/>
            </p:blipFill>
            <p:spPr>
              <a:xfrm>
                <a:off x="4803669" y="2612571"/>
                <a:ext cx="3275728" cy="2685254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01F199-D509-2144-9F45-DC57B1DF223C}"/>
                </a:ext>
              </a:extLst>
            </p:cNvPr>
            <p:cNvSpPr txBox="1"/>
            <p:nvPr/>
          </p:nvSpPr>
          <p:spPr>
            <a:xfrm>
              <a:off x="5648867" y="2609075"/>
              <a:ext cx="2863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Sequence Diagram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709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C341C-5B6B-2643-B7A7-B8CBD6B79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animal abuser registry: users.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06B113-378A-F54C-B7C7-99A22C8F7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8165" y="1198529"/>
            <a:ext cx="7543800" cy="1783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16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concerned citizens wanted to report animal cruelty.</a:t>
            </a:r>
            <a:br>
              <a:rPr lang="en-US" altLang="en-US" sz="16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en-US" altLang="en-US" sz="16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r>
              <a:rPr lang="en-US" altLang="en-US" sz="16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county employees/officials.</a:t>
            </a:r>
            <a:endParaRPr lang="en-US" sz="1600" dirty="0"/>
          </a:p>
        </p:txBody>
      </p:sp>
      <p:pic>
        <p:nvPicPr>
          <p:cNvPr id="7" name="Graphic 6" descr="Group">
            <a:extLst>
              <a:ext uri="{FF2B5EF4-FFF2-40B4-BE49-F238E27FC236}">
                <a16:creationId xmlns:a16="http://schemas.microsoft.com/office/drawing/2014/main" id="{997229E2-7DD6-6649-90E8-CC8558C2A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" y="881412"/>
            <a:ext cx="899161" cy="899161"/>
          </a:xfrm>
          <a:prstGeom prst="rect">
            <a:avLst/>
          </a:prstGeom>
        </p:spPr>
      </p:pic>
      <p:pic>
        <p:nvPicPr>
          <p:cNvPr id="13" name="Graphic 12" descr="Meeting">
            <a:extLst>
              <a:ext uri="{FF2B5EF4-FFF2-40B4-BE49-F238E27FC236}">
                <a16:creationId xmlns:a16="http://schemas.microsoft.com/office/drawing/2014/main" id="{6DCA820D-D7D5-174F-8260-C774599F6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440" y="1469538"/>
            <a:ext cx="899161" cy="899161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9D5238C-D0B5-3E49-920A-D3A9CE843D1F}"/>
              </a:ext>
            </a:extLst>
          </p:cNvPr>
          <p:cNvSpPr/>
          <p:nvPr/>
        </p:nvSpPr>
        <p:spPr>
          <a:xfrm>
            <a:off x="3962401" y="2209801"/>
            <a:ext cx="4184936" cy="4572000"/>
          </a:xfrm>
          <a:prstGeom prst="roundRect">
            <a:avLst/>
          </a:prstGeom>
          <a:solidFill>
            <a:srgbClr val="FFC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51C2134-5251-5D46-89A0-98E124BB492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  <a14:imgEffect>
                      <a14:brightnessContrast bright="-35000" contrast="100000"/>
                    </a14:imgEffect>
                  </a14:imgLayer>
                </a14:imgProps>
              </a:ext>
            </a:extLst>
          </a:blip>
          <a:srcRect l="1" t="818" r="6722" b="3252"/>
          <a:stretch/>
        </p:blipFill>
        <p:spPr>
          <a:xfrm>
            <a:off x="996664" y="2286001"/>
            <a:ext cx="7103395" cy="443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69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system design.</a:t>
            </a:r>
          </a:p>
        </p:txBody>
      </p:sp>
    </p:spTree>
    <p:extLst>
      <p:ext uri="{BB962C8B-B14F-4D97-AF65-F5344CB8AC3E}">
        <p14:creationId xmlns:p14="http://schemas.microsoft.com/office/powerpoint/2010/main" val="2936837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A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1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system design.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43001"/>
            <a:ext cx="7886700" cy="1981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Functional and stateful components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Flux architecture using Redux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Loosely-coupled system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Composition of components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Event-driven Architecture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Interoperability</a:t>
            </a:r>
          </a:p>
        </p:txBody>
      </p:sp>
      <p:pic>
        <p:nvPicPr>
          <p:cNvPr id="4" name="Picture 14335">
            <a:extLst>
              <a:ext uri="{FF2B5EF4-FFF2-40B4-BE49-F238E27FC236}">
                <a16:creationId xmlns:a16="http://schemas.microsoft.com/office/drawing/2014/main" id="{85E8F48E-3D83-944E-8ECB-72A0F4C71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42173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335">
            <a:extLst>
              <a:ext uri="{FF2B5EF4-FFF2-40B4-BE49-F238E27FC236}">
                <a16:creationId xmlns:a16="http://schemas.microsoft.com/office/drawing/2014/main" id="{7A8F0F97-6605-7749-A828-D7FC4E3C7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243697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335">
            <a:extLst>
              <a:ext uri="{FF2B5EF4-FFF2-40B4-BE49-F238E27FC236}">
                <a16:creationId xmlns:a16="http://schemas.microsoft.com/office/drawing/2014/main" id="{38CD1E10-835F-3045-91D8-ECB4B2D6D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3" y="245221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3C2BFB-1F5E-0D4A-8845-C4C4EF1431B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706FD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953000" y="1623170"/>
            <a:ext cx="4044555" cy="50447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58045F-94E3-574C-96E1-EE6BCCB15F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445" y="4524087"/>
            <a:ext cx="4571999" cy="214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intro.</a:t>
            </a:r>
          </a:p>
        </p:txBody>
      </p:sp>
    </p:spTree>
    <p:extLst>
      <p:ext uri="{BB962C8B-B14F-4D97-AF65-F5344CB8AC3E}">
        <p14:creationId xmlns:p14="http://schemas.microsoft.com/office/powerpoint/2010/main" val="1552569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A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1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implementation.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1981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The front-end is built on React, JavaScript, HTML5 and CSS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Node.js to execute the server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altLang="en-US" sz="16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MaterializeCSS</a:t>
            </a: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front-end framework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MDC’s Open Data Hub as REST API</a:t>
            </a:r>
          </a:p>
          <a:p>
            <a:pPr>
              <a:buFont typeface="Wingdings" pitchFamily="2" charset="2"/>
              <a:buChar char="q"/>
            </a:pPr>
            <a:r>
              <a:rPr lang="en-US" altLang="en-US" sz="16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Heroku for deployment</a:t>
            </a:r>
          </a:p>
        </p:txBody>
      </p:sp>
      <p:pic>
        <p:nvPicPr>
          <p:cNvPr id="4" name="Picture 14335">
            <a:extLst>
              <a:ext uri="{FF2B5EF4-FFF2-40B4-BE49-F238E27FC236}">
                <a16:creationId xmlns:a16="http://schemas.microsoft.com/office/drawing/2014/main" id="{85E8F48E-3D83-944E-8ECB-72A0F4C71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242173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335">
            <a:extLst>
              <a:ext uri="{FF2B5EF4-FFF2-40B4-BE49-F238E27FC236}">
                <a16:creationId xmlns:a16="http://schemas.microsoft.com/office/drawing/2014/main" id="{7A8F0F97-6605-7749-A828-D7FC4E3C7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243697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335">
            <a:extLst>
              <a:ext uri="{FF2B5EF4-FFF2-40B4-BE49-F238E27FC236}">
                <a16:creationId xmlns:a16="http://schemas.microsoft.com/office/drawing/2014/main" id="{38CD1E10-835F-3045-91D8-ECB4B2D6D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3" y="24522113"/>
            <a:ext cx="52752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A picture containing object&#13;&#10;&#13;&#10;Description automatically generated">
            <a:extLst>
              <a:ext uri="{FF2B5EF4-FFF2-40B4-BE49-F238E27FC236}">
                <a16:creationId xmlns:a16="http://schemas.microsoft.com/office/drawing/2014/main" id="{E149423A-D265-1C4E-BDF5-24D708CBA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8350" y="304800"/>
            <a:ext cx="45402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274CA4-07E1-874A-943E-245B1497A2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</a:blip>
          <a:srcRect l="35046" t="22411" r="35254" b="25190"/>
          <a:stretch/>
        </p:blipFill>
        <p:spPr>
          <a:xfrm>
            <a:off x="765217" y="3429000"/>
            <a:ext cx="1666791" cy="15438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751A77A-6638-8141-A77A-97CA7A2D8B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486" y="3437601"/>
            <a:ext cx="1538287" cy="15382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623795-C380-AB46-9169-BA8F1F45B1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7025" y="3417992"/>
            <a:ext cx="2268381" cy="15775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611EA7-03F1-BB4D-9E6E-C1D9D3717F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8631" y="3401112"/>
            <a:ext cx="1538287" cy="15382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1AC9B66-BA28-0041-ABC9-9A96D4CEBA6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375" t="32580" r="7504" b="33370"/>
          <a:stretch/>
        </p:blipFill>
        <p:spPr>
          <a:xfrm>
            <a:off x="893770" y="5266401"/>
            <a:ext cx="3076476" cy="9567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47A9E98-0B53-6544-B38D-0C5A27580F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29268" y="3401112"/>
            <a:ext cx="1538288" cy="15382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038F29-5DAA-4F4B-9AF6-7FD09790E7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15551" y="5012375"/>
            <a:ext cx="1495402" cy="14954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DAE8397-CECA-2841-A450-95208AA5E0A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62468" y="5092228"/>
            <a:ext cx="2133600" cy="130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06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2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706FD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class diagram.</a:t>
            </a:r>
          </a:p>
        </p:txBody>
      </p:sp>
      <p:pic>
        <p:nvPicPr>
          <p:cNvPr id="4" name="Picture 60">
            <a:extLst>
              <a:ext uri="{FF2B5EF4-FFF2-40B4-BE49-F238E27FC236}">
                <a16:creationId xmlns:a16="http://schemas.microsoft.com/office/drawing/2014/main" id="{370C7450-AD83-2342-A31C-12EA49054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0" y="19381788"/>
            <a:ext cx="11734800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0">
            <a:extLst>
              <a:ext uri="{FF2B5EF4-FFF2-40B4-BE49-F238E27FC236}">
                <a16:creationId xmlns:a16="http://schemas.microsoft.com/office/drawing/2014/main" id="{C2975C7B-DF9D-2141-9562-F013F57A6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19534188"/>
            <a:ext cx="11734800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0">
            <a:extLst>
              <a:ext uri="{FF2B5EF4-FFF2-40B4-BE49-F238E27FC236}">
                <a16:creationId xmlns:a16="http://schemas.microsoft.com/office/drawing/2014/main" id="{23FCD557-AD05-2C49-9798-B2D4AED9F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800" y="19686588"/>
            <a:ext cx="11734800" cy="692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44F96C-F00B-1345-97FD-6A3845929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634" y="1371600"/>
            <a:ext cx="6964732" cy="52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outro.</a:t>
            </a:r>
          </a:p>
        </p:txBody>
      </p:sp>
    </p:spTree>
    <p:extLst>
      <p:ext uri="{BB962C8B-B14F-4D97-AF65-F5344CB8AC3E}">
        <p14:creationId xmlns:p14="http://schemas.microsoft.com/office/powerpoint/2010/main" val="1340412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2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4343399"/>
          </a:xfrm>
        </p:spPr>
        <p:txBody>
          <a:bodyPr/>
          <a:lstStyle/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we’d like to give a very special thank you to our fantastic product owners from Miami-Dade County!</a:t>
            </a: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Jay Alvarez</a:t>
            </a: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 Systems Support Manager</a:t>
            </a:r>
          </a:p>
          <a:p>
            <a:pPr>
              <a:buFont typeface="Wingdings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Daniel </a:t>
            </a:r>
            <a:r>
              <a:rPr lang="en-US" b="1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Stanisky</a:t>
            </a: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 Sr. Programmer</a:t>
            </a:r>
          </a:p>
          <a:p>
            <a:pPr>
              <a:buFont typeface="Wingdings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Javier Ruiz</a:t>
            </a: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 Sr. Web Publisher</a:t>
            </a:r>
          </a:p>
          <a:p>
            <a:pPr>
              <a:buFont typeface="Wingdings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Elio Perez</a:t>
            </a: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, Division Director</a:t>
            </a: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we also thank the Animal Services Dept for all their feedback, and everything they do for our furry and scaly friends!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ACCBF9-5DE2-4C4B-AABA-919B3B0C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1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thank you! thank you! thank you!</a:t>
            </a:r>
          </a:p>
        </p:txBody>
      </p:sp>
      <p:pic>
        <p:nvPicPr>
          <p:cNvPr id="5" name="Graphic 4" descr="Cat">
            <a:extLst>
              <a:ext uri="{FF2B5EF4-FFF2-40B4-BE49-F238E27FC236}">
                <a16:creationId xmlns:a16="http://schemas.microsoft.com/office/drawing/2014/main" id="{9E217437-9886-B042-B197-56BE46658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4800" y="5789713"/>
            <a:ext cx="914400" cy="914400"/>
          </a:xfrm>
          <a:prstGeom prst="rect">
            <a:avLst/>
          </a:prstGeom>
        </p:spPr>
      </p:pic>
      <p:pic>
        <p:nvPicPr>
          <p:cNvPr id="7" name="Graphic 6" descr="Dog">
            <a:extLst>
              <a:ext uri="{FF2B5EF4-FFF2-40B4-BE49-F238E27FC236}">
                <a16:creationId xmlns:a16="http://schemas.microsoft.com/office/drawing/2014/main" id="{3A4BBD1A-FC3D-304B-9B7B-5EEA623719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76400" y="5836095"/>
            <a:ext cx="914400" cy="914400"/>
          </a:xfrm>
          <a:prstGeom prst="rect">
            <a:avLst/>
          </a:prstGeom>
        </p:spPr>
      </p:pic>
      <p:pic>
        <p:nvPicPr>
          <p:cNvPr id="9" name="Graphic 8" descr="Fishbowl">
            <a:extLst>
              <a:ext uri="{FF2B5EF4-FFF2-40B4-BE49-F238E27FC236}">
                <a16:creationId xmlns:a16="http://schemas.microsoft.com/office/drawing/2014/main" id="{847B5104-EE53-A246-A6F7-1C0FD2B944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4627" y="5799991"/>
            <a:ext cx="914400" cy="914400"/>
          </a:xfrm>
          <a:prstGeom prst="rect">
            <a:avLst/>
          </a:prstGeom>
        </p:spPr>
      </p:pic>
      <p:pic>
        <p:nvPicPr>
          <p:cNvPr id="11" name="Graphic 10" descr="Hamster">
            <a:extLst>
              <a:ext uri="{FF2B5EF4-FFF2-40B4-BE49-F238E27FC236}">
                <a16:creationId xmlns:a16="http://schemas.microsoft.com/office/drawing/2014/main" id="{8F18EAE1-E285-3346-93B5-85B1F264CD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67202" y="5821356"/>
            <a:ext cx="914400" cy="914400"/>
          </a:xfrm>
          <a:prstGeom prst="rect">
            <a:avLst/>
          </a:prstGeom>
        </p:spPr>
      </p:pic>
      <p:pic>
        <p:nvPicPr>
          <p:cNvPr id="13" name="Graphic 12" descr="Rabbit">
            <a:extLst>
              <a:ext uri="{FF2B5EF4-FFF2-40B4-BE49-F238E27FC236}">
                <a16:creationId xmlns:a16="http://schemas.microsoft.com/office/drawing/2014/main" id="{084D7B77-09DB-1E4F-B0F0-400639A45B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8800" y="5789713"/>
            <a:ext cx="914400" cy="914400"/>
          </a:xfrm>
          <a:prstGeom prst="rect">
            <a:avLst/>
          </a:prstGeom>
        </p:spPr>
      </p:pic>
      <p:pic>
        <p:nvPicPr>
          <p:cNvPr id="15" name="Graphic 14" descr="Rooster">
            <a:extLst>
              <a:ext uri="{FF2B5EF4-FFF2-40B4-BE49-F238E27FC236}">
                <a16:creationId xmlns:a16="http://schemas.microsoft.com/office/drawing/2014/main" id="{F7C995D0-7E5F-964D-9C55-7C3E3818E5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858004" y="5821356"/>
            <a:ext cx="914400" cy="914400"/>
          </a:xfrm>
          <a:prstGeom prst="rect">
            <a:avLst/>
          </a:prstGeom>
        </p:spPr>
      </p:pic>
      <p:pic>
        <p:nvPicPr>
          <p:cNvPr id="17" name="Graphic 16" descr="Turtle">
            <a:extLst>
              <a:ext uri="{FF2B5EF4-FFF2-40B4-BE49-F238E27FC236}">
                <a16:creationId xmlns:a16="http://schemas.microsoft.com/office/drawing/2014/main" id="{BB3AEED9-F686-8B44-B290-6EBC1FB2E3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931427" y="58360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2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1371599"/>
          </a:xfrm>
        </p:spPr>
        <p:txBody>
          <a:bodyPr numCol="2">
            <a:normAutofit lnSpcReduction="10000"/>
          </a:bodyPr>
          <a:lstStyle/>
          <a:p>
            <a:pPr marL="0" indent="0" algn="ctr">
              <a:buNone/>
            </a:pPr>
            <a:r>
              <a:rPr lang="en-US" sz="1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pablo</a:t>
            </a: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mueller</a:t>
            </a: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.</a:t>
            </a:r>
          </a:p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305.399.3999</a:t>
            </a:r>
          </a:p>
          <a:p>
            <a:pPr marL="0" indent="0" algn="ctr">
              <a:buNone/>
            </a:pPr>
            <a:r>
              <a:rPr lang="en-US" sz="1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xpmueller@gmail.com</a:t>
            </a: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 algn="ctr">
              <a:buNone/>
            </a:pP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eddy </a:t>
            </a:r>
            <a:r>
              <a:rPr lang="en-US" sz="1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mogollon</a:t>
            </a: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.</a:t>
            </a:r>
          </a:p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786.222.1668</a:t>
            </a:r>
          </a:p>
          <a:p>
            <a:pPr marL="0" indent="0" algn="ctr">
              <a:buNone/>
            </a:pPr>
            <a:r>
              <a:rPr lang="en-US" sz="1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eddymogs@gmail.com</a:t>
            </a:r>
            <a:endParaRPr lang="en-US" sz="18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ACCBF9-5DE2-4C4B-AABA-919B3B0C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1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who we are.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53444D-4260-6946-9334-93D838D9F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420860"/>
            <a:ext cx="1852820" cy="18463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DF92CE-9F79-2348-8937-AB2E7F8DC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2420860"/>
            <a:ext cx="1859391" cy="1846342"/>
          </a:xfrm>
          <a:prstGeom prst="rect">
            <a:avLst/>
          </a:prstGeom>
        </p:spPr>
      </p:pic>
      <p:pic>
        <p:nvPicPr>
          <p:cNvPr id="7" name="Picture 6" descr="A person in a white shirt&#13;&#10;&#13;&#10;Description automatically generated">
            <a:extLst>
              <a:ext uri="{FF2B5EF4-FFF2-40B4-BE49-F238E27FC236}">
                <a16:creationId xmlns:a16="http://schemas.microsoft.com/office/drawing/2014/main" id="{A011517D-4F37-1144-BCAE-A2811BA480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4419600"/>
            <a:ext cx="1852820" cy="18528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F8E04C-1BFB-394A-A886-EB4308545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600" y="4419600"/>
            <a:ext cx="1852820" cy="185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91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2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Robot">
            <a:extLst>
              <a:ext uri="{FF2B5EF4-FFF2-40B4-BE49-F238E27FC236}">
                <a16:creationId xmlns:a16="http://schemas.microsoft.com/office/drawing/2014/main" id="{4E90FF07-C69F-D14E-BD98-AEC90422D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71700" y="1219200"/>
            <a:ext cx="4800600" cy="48006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ACCBF9-5DE2-4C4B-AABA-919B3B0C1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2191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278781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c'est</a:t>
            </a:r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fini</a:t>
            </a:r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0869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C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280546"/>
          </a:xfrm>
        </p:spPr>
        <p:txBody>
          <a:bodyPr>
            <a:normAutofit/>
          </a:bodyPr>
          <a:lstStyle/>
          <a:p>
            <a:pPr algn="ctr"/>
            <a:r>
              <a:rPr lang="en-US" altLang="en-US" sz="32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what’s happening in our community?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1828800"/>
            <a:ext cx="6019800" cy="48768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thousands of animals are abused each year.</a:t>
            </a:r>
          </a:p>
          <a:p>
            <a:pPr marL="0" indent="0">
              <a:buNone/>
              <a:defRPr/>
            </a:pPr>
            <a:b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no easy way to expose animal abusers.</a:t>
            </a:r>
          </a:p>
          <a:p>
            <a:pPr marL="0" indent="0">
              <a:buNone/>
              <a:defRPr/>
            </a:pP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b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criminals charged with animal cruelty potentially adopting new pets.</a:t>
            </a:r>
          </a:p>
          <a:p>
            <a:pPr marL="0" indent="0">
              <a:buNone/>
              <a:defRPr/>
            </a:pP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endParaRPr lang="en-US" sz="240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4B73BD47-F495-0A4C-902C-5DD6B1BA20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55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201" y="5150585"/>
            <a:ext cx="1714500" cy="1203158"/>
          </a:xfrm>
          <a:prstGeom prst="rect">
            <a:avLst/>
          </a:prstGeom>
          <a:noFill/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41A26C-E425-FA45-894C-3632440B2C2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19BC9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3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1600200"/>
            <a:ext cx="2441671" cy="110663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F1E1267-E699-3842-B506-A698F99356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19BC9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9000" contrast="100000"/>
                    </a14:imgEffect>
                  </a14:imgLayer>
                </a14:imgProps>
              </a:ext>
            </a:extLst>
          </a:blip>
          <a:srcRect l="3796"/>
          <a:stretch/>
        </p:blipFill>
        <p:spPr>
          <a:xfrm>
            <a:off x="1032038" y="3291662"/>
            <a:ext cx="1206826" cy="1424959"/>
          </a:xfrm>
          <a:prstGeom prst="rect">
            <a:avLst/>
          </a:prstGeom>
          <a:ln>
            <a:noFill/>
          </a:ln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AFE17E1-D5B2-C945-91ED-891817A1084F}"/>
              </a:ext>
            </a:extLst>
          </p:cNvPr>
          <p:cNvSpPr/>
          <p:nvPr/>
        </p:nvSpPr>
        <p:spPr>
          <a:xfrm>
            <a:off x="964514" y="3291662"/>
            <a:ext cx="135048" cy="135048"/>
          </a:xfrm>
          <a:prstGeom prst="rect">
            <a:avLst/>
          </a:prstGeom>
          <a:solidFill>
            <a:srgbClr val="19B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3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989A7-C164-0A4F-8A5C-AC77E5272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219201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the solution: an animal abuser registry.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6950FA-4E4B-CA42-A604-39E183DBFE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ED32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6666" y="3202375"/>
            <a:ext cx="999319" cy="4842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3764507-6409-1643-BD19-BF7A63BDAB64}"/>
              </a:ext>
            </a:extLst>
          </p:cNvPr>
          <p:cNvSpPr/>
          <p:nvPr/>
        </p:nvSpPr>
        <p:spPr>
          <a:xfrm>
            <a:off x="1636632" y="1346585"/>
            <a:ext cx="7507367" cy="50783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easy to use and navigate.</a:t>
            </a: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easy to find, filter, and sort criminal records.</a:t>
            </a: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coherent Miami-Dade County theme.</a:t>
            </a: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single-page design.</a:t>
            </a: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responsive design.</a:t>
            </a: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endParaRPr lang="en-US" sz="2000" dirty="0">
              <a:solidFill>
                <a:srgbClr val="333333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20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compliant to accessibility standards</a:t>
            </a:r>
            <a:r>
              <a:rPr lang="en-US" sz="2400" dirty="0">
                <a:solidFill>
                  <a:srgbClr val="333333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3BE0E0-E872-BF44-9269-7717322C1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FED32F">
                <a:tint val="45000"/>
                <a:satMod val="400000"/>
              </a:srgbClr>
            </a:duotone>
          </a:blip>
          <a:srcRect l="2879" t="3333" r="3200" b="8044"/>
          <a:stretch/>
        </p:blipFill>
        <p:spPr>
          <a:xfrm>
            <a:off x="497959" y="1212212"/>
            <a:ext cx="759398" cy="7738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EAD9EB-86D4-A949-925F-CF1E82A184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ED32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4000" contrast="100000"/>
                    </a14:imgEffect>
                  </a14:imgLayer>
                </a14:imgProps>
              </a:ext>
            </a:extLst>
          </a:blip>
          <a:srcRect l="15751" t="13333" r="15490" b="13725"/>
          <a:stretch/>
        </p:blipFill>
        <p:spPr>
          <a:xfrm>
            <a:off x="601961" y="2222123"/>
            <a:ext cx="557188" cy="5910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23E066-AD4E-DC46-A2CD-392AC14EEA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l="2957" t="9231" r="3126" b="9168"/>
          <a:stretch/>
        </p:blipFill>
        <p:spPr>
          <a:xfrm>
            <a:off x="596167" y="4087179"/>
            <a:ext cx="562982" cy="4891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C4076A-4F4A-7C41-B756-79495EC8B11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063" t="24891" r="8197" b="21276"/>
          <a:stretch/>
        </p:blipFill>
        <p:spPr>
          <a:xfrm>
            <a:off x="418239" y="4971982"/>
            <a:ext cx="919262" cy="590954"/>
          </a:xfrm>
          <a:prstGeom prst="rect">
            <a:avLst/>
          </a:prstGeom>
        </p:spPr>
      </p:pic>
      <p:pic>
        <p:nvPicPr>
          <p:cNvPr id="12" name="Graphic 11" descr="Person in wheelchair">
            <a:extLst>
              <a:ext uri="{FF2B5EF4-FFF2-40B4-BE49-F238E27FC236}">
                <a16:creationId xmlns:a16="http://schemas.microsoft.com/office/drawing/2014/main" id="{CA439DB0-8474-1041-AC2D-809E5AA73F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4017" y="5838985"/>
            <a:ext cx="723340" cy="72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29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our contributions.</a:t>
            </a:r>
          </a:p>
        </p:txBody>
      </p:sp>
    </p:spTree>
    <p:extLst>
      <p:ext uri="{BB962C8B-B14F-4D97-AF65-F5344CB8AC3E}">
        <p14:creationId xmlns:p14="http://schemas.microsoft.com/office/powerpoint/2010/main" val="4082072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2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5834D7-0E72-9148-BB32-4F081766B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12" y="1845733"/>
            <a:ext cx="8880976" cy="485986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1C32B3-762B-BE46-AAD9-E587D35DB20B}"/>
              </a:ext>
            </a:extLst>
          </p:cNvPr>
          <p:cNvSpPr txBox="1">
            <a:spLocks/>
          </p:cNvSpPr>
          <p:nvPr/>
        </p:nvSpPr>
        <p:spPr>
          <a:xfrm>
            <a:off x="628650" y="0"/>
            <a:ext cx="78867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the design of the website.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6329C5D-DF8A-174E-A134-9496A4904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42999"/>
            <a:ext cx="8515350" cy="1142999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q"/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a design aesthetic that follows Miami-Dade‘s theme.</a:t>
            </a:r>
            <a:endParaRPr lang="en-US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7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2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11C32B3-762B-BE46-AAD9-E587D35DB20B}"/>
              </a:ext>
            </a:extLst>
          </p:cNvPr>
          <p:cNvSpPr txBox="1">
            <a:spLocks/>
          </p:cNvSpPr>
          <p:nvPr/>
        </p:nvSpPr>
        <p:spPr>
          <a:xfrm>
            <a:off x="628650" y="0"/>
            <a:ext cx="78867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components of the website.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6329C5D-DF8A-174E-A134-9496A4904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42999"/>
            <a:ext cx="8515350" cy="1142999"/>
          </a:xfrm>
        </p:spPr>
        <p:txBody>
          <a:bodyPr numCol="1">
            <a:normAutofit fontScale="85000" lnSpcReduction="20000"/>
          </a:bodyPr>
          <a:lstStyle/>
          <a:p>
            <a:pPr lvl="1">
              <a:buFont typeface="Wingdings" pitchFamily="2" charset="2"/>
              <a:buChar char="q"/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side-menu with several links.</a:t>
            </a:r>
          </a:p>
          <a:p>
            <a:pPr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search/filter bar.</a:t>
            </a:r>
          </a:p>
          <a:p>
            <a:pPr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sorting options.</a:t>
            </a:r>
          </a:p>
          <a:p>
            <a:pPr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display options + pagination.</a:t>
            </a:r>
          </a:p>
          <a:p>
            <a:pPr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expand/collapse all button.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9EA778-F561-534D-8752-4D1717E861B9}"/>
              </a:ext>
            </a:extLst>
          </p:cNvPr>
          <p:cNvGrpSpPr/>
          <p:nvPr/>
        </p:nvGrpSpPr>
        <p:grpSpPr>
          <a:xfrm>
            <a:off x="286251" y="2377145"/>
            <a:ext cx="8570258" cy="4277659"/>
            <a:chOff x="421342" y="2377145"/>
            <a:chExt cx="8570258" cy="427765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AB99497-DDB1-9342-BE6B-48408B5B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342" y="2377145"/>
              <a:ext cx="1901716" cy="42715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AE1C44E-DFA1-3B48-B6F9-AF2E87E01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6200" y="2377146"/>
              <a:ext cx="6575400" cy="190418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468D7E7-354E-FF4D-B664-F51FED370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16200" y="4371679"/>
              <a:ext cx="6575400" cy="2283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959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2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1429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the information card.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27E76-A615-5044-99DD-2F029DC11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42999"/>
            <a:ext cx="8515350" cy="3352801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q"/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an immediate way to see the most relevant information.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name.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address.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date of birth.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registry expiration date.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case number.</a:t>
            </a:r>
            <a:b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is-IS" sz="14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lvl="1">
              <a:buFont typeface="Wingdings" pitchFamily="2" charset="2"/>
              <a:buChar char="q"/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expands to show additional data.</a:t>
            </a:r>
            <a:endParaRPr lang="en-US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B41B7-A338-994C-A0B6-6D5B6514B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4" y="3352800"/>
            <a:ext cx="8327392" cy="326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6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42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935638" cy="1142999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responsive design.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27E76-A615-5044-99DD-2F029DC11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73299"/>
            <a:ext cx="6960052" cy="235175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q"/>
              <a:tabLst>
                <a:tab pos="784225" algn="l"/>
              </a:tabLst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the animal abuser registry is  	responsive to different screen sizes.</a:t>
            </a:r>
            <a:b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is-IS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914400" lvl="2" indent="-168275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desktop (large).</a:t>
            </a:r>
          </a:p>
          <a:p>
            <a:pPr marL="914400" lvl="2" indent="-168275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tablet (medium).</a:t>
            </a:r>
          </a:p>
          <a:p>
            <a:pPr marL="914400" lvl="2" indent="-168275">
              <a:buFont typeface="Wingdings" pitchFamily="2" charset="2"/>
              <a:buChar char="q"/>
              <a:defRPr/>
            </a:pPr>
            <a:r>
              <a:rPr lang="is-IS" sz="14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phone (small).</a:t>
            </a:r>
            <a:endParaRPr lang="en-US" sz="1400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1233A6-6CBB-1C4C-9B9E-03B112CC1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52" y="0"/>
            <a:ext cx="2183948" cy="457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6492F5-B34B-A446-99FB-B42D6DEE3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3" r="254" b="13500"/>
          <a:stretch/>
        </p:blipFill>
        <p:spPr>
          <a:xfrm>
            <a:off x="6960052" y="3406775"/>
            <a:ext cx="2183948" cy="34512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E8B69F5-1DF6-3B48-8906-B3AA3F942FC5}"/>
              </a:ext>
            </a:extLst>
          </p:cNvPr>
          <p:cNvSpPr/>
          <p:nvPr/>
        </p:nvSpPr>
        <p:spPr>
          <a:xfrm>
            <a:off x="0" y="3429000"/>
            <a:ext cx="6960050" cy="3429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BE21D7-39C2-A542-9606-7768EE011D3A}"/>
              </a:ext>
            </a:extLst>
          </p:cNvPr>
          <p:cNvSpPr txBox="1">
            <a:spLocks/>
          </p:cNvSpPr>
          <p:nvPr/>
        </p:nvSpPr>
        <p:spPr>
          <a:xfrm>
            <a:off x="-24414" y="3458202"/>
            <a:ext cx="6960052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additional features.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ADCACD-8941-3D40-ABD8-A4C78BC01F10}"/>
              </a:ext>
            </a:extLst>
          </p:cNvPr>
          <p:cNvSpPr/>
          <p:nvPr/>
        </p:nvSpPr>
        <p:spPr>
          <a:xfrm>
            <a:off x="-2" y="4653171"/>
            <a:ext cx="69600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>
              <a:buFont typeface="Wingdings" pitchFamily="2" charset="2"/>
              <a:buChar char="q"/>
              <a:defRPr/>
            </a:pPr>
            <a:r>
              <a:rPr lang="is-I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download data as a CSV file.</a:t>
            </a:r>
            <a:endParaRPr lang="en-US" dirty="0">
              <a:solidFill>
                <a:schemeClr val="bg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342900"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print/save any record as a PDF file.</a:t>
            </a:r>
          </a:p>
          <a:p>
            <a:pPr marL="342900" lvl="1">
              <a:buFont typeface="Wingdings" pitchFamily="2" charset="2"/>
              <a:buChar char="q"/>
              <a:defRPr/>
            </a:pPr>
            <a:r>
              <a:rPr lang="en-US" dirty="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modal (alert) when leaving the site.</a:t>
            </a:r>
          </a:p>
        </p:txBody>
      </p:sp>
    </p:spTree>
    <p:extLst>
      <p:ext uri="{BB962C8B-B14F-4D97-AF65-F5344CB8AC3E}">
        <p14:creationId xmlns:p14="http://schemas.microsoft.com/office/powerpoint/2010/main" val="1681481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{1CA0A3C9-B46F-0946-ABF0-C25C570955F1}tf16401378</Template>
  <TotalTime>5865</TotalTime>
  <Words>834</Words>
  <Application>Microsoft Macintosh PowerPoint</Application>
  <PresentationFormat>On-screen Show (4:3)</PresentationFormat>
  <Paragraphs>143</Paragraphs>
  <Slides>26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Avenir Next Ultra Light</vt:lpstr>
      <vt:lpstr>Calibri</vt:lpstr>
      <vt:lpstr>Calibri Light</vt:lpstr>
      <vt:lpstr>Menlo</vt:lpstr>
      <vt:lpstr>Wingdings</vt:lpstr>
      <vt:lpstr>Office Theme</vt:lpstr>
      <vt:lpstr>MIAMI-DADE COUNTY ANIMAL ABUSER REGISTRY v1.0   Team Members: Pablo Mueller, Eddy Mogollon Product Owners: Jay Alvarez, Miami-Dade County ITD Professor: Masoud Sadjadi    School of Computing and Information Sciences Florida International University April 18, 2019 </vt:lpstr>
      <vt:lpstr>intro.</vt:lpstr>
      <vt:lpstr>what’s happening in our community?</vt:lpstr>
      <vt:lpstr>the solution: an animal abuser registry.</vt:lpstr>
      <vt:lpstr>our contributions.</vt:lpstr>
      <vt:lpstr>PowerPoint Presentation</vt:lpstr>
      <vt:lpstr>PowerPoint Presentation</vt:lpstr>
      <vt:lpstr>the information card.</vt:lpstr>
      <vt:lpstr>responsive design.</vt:lpstr>
      <vt:lpstr>project management.</vt:lpstr>
      <vt:lpstr>our project schedule.</vt:lpstr>
      <vt:lpstr>requirements.</vt:lpstr>
      <vt:lpstr>[MAC-32] WCAG 2.1 conformity (web content accessibility guidelines)</vt:lpstr>
      <vt:lpstr>[MAC-32] WCAG 2.1 conformity (web content accessibility guidelines)</vt:lpstr>
      <vt:lpstr>[MAC-19] make site responsive.</vt:lpstr>
      <vt:lpstr>[MAC-19] make site responsive.</vt:lpstr>
      <vt:lpstr>animal abuser registry: users.</vt:lpstr>
      <vt:lpstr>system design.</vt:lpstr>
      <vt:lpstr>system design.</vt:lpstr>
      <vt:lpstr>implementation.</vt:lpstr>
      <vt:lpstr>class diagram.</vt:lpstr>
      <vt:lpstr>outro.</vt:lpstr>
      <vt:lpstr>thank you! thank you! thank you!</vt:lpstr>
      <vt:lpstr>who we are.</vt:lpstr>
      <vt:lpstr>questions?</vt:lpstr>
      <vt:lpstr>c'est fini.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Pablo Mueller</cp:lastModifiedBy>
  <cp:revision>135</cp:revision>
  <cp:lastPrinted>2008-09-19T17:51:48Z</cp:lastPrinted>
  <dcterms:created xsi:type="dcterms:W3CDTF">2013-04-25T14:14:17Z</dcterms:created>
  <dcterms:modified xsi:type="dcterms:W3CDTF">2019-04-18T13:18:32Z</dcterms:modified>
</cp:coreProperties>
</file>