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24"/>
  </p:notesMasterIdLst>
  <p:handoutMasterIdLst>
    <p:handoutMasterId r:id="rId25"/>
  </p:handoutMasterIdLst>
  <p:sldIdLst>
    <p:sldId id="256" r:id="rId2"/>
    <p:sldId id="358" r:id="rId3"/>
    <p:sldId id="343" r:id="rId4"/>
    <p:sldId id="368" r:id="rId5"/>
    <p:sldId id="344" r:id="rId6"/>
    <p:sldId id="345" r:id="rId7"/>
    <p:sldId id="357" r:id="rId8"/>
    <p:sldId id="346" r:id="rId9"/>
    <p:sldId id="347" r:id="rId10"/>
    <p:sldId id="359" r:id="rId11"/>
    <p:sldId id="349" r:id="rId12"/>
    <p:sldId id="360" r:id="rId13"/>
    <p:sldId id="367" r:id="rId14"/>
    <p:sldId id="361" r:id="rId15"/>
    <p:sldId id="352" r:id="rId16"/>
    <p:sldId id="348" r:id="rId17"/>
    <p:sldId id="354" r:id="rId18"/>
    <p:sldId id="364" r:id="rId19"/>
    <p:sldId id="362" r:id="rId20"/>
    <p:sldId id="363" r:id="rId21"/>
    <p:sldId id="355" r:id="rId22"/>
    <p:sldId id="365" r:id="rId23"/>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6E9C3A-463E-4C52-A2CC-035DA810DEC9}" v="4285" dt="2019-04-17T03:39:11.059"/>
    <p1510:client id="{16073CB2-A56A-44DC-A173-B999622FB579}" v="13" dt="2019-04-18T01:57:35.6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5" autoAdjust="0"/>
    <p:restoredTop sz="79570" autoAdjust="0"/>
  </p:normalViewPr>
  <p:slideViewPr>
    <p:cSldViewPr snapToObjects="1">
      <p:cViewPr varScale="1">
        <p:scale>
          <a:sx n="87" d="100"/>
          <a:sy n="87" d="100"/>
        </p:scale>
        <p:origin x="2154" y="84"/>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Diaz" userId="5194c4e47bf88ce2" providerId="LiveId" clId="{16073CB2-A56A-44DC-A173-B999622FB579}"/>
    <pc:docChg chg="undo custSel addSld delSld modSld modNotesMaster modHandout">
      <pc:chgData name="Juan Diaz" userId="5194c4e47bf88ce2" providerId="LiveId" clId="{16073CB2-A56A-44DC-A173-B999622FB579}" dt="2019-04-18T01:58:52.107" v="184" actId="20577"/>
      <pc:docMkLst>
        <pc:docMk/>
      </pc:docMkLst>
      <pc:sldChg chg="modSp">
        <pc:chgData name="Juan Diaz" userId="5194c4e47bf88ce2" providerId="LiveId" clId="{16073CB2-A56A-44DC-A173-B999622FB579}" dt="2019-04-18T01:58:52.107" v="184" actId="20577"/>
        <pc:sldMkLst>
          <pc:docMk/>
          <pc:sldMk cId="0" sldId="343"/>
        </pc:sldMkLst>
        <pc:spChg chg="mod">
          <ac:chgData name="Juan Diaz" userId="5194c4e47bf88ce2" providerId="LiveId" clId="{16073CB2-A56A-44DC-A173-B999622FB579}" dt="2019-04-18T01:58:52.107" v="184" actId="20577"/>
          <ac:spMkLst>
            <pc:docMk/>
            <pc:sldMk cId="0" sldId="343"/>
            <ac:spMk id="3" creationId="{00000000-0000-0000-0000-000000000000}"/>
          </ac:spMkLst>
        </pc:spChg>
      </pc:sldChg>
      <pc:sldChg chg="addSp delSp modSp">
        <pc:chgData name="Juan Diaz" userId="5194c4e47bf88ce2" providerId="LiveId" clId="{16073CB2-A56A-44DC-A173-B999622FB579}" dt="2019-04-18T01:58:11.821" v="164" actId="20577"/>
        <pc:sldMkLst>
          <pc:docMk/>
          <pc:sldMk cId="1157729642" sldId="358"/>
        </pc:sldMkLst>
        <pc:spChg chg="add del mod">
          <ac:chgData name="Juan Diaz" userId="5194c4e47bf88ce2" providerId="LiveId" clId="{16073CB2-A56A-44DC-A173-B999622FB579}" dt="2019-04-18T01:53:52.121" v="82"/>
          <ac:spMkLst>
            <pc:docMk/>
            <pc:sldMk cId="1157729642" sldId="358"/>
            <ac:spMk id="2" creationId="{7911A5F8-EBFB-4819-896E-CBF2DF330749}"/>
          </ac:spMkLst>
        </pc:spChg>
        <pc:spChg chg="mod">
          <ac:chgData name="Juan Diaz" userId="5194c4e47bf88ce2" providerId="LiveId" clId="{16073CB2-A56A-44DC-A173-B999622FB579}" dt="2019-04-18T01:58:11.821" v="164" actId="20577"/>
          <ac:spMkLst>
            <pc:docMk/>
            <pc:sldMk cId="1157729642" sldId="358"/>
            <ac:spMk id="3" creationId="{00000000-0000-0000-0000-000000000000}"/>
          </ac:spMkLst>
        </pc:spChg>
      </pc:sldChg>
      <pc:sldChg chg="addSp delSp modSp">
        <pc:chgData name="Juan Diaz" userId="5194c4e47bf88ce2" providerId="LiveId" clId="{16073CB2-A56A-44DC-A173-B999622FB579}" dt="2019-04-18T01:23:33.298" v="75" actId="122"/>
        <pc:sldMkLst>
          <pc:docMk/>
          <pc:sldMk cId="1972552400" sldId="360"/>
        </pc:sldMkLst>
        <pc:spChg chg="mod">
          <ac:chgData name="Juan Diaz" userId="5194c4e47bf88ce2" providerId="LiveId" clId="{16073CB2-A56A-44DC-A173-B999622FB579}" dt="2019-04-18T01:23:33.298" v="75" actId="122"/>
          <ac:spMkLst>
            <pc:docMk/>
            <pc:sldMk cId="1972552400" sldId="360"/>
            <ac:spMk id="2" creationId="{00000000-0000-0000-0000-000000000000}"/>
          </ac:spMkLst>
        </pc:spChg>
        <pc:spChg chg="add mod">
          <ac:chgData name="Juan Diaz" userId="5194c4e47bf88ce2" providerId="LiveId" clId="{16073CB2-A56A-44DC-A173-B999622FB579}" dt="2019-04-18T01:22:52.639" v="39" actId="1076"/>
          <ac:spMkLst>
            <pc:docMk/>
            <pc:sldMk cId="1972552400" sldId="360"/>
            <ac:spMk id="3" creationId="{6E033F9E-F3B8-499D-9794-B9EE5FADD720}"/>
          </ac:spMkLst>
        </pc:spChg>
        <pc:spChg chg="del mod">
          <ac:chgData name="Juan Diaz" userId="5194c4e47bf88ce2" providerId="LiveId" clId="{16073CB2-A56A-44DC-A173-B999622FB579}" dt="2019-04-18T01:20:46.107" v="14"/>
          <ac:spMkLst>
            <pc:docMk/>
            <pc:sldMk cId="1972552400" sldId="360"/>
            <ac:spMk id="12" creationId="{06480C52-7D56-4C0D-AFA0-C3B2543E953D}"/>
          </ac:spMkLst>
        </pc:spChg>
        <pc:spChg chg="mod">
          <ac:chgData name="Juan Diaz" userId="5194c4e47bf88ce2" providerId="LiveId" clId="{16073CB2-A56A-44DC-A173-B999622FB579}" dt="2019-04-18T01:22:48.268" v="38" actId="1076"/>
          <ac:spMkLst>
            <pc:docMk/>
            <pc:sldMk cId="1972552400" sldId="360"/>
            <ac:spMk id="21" creationId="{FBAB4A45-DA91-46BF-874D-D78F2B720564}"/>
          </ac:spMkLst>
        </pc:spChg>
      </pc:sldChg>
      <pc:sldChg chg="add del">
        <pc:chgData name="Juan Diaz" userId="5194c4e47bf88ce2" providerId="LiveId" clId="{16073CB2-A56A-44DC-A173-B999622FB579}" dt="2019-04-18T01:20:53.802" v="16" actId="2696"/>
        <pc:sldMkLst>
          <pc:docMk/>
          <pc:sldMk cId="1709474660" sldId="366"/>
        </pc:sldMkLst>
      </pc:sldChg>
      <pc:sldChg chg="addSp delSp modSp add">
        <pc:chgData name="Juan Diaz" userId="5194c4e47bf88ce2" providerId="LiveId" clId="{16073CB2-A56A-44DC-A173-B999622FB579}" dt="2019-04-18T01:23:17.583" v="74" actId="20577"/>
        <pc:sldMkLst>
          <pc:docMk/>
          <pc:sldMk cId="407488604" sldId="367"/>
        </pc:sldMkLst>
        <pc:spChg chg="mod">
          <ac:chgData name="Juan Diaz" userId="5194c4e47bf88ce2" providerId="LiveId" clId="{16073CB2-A56A-44DC-A173-B999622FB579}" dt="2019-04-18T01:23:05.672" v="61" actId="20577"/>
          <ac:spMkLst>
            <pc:docMk/>
            <pc:sldMk cId="407488604" sldId="367"/>
            <ac:spMk id="2" creationId="{00000000-0000-0000-0000-000000000000}"/>
          </ac:spMkLst>
        </pc:spChg>
        <pc:spChg chg="del mod">
          <ac:chgData name="Juan Diaz" userId="5194c4e47bf88ce2" providerId="LiveId" clId="{16073CB2-A56A-44DC-A173-B999622FB579}" dt="2019-04-18T01:21:08.434" v="19" actId="478"/>
          <ac:spMkLst>
            <pc:docMk/>
            <pc:sldMk cId="407488604" sldId="367"/>
            <ac:spMk id="3" creationId="{6E033F9E-F3B8-499D-9794-B9EE5FADD720}"/>
          </ac:spMkLst>
        </pc:spChg>
        <pc:spChg chg="add mod">
          <ac:chgData name="Juan Diaz" userId="5194c4e47bf88ce2" providerId="LiveId" clId="{16073CB2-A56A-44DC-A173-B999622FB579}" dt="2019-04-18T01:23:17.583" v="74" actId="20577"/>
          <ac:spMkLst>
            <pc:docMk/>
            <pc:sldMk cId="407488604" sldId="367"/>
            <ac:spMk id="5" creationId="{260ABE41-EC44-41B0-8368-E72476B3E21C}"/>
          </ac:spMkLst>
        </pc:spChg>
        <pc:spChg chg="del">
          <ac:chgData name="Juan Diaz" userId="5194c4e47bf88ce2" providerId="LiveId" clId="{16073CB2-A56A-44DC-A173-B999622FB579}" dt="2019-04-18T01:20:59.148" v="17" actId="478"/>
          <ac:spMkLst>
            <pc:docMk/>
            <pc:sldMk cId="407488604" sldId="367"/>
            <ac:spMk id="21" creationId="{FBAB4A45-DA91-46BF-874D-D78F2B720564}"/>
          </ac:spMkLst>
        </pc:spChg>
      </pc:sldChg>
      <pc:sldChg chg="addSp delSp modSp add">
        <pc:chgData name="Juan Diaz" userId="5194c4e47bf88ce2" providerId="LiveId" clId="{16073CB2-A56A-44DC-A173-B999622FB579}" dt="2019-04-18T01:57:42.685" v="154" actId="108"/>
        <pc:sldMkLst>
          <pc:docMk/>
          <pc:sldMk cId="3861498585" sldId="368"/>
        </pc:sldMkLst>
        <pc:spChg chg="add del mod">
          <ac:chgData name="Juan Diaz" userId="5194c4e47bf88ce2" providerId="LiveId" clId="{16073CB2-A56A-44DC-A173-B999622FB579}" dt="2019-04-18T01:57:42.685" v="154" actId="108"/>
          <ac:spMkLst>
            <pc:docMk/>
            <pc:sldMk cId="3861498585" sldId="368"/>
            <ac:spMk id="3" creationId="{00000000-0000-0000-0000-000000000000}"/>
          </ac:spMkLst>
        </pc:spChg>
        <pc:spChg chg="add del mod">
          <ac:chgData name="Juan Diaz" userId="5194c4e47bf88ce2" providerId="LiveId" clId="{16073CB2-A56A-44DC-A173-B999622FB579}" dt="2019-04-18T01:56:02.457" v="132" actId="478"/>
          <ac:spMkLst>
            <pc:docMk/>
            <pc:sldMk cId="3861498585" sldId="368"/>
            <ac:spMk id="4" creationId="{5AB6BB06-2D34-44A5-8F06-C31E0E3BE312}"/>
          </ac:spMkLst>
        </pc:spChg>
        <pc:spChg chg="mod">
          <ac:chgData name="Juan Diaz" userId="5194c4e47bf88ce2" providerId="LiveId" clId="{16073CB2-A56A-44DC-A173-B999622FB579}" dt="2019-04-18T01:56:25.205" v="145" actId="20577"/>
          <ac:spMkLst>
            <pc:docMk/>
            <pc:sldMk cId="3861498585" sldId="368"/>
            <ac:spMk id="2150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4/17/2019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4/17/2019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a:t>
            </a:r>
            <a:r>
              <a:rPr lang="en-US" baseline="0" dirty="0"/>
              <a:t> your audience, thank them for attending your presentation, introduce yourself, introduce your project, </a:t>
            </a:r>
            <a:r>
              <a:rPr lang="en-US" dirty="0"/>
              <a:t>introduce your team</a:t>
            </a:r>
            <a:r>
              <a:rPr lang="en-US" baseline="0" dirty="0"/>
              <a:t> members, </a:t>
            </a:r>
            <a:r>
              <a:rPr lang="en-US" dirty="0"/>
              <a:t>and quickly indicate what each of you</a:t>
            </a:r>
            <a:r>
              <a:rPr lang="en-US" baseline="0" dirty="0"/>
              <a:t> did in a high-level manner, and put more emphasis on your part/contribution</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1362655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466991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4141159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1272420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2416075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1378982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a:t>
            </a:r>
            <a:r>
              <a:rPr lang="en-US" baseline="0" dirty="0"/>
              <a:t> the problem that the whole project tackles and stay focused on the parts that you have been working. Indicate </a:t>
            </a:r>
            <a:r>
              <a:rPr lang="en-US" dirty="0"/>
              <a:t>if there is an existing previous system, enumerate its problems/limitations,</a:t>
            </a:r>
            <a:r>
              <a:rPr lang="en-US" baseline="0" dirty="0"/>
              <a:t> etc</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2124462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20</a:t>
            </a:fld>
            <a:endParaRPr lang="en-US" altLang="en-US"/>
          </a:p>
        </p:txBody>
      </p:sp>
    </p:spTree>
    <p:extLst>
      <p:ext uri="{BB962C8B-B14F-4D97-AF65-F5344CB8AC3E}">
        <p14:creationId xmlns:p14="http://schemas.microsoft.com/office/powerpoint/2010/main" val="1646913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22</a:t>
            </a:fld>
            <a:endParaRPr lang="en-US" altLang="en-US"/>
          </a:p>
        </p:txBody>
      </p:sp>
    </p:spTree>
    <p:extLst>
      <p:ext uri="{BB962C8B-B14F-4D97-AF65-F5344CB8AC3E}">
        <p14:creationId xmlns:p14="http://schemas.microsoft.com/office/powerpoint/2010/main" val="2549969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a:t>
            </a:r>
            <a:r>
              <a:rPr lang="en-US" baseline="0" dirty="0"/>
              <a:t> the problem that the whole project tackles and stay focused on the parts that you have been working. Indicate </a:t>
            </a:r>
            <a:r>
              <a:rPr lang="en-US" dirty="0"/>
              <a:t>if there is an existing previous system, enumerate its problems/limitations,</a:t>
            </a:r>
            <a:r>
              <a:rPr lang="en-US" baseline="0" dirty="0"/>
              <a:t> etc</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a:t>
            </a:r>
            <a:r>
              <a:rPr lang="en-US" baseline="0" dirty="0"/>
              <a:t> the problem that the whole project tackles and stay focused on the parts that you have been working. Indicate </a:t>
            </a:r>
            <a:r>
              <a:rPr lang="en-US" dirty="0"/>
              <a:t>if there is an existing previous system, enumerate its problems/limitations,</a:t>
            </a:r>
            <a:r>
              <a:rPr lang="en-US" baseline="0" dirty="0"/>
              <a:t> etc</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130110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3367445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955595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4/17/2019</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4/17/2019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4/17/2019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4/17/2019</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4/17/2019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4/17/2019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4/17/2019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4/17/2019</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4/17/2019</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4/17/2019</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4/17/2019</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4/17/2019</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4/17/2019</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jdiaz457@fiu.edu"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mailto:sadjadi@cs.fiu.edu" TargetMode="External"/><Relationship Id="rId4" Type="http://schemas.openxmlformats.org/officeDocument/2006/relationships/hyperlink" Target="mailto:arodr1123@fiu.edu"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599" y="4114800"/>
            <a:ext cx="8686801" cy="1219200"/>
          </a:xfrm>
        </p:spPr>
        <p:txBody>
          <a:bodyPr/>
          <a:lstStyle/>
          <a:p>
            <a:pPr algn="l" eaLnBrk="1" hangingPunct="1"/>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br>
              <a:rPr lang="en-US" altLang="en-US" sz="2800" dirty="0">
                <a:ea typeface="ＭＳ Ｐゴシック"/>
              </a:rPr>
            </a:br>
            <a:r>
              <a:rPr lang="en-US" altLang="en-US" sz="2000" dirty="0">
                <a:ea typeface="ＭＳ Ｐゴシック"/>
              </a:rPr>
              <a:t>Team Members: 	Alexander Rodriguez &amp; Juan C. Diaz</a:t>
            </a:r>
            <a:br>
              <a:rPr lang="en-US" altLang="en-US" sz="2000" dirty="0">
                <a:ea typeface="ＭＳ Ｐゴシック" pitchFamily="34" charset="-128"/>
              </a:rPr>
            </a:br>
            <a:r>
              <a:rPr lang="en-US" altLang="en-US" sz="2000" dirty="0">
                <a:ea typeface="ＭＳ Ｐゴシック"/>
              </a:rPr>
              <a:t>Product Owners: 	Dr. Mark Finlayson, Labiba Jahan, &amp; Victor Yarlott </a:t>
            </a:r>
            <a:br>
              <a:rPr lang="en-US" altLang="en-US" sz="2000" dirty="0">
                <a:ea typeface="ＭＳ Ｐゴシック" pitchFamily="34" charset="-128"/>
              </a:rPr>
            </a:br>
            <a:r>
              <a:rPr lang="en-US" altLang="en-US" sz="2000" dirty="0">
                <a:ea typeface="ＭＳ Ｐゴシック"/>
              </a:rPr>
              <a:t>Professor: 		Masoud Sadjadi</a:t>
            </a:r>
          </a:p>
        </p:txBody>
      </p:sp>
      <p:sp>
        <p:nvSpPr>
          <p:cNvPr id="20483" name="Subtitle 2"/>
          <p:cNvSpPr>
            <a:spLocks noGrp="1"/>
          </p:cNvSpPr>
          <p:nvPr>
            <p:ph type="subTitle" idx="1"/>
          </p:nvPr>
        </p:nvSpPr>
        <p:spPr>
          <a:xfrm>
            <a:off x="202019" y="5943600"/>
            <a:ext cx="5970181" cy="919162"/>
          </a:xfrm>
        </p:spPr>
        <p:txBody>
          <a:bodyPr/>
          <a:lstStyle/>
          <a:p>
            <a:pPr algn="ctr"/>
            <a:r>
              <a:rPr lang="en-US" altLang="en-US" dirty="0">
                <a:ln w="0"/>
                <a:solidFill>
                  <a:srgbClr val="001D4D"/>
                </a:solidFill>
                <a:effectLst>
                  <a:outerShdw blurRad="38100" dist="25400" dir="5400000" algn="ctr" rotWithShape="0">
                    <a:srgbClr val="6E747A">
                      <a:alpha val="43000"/>
                    </a:srgbClr>
                  </a:outerShdw>
                </a:effectLst>
                <a:ea typeface="ＭＳ Ｐゴシック"/>
              </a:rPr>
              <a:t>School of Computing and Information Sciences</a:t>
            </a:r>
            <a:br>
              <a:rPr lang="en-US" altLang="en-US" dirty="0">
                <a:ln w="0"/>
                <a:solidFill>
                  <a:srgbClr val="001D4D"/>
                </a:solidFill>
                <a:effectLst>
                  <a:outerShdw blurRad="38100" dist="25400" dir="5400000" algn="ctr" rotWithShape="0">
                    <a:srgbClr val="6E747A">
                      <a:alpha val="43000"/>
                    </a:srgbClr>
                  </a:outerShdw>
                </a:effectLst>
                <a:ea typeface="ＭＳ Ｐゴシック" pitchFamily="34" charset="-128"/>
              </a:rPr>
            </a:br>
            <a:r>
              <a:rPr lang="en-US" altLang="en-US" dirty="0">
                <a:ln w="0"/>
                <a:solidFill>
                  <a:srgbClr val="001D4D"/>
                </a:solidFill>
                <a:effectLst>
                  <a:outerShdw blurRad="38100" dist="25400" dir="5400000" algn="ctr" rotWithShape="0">
                    <a:srgbClr val="6E747A">
                      <a:alpha val="43000"/>
                    </a:srgbClr>
                  </a:outerShdw>
                </a:effectLst>
                <a:ea typeface="ＭＳ Ｐゴシック"/>
              </a:rPr>
              <a:t>Florida International University</a:t>
            </a:r>
            <a:endParaRPr lang="en-US" dirty="0">
              <a:ln w="0"/>
              <a:solidFill>
                <a:srgbClr val="001D4D"/>
              </a:solidFill>
              <a:effectLst>
                <a:outerShdw blurRad="38100" dist="25400" dir="5400000" algn="ctr" rotWithShape="0">
                  <a:srgbClr val="6E747A">
                    <a:alpha val="43000"/>
                  </a:srgbClr>
                </a:outerShdw>
              </a:effectLst>
            </a:endParaRP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pitchFamily="34" charset="-128"/>
              </a:rPr>
              <a:t>VIP/Senior Project Final Presentation</a:t>
            </a:r>
            <a:br>
              <a:rPr lang="en-US" altLang="en-US" dirty="0">
                <a:ea typeface="ＭＳ Ｐゴシック" pitchFamily="34" charset="-128"/>
              </a:rPr>
            </a:br>
            <a:r>
              <a:rPr lang="en-US" altLang="en-US" sz="2800" dirty="0">
                <a:ea typeface="ＭＳ Ｐゴシック" pitchFamily="34" charset="-128"/>
              </a:rPr>
              <a:t>Spring 2019</a:t>
            </a:r>
            <a:endParaRPr lang="en-US" altLang="en-US" dirty="0">
              <a:ea typeface="ＭＳ Ｐゴシック" pitchFamily="34" charset="-128"/>
            </a:endParaRPr>
          </a:p>
        </p:txBody>
      </p:sp>
      <p:sp>
        <p:nvSpPr>
          <p:cNvPr id="3" name="TextBox 2">
            <a:extLst>
              <a:ext uri="{FF2B5EF4-FFF2-40B4-BE49-F238E27FC236}">
                <a16:creationId xmlns:a16="http://schemas.microsoft.com/office/drawing/2014/main" id="{96733F9C-A841-4D89-B7E3-C435DB421E22}"/>
              </a:ext>
            </a:extLst>
          </p:cNvPr>
          <p:cNvSpPr txBox="1"/>
          <p:nvPr/>
        </p:nvSpPr>
        <p:spPr>
          <a:xfrm>
            <a:off x="597195" y="1859340"/>
            <a:ext cx="8153400" cy="1200329"/>
          </a:xfrm>
          <a:prstGeom prst="rect">
            <a:avLst/>
          </a:prstGeom>
          <a:noFill/>
        </p:spPr>
        <p:txBody>
          <a:bodyPr wrap="square" rtlCol="0">
            <a:spAutoFit/>
          </a:bodyPr>
          <a:lstStyle/>
          <a:p>
            <a:pPr algn="ctr"/>
            <a:r>
              <a:rPr lang="en-US" sz="3600" dirty="0">
                <a:solidFill>
                  <a:srgbClr val="001D4D"/>
                </a:solidFill>
                <a:latin typeface="+mj-lt"/>
              </a:rPr>
              <a:t>Minorities Inspiring Minorities in CS</a:t>
            </a:r>
          </a:p>
          <a:p>
            <a:pPr algn="ctr"/>
            <a:r>
              <a:rPr lang="en-US" sz="3600" dirty="0">
                <a:solidFill>
                  <a:srgbClr val="001D4D"/>
                </a:solidFill>
                <a:latin typeface="+mj-lt"/>
              </a:rPr>
              <a:t>MIMIC 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a:t>Requirements: Sequence Diagrams</a:t>
            </a:r>
          </a:p>
        </p:txBody>
      </p:sp>
      <p:sp>
        <p:nvSpPr>
          <p:cNvPr id="6" name="TextBox 5">
            <a:extLst>
              <a:ext uri="{FF2B5EF4-FFF2-40B4-BE49-F238E27FC236}">
                <a16:creationId xmlns:a16="http://schemas.microsoft.com/office/drawing/2014/main" id="{16137D0C-7FA9-4C7A-8AFE-907A5DF40FE7}"/>
              </a:ext>
            </a:extLst>
          </p:cNvPr>
          <p:cNvSpPr txBox="1"/>
          <p:nvPr/>
        </p:nvSpPr>
        <p:spPr>
          <a:xfrm>
            <a:off x="995084" y="1549097"/>
            <a:ext cx="7348138" cy="369332"/>
          </a:xfrm>
          <a:prstGeom prst="rect">
            <a:avLst/>
          </a:prstGeom>
          <a:noFill/>
        </p:spPr>
        <p:txBody>
          <a:bodyPr wrap="square" rtlCol="0" anchor="t">
            <a:spAutoFit/>
          </a:bodyPr>
          <a:lstStyle/>
          <a:p>
            <a:r>
              <a:rPr lang="en-US" dirty="0" err="1">
                <a:latin typeface="Arial"/>
                <a:ea typeface="ＭＳ Ｐゴシック"/>
                <a:cs typeface="Arial"/>
              </a:rPr>
              <a:t>ViewStudentProgress</a:t>
            </a:r>
            <a:r>
              <a:rPr lang="en-US" dirty="0">
                <a:latin typeface="Arial"/>
                <a:ea typeface="ＭＳ Ｐゴシック"/>
                <a:cs typeface="Arial"/>
              </a:rPr>
              <a:t> Sequence Diagram </a:t>
            </a:r>
            <a:endParaRPr lang="en-US" dirty="0"/>
          </a:p>
        </p:txBody>
      </p:sp>
      <p:sp>
        <p:nvSpPr>
          <p:cNvPr id="8" name="TextBox 7">
            <a:extLst>
              <a:ext uri="{FF2B5EF4-FFF2-40B4-BE49-F238E27FC236}">
                <a16:creationId xmlns:a16="http://schemas.microsoft.com/office/drawing/2014/main" id="{90988FCD-1CC5-4503-A8CE-E060DA676AFF}"/>
              </a:ext>
            </a:extLst>
          </p:cNvPr>
          <p:cNvSpPr txBox="1"/>
          <p:nvPr/>
        </p:nvSpPr>
        <p:spPr>
          <a:xfrm>
            <a:off x="995083" y="5813631"/>
            <a:ext cx="3195917" cy="307777"/>
          </a:xfrm>
          <a:prstGeom prst="rect">
            <a:avLst/>
          </a:prstGeom>
          <a:noFill/>
        </p:spPr>
        <p:txBody>
          <a:bodyPr wrap="square" rtlCol="0" anchor="t">
            <a:spAutoFit/>
          </a:bodyPr>
          <a:lstStyle/>
          <a:p>
            <a:r>
              <a:rPr lang="en-US" sz="1400" dirty="0">
                <a:latin typeface="Arial"/>
                <a:ea typeface="ＭＳ Ｐゴシック"/>
                <a:cs typeface="Arial"/>
              </a:rPr>
              <a:t>Implemented by Alexander Rodriguez</a:t>
            </a:r>
            <a:endParaRPr lang="en-US" sz="1400" dirty="0"/>
          </a:p>
        </p:txBody>
      </p:sp>
      <p:pic>
        <p:nvPicPr>
          <p:cNvPr id="3" name="Picture 3" descr="A screenshot of a cell phone&#10;&#10;Description generated with very high confidence">
            <a:extLst>
              <a:ext uri="{FF2B5EF4-FFF2-40B4-BE49-F238E27FC236}">
                <a16:creationId xmlns:a16="http://schemas.microsoft.com/office/drawing/2014/main" id="{D09202BD-B78F-4A87-9D57-DB68CFBF9F0A}"/>
              </a:ext>
            </a:extLst>
          </p:cNvPr>
          <p:cNvPicPr>
            <a:picLocks noChangeAspect="1"/>
          </p:cNvPicPr>
          <p:nvPr/>
        </p:nvPicPr>
        <p:blipFill>
          <a:blip r:embed="rId3"/>
          <a:stretch>
            <a:fillRect/>
          </a:stretch>
        </p:blipFill>
        <p:spPr>
          <a:xfrm>
            <a:off x="995083" y="2041952"/>
            <a:ext cx="7328645" cy="3648156"/>
          </a:xfrm>
          <a:prstGeom prst="rect">
            <a:avLst/>
          </a:prstGeom>
        </p:spPr>
      </p:pic>
    </p:spTree>
    <p:extLst>
      <p:ext uri="{BB962C8B-B14F-4D97-AF65-F5344CB8AC3E}">
        <p14:creationId xmlns:p14="http://schemas.microsoft.com/office/powerpoint/2010/main" val="3010265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381001"/>
            <a:ext cx="8229600" cy="838200"/>
          </a:xfrm>
        </p:spPr>
        <p:txBody>
          <a:bodyPr/>
          <a:lstStyle/>
          <a:p>
            <a:r>
              <a:rPr lang="en-US" sz="3600" dirty="0"/>
              <a:t>System Design: Architecture Patterns</a:t>
            </a:r>
          </a:p>
        </p:txBody>
      </p:sp>
      <p:sp>
        <p:nvSpPr>
          <p:cNvPr id="3" name="Content Placeholder 2"/>
          <p:cNvSpPr>
            <a:spLocks noGrp="1"/>
          </p:cNvSpPr>
          <p:nvPr>
            <p:ph idx="1"/>
          </p:nvPr>
        </p:nvSpPr>
        <p:spPr>
          <a:xfrm>
            <a:off x="531813" y="1447801"/>
            <a:ext cx="7831137" cy="762000"/>
          </a:xfrm>
        </p:spPr>
        <p:txBody>
          <a:bodyPr/>
          <a:lstStyle/>
          <a:p>
            <a:pPr marL="0" indent="0">
              <a:buNone/>
            </a:pPr>
            <a:r>
              <a:rPr lang="en-US" sz="1600" dirty="0"/>
              <a:t>MIMIC 2.0 builds on the system architecture designed and deployed in version 1.0.</a:t>
            </a:r>
          </a:p>
          <a:p>
            <a:pPr marL="0" indent="0">
              <a:buNone/>
            </a:pPr>
            <a:r>
              <a:rPr lang="en-US" sz="1600" dirty="0"/>
              <a:t>MIMIC 2.0 added controllers in the MVC design pattern to handle new functionality. Specifically, the </a:t>
            </a:r>
            <a:r>
              <a:rPr lang="en-US" sz="1600" dirty="0" err="1"/>
              <a:t>submitStory</a:t>
            </a:r>
            <a:r>
              <a:rPr lang="en-US" sz="1600" dirty="0"/>
              <a:t> controller, modifications to the session controller for auto </a:t>
            </a:r>
            <a:r>
              <a:rPr lang="en-US" sz="1600" dirty="0" err="1"/>
              <a:t>loggint</a:t>
            </a:r>
            <a:r>
              <a:rPr lang="en-US" sz="1600"/>
              <a:t> out users, and </a:t>
            </a:r>
            <a:r>
              <a:rPr lang="en-US" sz="1600" dirty="0"/>
              <a:t>major changes to </a:t>
            </a:r>
            <a:r>
              <a:rPr lang="en-US" sz="1600"/>
              <a:t>the admin</a:t>
            </a:r>
            <a:r>
              <a:rPr lang="en-US" sz="1600" dirty="0"/>
              <a:t> and navigation controllers in </a:t>
            </a:r>
            <a:r>
              <a:rPr lang="en-US" sz="1600"/>
              <a:t>the front end.  </a:t>
            </a:r>
            <a:endParaRPr lang="en-US" sz="1600" dirty="0"/>
          </a:p>
        </p:txBody>
      </p:sp>
      <p:pic>
        <p:nvPicPr>
          <p:cNvPr id="4" name="Picture 3">
            <a:extLst>
              <a:ext uri="{FF2B5EF4-FFF2-40B4-BE49-F238E27FC236}">
                <a16:creationId xmlns:a16="http://schemas.microsoft.com/office/drawing/2014/main" id="{DB3FBE00-1CC9-45DB-8F99-FFE5D09B3E8B}"/>
              </a:ext>
            </a:extLst>
          </p:cNvPr>
          <p:cNvPicPr/>
          <p:nvPr/>
        </p:nvPicPr>
        <p:blipFill>
          <a:blip r:embed="rId3">
            <a:extLst>
              <a:ext uri="{28A0092B-C50C-407E-A947-70E740481C1C}">
                <a14:useLocalDpi xmlns:a14="http://schemas.microsoft.com/office/drawing/2010/main" val="0"/>
              </a:ext>
            </a:extLst>
          </a:blip>
          <a:stretch>
            <a:fillRect/>
          </a:stretch>
        </p:blipFill>
        <p:spPr>
          <a:xfrm>
            <a:off x="2161381" y="3429000"/>
            <a:ext cx="4572000" cy="2295525"/>
          </a:xfrm>
          <a:prstGeom prst="rect">
            <a:avLst/>
          </a:prstGeom>
        </p:spPr>
      </p:pic>
    </p:spTree>
    <p:extLst>
      <p:ext uri="{BB962C8B-B14F-4D97-AF65-F5344CB8AC3E}">
        <p14:creationId xmlns:p14="http://schemas.microsoft.com/office/powerpoint/2010/main" val="4211570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583487" cy="685800"/>
          </a:xfrm>
        </p:spPr>
        <p:txBody>
          <a:bodyPr/>
          <a:lstStyle/>
          <a:p>
            <a:pPr algn="ctr"/>
            <a:r>
              <a:rPr lang="en-US" dirty="0">
                <a:ea typeface="ＭＳ Ｐゴシック"/>
              </a:rPr>
              <a:t>System Deployment - Hardware</a:t>
            </a:r>
            <a:endParaRPr lang="en-US" dirty="0"/>
          </a:p>
        </p:txBody>
      </p:sp>
      <p:sp>
        <p:nvSpPr>
          <p:cNvPr id="21" name="TextBox 20">
            <a:extLst>
              <a:ext uri="{FF2B5EF4-FFF2-40B4-BE49-F238E27FC236}">
                <a16:creationId xmlns:a16="http://schemas.microsoft.com/office/drawing/2014/main" id="{FBAB4A45-DA91-46BF-874D-D78F2B720564}"/>
              </a:ext>
            </a:extLst>
          </p:cNvPr>
          <p:cNvSpPr txBox="1"/>
          <p:nvPr/>
        </p:nvSpPr>
        <p:spPr>
          <a:xfrm>
            <a:off x="685800" y="1270000"/>
            <a:ext cx="4038600"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Trebuchet MS"/>
                <a:ea typeface="ＭＳ Ｐゴシック"/>
                <a:cs typeface="Arial"/>
              </a:rPr>
              <a:t>Type: Laptop</a:t>
            </a:r>
          </a:p>
          <a:p>
            <a:r>
              <a:rPr lang="en-US" dirty="0">
                <a:latin typeface="Trebuchet MS"/>
                <a:ea typeface="ＭＳ Ｐゴシック"/>
                <a:cs typeface="Arial"/>
              </a:rPr>
              <a:t>Make: Dell</a:t>
            </a:r>
          </a:p>
          <a:p>
            <a:r>
              <a:rPr lang="en-US" dirty="0">
                <a:latin typeface="Trebuchet MS"/>
                <a:ea typeface="ＭＳ Ｐゴシック"/>
                <a:cs typeface="Arial"/>
              </a:rPr>
              <a:t>Mode: XPS 9343</a:t>
            </a:r>
          </a:p>
          <a:p>
            <a:r>
              <a:rPr lang="en-US" dirty="0">
                <a:latin typeface="Trebuchet MS"/>
                <a:ea typeface="ＭＳ Ｐゴシック"/>
                <a:cs typeface="Arial"/>
              </a:rPr>
              <a:t>CPU: Intel Core i5-5200 </a:t>
            </a:r>
          </a:p>
          <a:p>
            <a:r>
              <a:rPr lang="en-US" dirty="0">
                <a:latin typeface="Trebuchet MS"/>
                <a:ea typeface="ＭＳ Ｐゴシック"/>
                <a:cs typeface="Arial"/>
              </a:rPr>
              <a:t>Memory: 8.00Gb DDR3</a:t>
            </a:r>
            <a:endParaRPr lang="en-US" dirty="0">
              <a:latin typeface="Trebuchet MS"/>
              <a:cs typeface="Arial"/>
            </a:endParaRPr>
          </a:p>
          <a:p>
            <a:r>
              <a:rPr lang="en-US" dirty="0">
                <a:latin typeface="Trebuchet MS"/>
                <a:ea typeface="ＭＳ Ｐゴシック"/>
                <a:cs typeface="Arial"/>
              </a:rPr>
              <a:t>Storage: 500 Gb SSD</a:t>
            </a:r>
            <a:endParaRPr lang="en-US" dirty="0">
              <a:latin typeface="Trebuchet MS"/>
              <a:cs typeface="Arial"/>
            </a:endParaRPr>
          </a:p>
          <a:p>
            <a:r>
              <a:rPr lang="en-US" dirty="0">
                <a:latin typeface="Trebuchet MS"/>
                <a:ea typeface="ＭＳ Ｐゴシック"/>
                <a:cs typeface="Arial"/>
              </a:rPr>
              <a:t>Video: Intel HD Graphics 5500</a:t>
            </a:r>
            <a:endParaRPr lang="en-US" dirty="0">
              <a:latin typeface="Trebuchet MS"/>
              <a:cs typeface="Arial"/>
            </a:endParaRPr>
          </a:p>
          <a:p>
            <a:r>
              <a:rPr lang="en-US" dirty="0">
                <a:latin typeface="Trebuchet MS"/>
                <a:ea typeface="ＭＳ Ｐゴシック"/>
                <a:cs typeface="Arial"/>
              </a:rPr>
              <a:t>Screen: 13" IPS  1980 x1020</a:t>
            </a:r>
            <a:endParaRPr lang="en-US" dirty="0">
              <a:latin typeface="Trebuchet MS"/>
              <a:cs typeface="Arial"/>
            </a:endParaRPr>
          </a:p>
          <a:p>
            <a:r>
              <a:rPr lang="en-US" dirty="0">
                <a:latin typeface="Trebuchet MS"/>
                <a:ea typeface="ＭＳ Ｐゴシック"/>
                <a:cs typeface="Arial"/>
              </a:rPr>
              <a:t>OS: Windows 10 Home 64-bit</a:t>
            </a:r>
            <a:endParaRPr lang="en-US" dirty="0">
              <a:latin typeface="Trebuchet MS"/>
              <a:cs typeface="Arial"/>
            </a:endParaRPr>
          </a:p>
          <a:p>
            <a:endParaRPr lang="en-US" dirty="0">
              <a:latin typeface="Trebuchet MS"/>
              <a:cs typeface="Arial"/>
            </a:endParaRPr>
          </a:p>
          <a:p>
            <a:r>
              <a:rPr lang="en-US" dirty="0">
                <a:latin typeface="Trebuchet MS"/>
                <a:ea typeface="ＭＳ Ｐゴシック"/>
                <a:cs typeface="Arial"/>
              </a:rPr>
              <a:t>Type: Laptop</a:t>
            </a:r>
          </a:p>
          <a:p>
            <a:r>
              <a:rPr lang="en-US" dirty="0">
                <a:latin typeface="Trebuchet MS"/>
                <a:ea typeface="ＭＳ Ｐゴシック"/>
                <a:cs typeface="Arial"/>
              </a:rPr>
              <a:t>Make: Dell</a:t>
            </a:r>
            <a:endParaRPr lang="en-US" dirty="0">
              <a:latin typeface="Trebuchet MS"/>
              <a:cs typeface="Arial"/>
            </a:endParaRPr>
          </a:p>
          <a:p>
            <a:r>
              <a:rPr lang="en-US" dirty="0">
                <a:latin typeface="Trebuchet MS"/>
                <a:ea typeface="ＭＳ Ｐゴシック"/>
                <a:cs typeface="Arial"/>
              </a:rPr>
              <a:t>Mode: Chromebook 11 3180</a:t>
            </a:r>
            <a:endParaRPr lang="en-US" dirty="0">
              <a:latin typeface="Trebuchet MS"/>
              <a:cs typeface="Arial"/>
            </a:endParaRPr>
          </a:p>
          <a:p>
            <a:r>
              <a:rPr lang="en-US" dirty="0">
                <a:latin typeface="Trebuchet MS"/>
                <a:ea typeface="ＭＳ Ｐゴシック"/>
                <a:cs typeface="Arial"/>
              </a:rPr>
              <a:t>CPU: Celeron N3060 @ 2.48GHz </a:t>
            </a:r>
          </a:p>
          <a:p>
            <a:r>
              <a:rPr lang="en-US" dirty="0">
                <a:latin typeface="Trebuchet MS"/>
                <a:ea typeface="ＭＳ Ｐゴシック"/>
                <a:cs typeface="Arial"/>
              </a:rPr>
              <a:t>Memory: 4.00Gb DDR3</a:t>
            </a:r>
          </a:p>
          <a:p>
            <a:r>
              <a:rPr lang="en-US" dirty="0">
                <a:latin typeface="Trebuchet MS"/>
                <a:ea typeface="ＭＳ Ｐゴシック"/>
                <a:cs typeface="Arial"/>
              </a:rPr>
              <a:t>Storage: 32 eMMC</a:t>
            </a:r>
            <a:endParaRPr lang="en-US" dirty="0">
              <a:latin typeface="Trebuchet MS"/>
              <a:cs typeface="Arial"/>
            </a:endParaRPr>
          </a:p>
          <a:p>
            <a:r>
              <a:rPr lang="en-US" dirty="0">
                <a:latin typeface="Trebuchet MS"/>
                <a:ea typeface="ＭＳ Ｐゴシック"/>
                <a:cs typeface="Arial"/>
              </a:rPr>
              <a:t>Video: Intel HD</a:t>
            </a:r>
            <a:endParaRPr lang="en-US" dirty="0">
              <a:latin typeface="Trebuchet MS"/>
              <a:cs typeface="Arial"/>
            </a:endParaRPr>
          </a:p>
          <a:p>
            <a:r>
              <a:rPr lang="en-US" dirty="0">
                <a:latin typeface="Trebuchet MS"/>
                <a:ea typeface="ＭＳ Ｐゴシック"/>
                <a:cs typeface="Arial"/>
              </a:rPr>
              <a:t>Screen: 16" IPS  1366x768</a:t>
            </a:r>
          </a:p>
          <a:p>
            <a:r>
              <a:rPr lang="en-US" dirty="0">
                <a:latin typeface="Trebuchet MS"/>
                <a:ea typeface="ＭＳ Ｐゴシック"/>
                <a:cs typeface="Arial"/>
              </a:rPr>
              <a:t>OS: Chrome OS</a:t>
            </a:r>
            <a:endParaRPr lang="en-US" dirty="0">
              <a:latin typeface="Trebuchet MS"/>
            </a:endParaRPr>
          </a:p>
        </p:txBody>
      </p:sp>
      <p:sp>
        <p:nvSpPr>
          <p:cNvPr id="3" name="Rectangle 2">
            <a:extLst>
              <a:ext uri="{FF2B5EF4-FFF2-40B4-BE49-F238E27FC236}">
                <a16:creationId xmlns:a16="http://schemas.microsoft.com/office/drawing/2014/main" id="{6E033F9E-F3B8-499D-9794-B9EE5FADD720}"/>
              </a:ext>
            </a:extLst>
          </p:cNvPr>
          <p:cNvSpPr/>
          <p:nvPr/>
        </p:nvSpPr>
        <p:spPr>
          <a:xfrm>
            <a:off x="4724400" y="1308100"/>
            <a:ext cx="3582194" cy="2585323"/>
          </a:xfrm>
          <a:prstGeom prst="rect">
            <a:avLst/>
          </a:prstGeom>
        </p:spPr>
        <p:txBody>
          <a:bodyPr wrap="square">
            <a:spAutoFit/>
          </a:bodyPr>
          <a:lstStyle/>
          <a:p>
            <a:r>
              <a:rPr lang="en-US" dirty="0">
                <a:latin typeface="Trebuchet MS"/>
                <a:ea typeface="ＭＳ Ｐゴシック"/>
                <a:cs typeface="Arial"/>
              </a:rPr>
              <a:t>Type: Laptop</a:t>
            </a:r>
          </a:p>
          <a:p>
            <a:r>
              <a:rPr lang="en-US" dirty="0">
                <a:latin typeface="Trebuchet MS"/>
                <a:ea typeface="ＭＳ Ｐゴシック"/>
                <a:cs typeface="Arial"/>
              </a:rPr>
              <a:t>Make: Razer</a:t>
            </a:r>
            <a:endParaRPr lang="en-US" dirty="0">
              <a:latin typeface="Trebuchet MS"/>
              <a:cs typeface="Arial"/>
            </a:endParaRPr>
          </a:p>
          <a:p>
            <a:r>
              <a:rPr lang="en-US" dirty="0">
                <a:latin typeface="Trebuchet MS"/>
                <a:ea typeface="ＭＳ Ｐゴシック"/>
                <a:cs typeface="Arial"/>
              </a:rPr>
              <a:t>Mode: Razer Blade 15</a:t>
            </a:r>
            <a:endParaRPr lang="en-US" dirty="0">
              <a:latin typeface="Trebuchet MS"/>
              <a:cs typeface="Arial"/>
            </a:endParaRPr>
          </a:p>
          <a:p>
            <a:r>
              <a:rPr lang="en-US" dirty="0">
                <a:latin typeface="Trebuchet MS"/>
                <a:ea typeface="ＭＳ Ｐゴシック"/>
                <a:cs typeface="Arial"/>
              </a:rPr>
              <a:t>CPU: Intel Core i7-8750H </a:t>
            </a:r>
          </a:p>
          <a:p>
            <a:r>
              <a:rPr lang="en-US" dirty="0">
                <a:latin typeface="Trebuchet MS"/>
                <a:ea typeface="ＭＳ Ｐゴシック"/>
                <a:cs typeface="Arial"/>
              </a:rPr>
              <a:t>Memory: 16.00Gb DDR3</a:t>
            </a:r>
          </a:p>
          <a:p>
            <a:r>
              <a:rPr lang="en-US" dirty="0">
                <a:latin typeface="Trebuchet MS"/>
                <a:ea typeface="ＭＳ Ｐゴシック"/>
                <a:cs typeface="Arial"/>
              </a:rPr>
              <a:t>Storage: 500 Gb SSD</a:t>
            </a:r>
          </a:p>
          <a:p>
            <a:r>
              <a:rPr lang="en-US" dirty="0">
                <a:latin typeface="Trebuchet MS"/>
                <a:ea typeface="ＭＳ Ｐゴシック"/>
                <a:cs typeface="Arial"/>
              </a:rPr>
              <a:t>Video: NVIDIA GeForce GTX 1060</a:t>
            </a:r>
            <a:endParaRPr lang="en-US" dirty="0">
              <a:latin typeface="Trebuchet MS"/>
              <a:cs typeface="Arial"/>
            </a:endParaRPr>
          </a:p>
          <a:p>
            <a:r>
              <a:rPr lang="en-US" dirty="0">
                <a:latin typeface="Trebuchet MS"/>
                <a:ea typeface="ＭＳ Ｐゴシック"/>
                <a:cs typeface="Arial"/>
              </a:rPr>
              <a:t>Screen: 15" IPS  1980 x1020</a:t>
            </a:r>
          </a:p>
          <a:p>
            <a:r>
              <a:rPr lang="en-US" dirty="0">
                <a:latin typeface="Trebuchet MS"/>
                <a:ea typeface="ＭＳ Ｐゴシック"/>
                <a:cs typeface="Arial"/>
              </a:rPr>
              <a:t>OS: Windows 10 Home 64-bit</a:t>
            </a:r>
            <a:endParaRPr lang="en-US" dirty="0">
              <a:latin typeface="Trebuchet MS"/>
              <a:ea typeface="ＭＳ Ｐゴシック"/>
            </a:endParaRPr>
          </a:p>
        </p:txBody>
      </p:sp>
    </p:spTree>
    <p:extLst>
      <p:ext uri="{BB962C8B-B14F-4D97-AF65-F5344CB8AC3E}">
        <p14:creationId xmlns:p14="http://schemas.microsoft.com/office/powerpoint/2010/main" val="1972552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583487" cy="685800"/>
          </a:xfrm>
        </p:spPr>
        <p:txBody>
          <a:bodyPr/>
          <a:lstStyle/>
          <a:p>
            <a:pPr algn="ctr"/>
            <a:r>
              <a:rPr lang="en-US" dirty="0">
                <a:ea typeface="ＭＳ Ｐゴシック"/>
              </a:rPr>
              <a:t>System Deployment - Software</a:t>
            </a:r>
            <a:endParaRPr lang="en-US" dirty="0"/>
          </a:p>
        </p:txBody>
      </p:sp>
      <p:sp>
        <p:nvSpPr>
          <p:cNvPr id="5" name="TextBox 4">
            <a:extLst>
              <a:ext uri="{FF2B5EF4-FFF2-40B4-BE49-F238E27FC236}">
                <a16:creationId xmlns:a16="http://schemas.microsoft.com/office/drawing/2014/main" id="{260ABE41-EC44-41B0-8368-E72476B3E21C}"/>
              </a:ext>
            </a:extLst>
          </p:cNvPr>
          <p:cNvSpPr txBox="1"/>
          <p:nvPr/>
        </p:nvSpPr>
        <p:spPr>
          <a:xfrm>
            <a:off x="2158253" y="1676400"/>
            <a:ext cx="4827494"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latin typeface="Arial"/>
                <a:ea typeface="ＭＳ Ｐゴシック"/>
                <a:cs typeface="Arial"/>
              </a:rPr>
              <a:t>Application                      Version</a:t>
            </a:r>
          </a:p>
          <a:p>
            <a:r>
              <a:rPr lang="en-US" sz="2400" dirty="0">
                <a:latin typeface="Arial"/>
                <a:ea typeface="ＭＳ Ｐゴシック"/>
                <a:cs typeface="Arial"/>
              </a:rPr>
              <a:t>AngularJS                             1.7.0</a:t>
            </a:r>
          </a:p>
          <a:p>
            <a:r>
              <a:rPr lang="en-US" sz="2400" dirty="0">
                <a:latin typeface="Arial"/>
                <a:ea typeface="ＭＳ Ｐゴシック"/>
                <a:cs typeface="Arial"/>
              </a:rPr>
              <a:t>Java Development Kit         8u201</a:t>
            </a:r>
          </a:p>
          <a:p>
            <a:r>
              <a:rPr lang="en-US" sz="2400" dirty="0">
                <a:latin typeface="Arial"/>
                <a:ea typeface="ＭＳ Ｐゴシック"/>
                <a:cs typeface="Arial"/>
              </a:rPr>
              <a:t>Maven                                   3.6.1</a:t>
            </a:r>
          </a:p>
          <a:p>
            <a:r>
              <a:rPr lang="en-US" sz="2400" dirty="0">
                <a:latin typeface="Arial"/>
                <a:ea typeface="ＭＳ Ｐゴシック"/>
                <a:cs typeface="Arial"/>
              </a:rPr>
              <a:t>Jooby                                    1.5.1</a:t>
            </a:r>
            <a:endParaRPr lang="en-US" sz="2400" dirty="0">
              <a:cs typeface="Arial"/>
            </a:endParaRPr>
          </a:p>
          <a:p>
            <a:r>
              <a:rPr lang="en-US" sz="2400" dirty="0">
                <a:latin typeface="Arial"/>
                <a:ea typeface="ＭＳ Ｐゴシック"/>
                <a:cs typeface="Arial"/>
              </a:rPr>
              <a:t>Bootstrap                              4.1.1</a:t>
            </a:r>
          </a:p>
          <a:p>
            <a:r>
              <a:rPr lang="en-US" sz="2400" dirty="0">
                <a:latin typeface="Arial"/>
                <a:ea typeface="ＭＳ Ｐゴシック"/>
                <a:cs typeface="Arial"/>
              </a:rPr>
              <a:t>Visual Studio Code             1.33.1</a:t>
            </a:r>
          </a:p>
          <a:p>
            <a:r>
              <a:rPr lang="en-US" sz="2400" dirty="0">
                <a:latin typeface="Arial"/>
                <a:ea typeface="ＭＳ Ｐゴシック"/>
                <a:cs typeface="Arial"/>
              </a:rPr>
              <a:t>NodeJS                             10.15.0</a:t>
            </a:r>
          </a:p>
          <a:p>
            <a:r>
              <a:rPr lang="en-US" sz="2400" dirty="0">
                <a:latin typeface="Arial"/>
                <a:ea typeface="ＭＳ Ｐゴシック"/>
                <a:cs typeface="Arial"/>
              </a:rPr>
              <a:t>MySQL                                8.0.15</a:t>
            </a:r>
          </a:p>
          <a:p>
            <a:r>
              <a:rPr lang="en-US" sz="2400" dirty="0">
                <a:latin typeface="Arial"/>
                <a:ea typeface="ＭＳ Ｐゴシック"/>
                <a:cs typeface="Arial"/>
              </a:rPr>
              <a:t>Microsoft Windows                    10</a:t>
            </a:r>
          </a:p>
          <a:p>
            <a:r>
              <a:rPr lang="en-US" sz="2400" dirty="0">
                <a:latin typeface="Arial"/>
                <a:ea typeface="ＭＳ Ｐゴシック"/>
                <a:cs typeface="Arial"/>
              </a:rPr>
              <a:t>Google Chrome Browser       73.0</a:t>
            </a:r>
            <a:endParaRPr lang="en-US" sz="2400" dirty="0">
              <a:cs typeface="Arial"/>
            </a:endParaRPr>
          </a:p>
        </p:txBody>
      </p:sp>
    </p:spTree>
    <p:extLst>
      <p:ext uri="{BB962C8B-B14F-4D97-AF65-F5344CB8AC3E}">
        <p14:creationId xmlns:p14="http://schemas.microsoft.com/office/powerpoint/2010/main" val="407488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381001"/>
            <a:ext cx="8229600" cy="838200"/>
          </a:xfrm>
        </p:spPr>
        <p:txBody>
          <a:bodyPr/>
          <a:lstStyle/>
          <a:p>
            <a:r>
              <a:rPr lang="en-US" sz="3600" dirty="0"/>
              <a:t>System Design: Persistent </a:t>
            </a:r>
            <a:r>
              <a:rPr lang="en-US" sz="3600"/>
              <a:t>Data Design</a:t>
            </a:r>
            <a:endParaRPr lang="en-US" sz="3600" dirty="0"/>
          </a:p>
        </p:txBody>
      </p:sp>
      <p:sp>
        <p:nvSpPr>
          <p:cNvPr id="3" name="Content Placeholder 2"/>
          <p:cNvSpPr>
            <a:spLocks noGrp="1"/>
          </p:cNvSpPr>
          <p:nvPr>
            <p:ph idx="1"/>
          </p:nvPr>
        </p:nvSpPr>
        <p:spPr>
          <a:xfrm>
            <a:off x="531813" y="1447801"/>
            <a:ext cx="7831137" cy="762000"/>
          </a:xfrm>
        </p:spPr>
        <p:txBody>
          <a:bodyPr/>
          <a:lstStyle/>
          <a:p>
            <a:pPr marL="0" indent="0">
              <a:buNone/>
            </a:pPr>
            <a:r>
              <a:rPr lang="en-US" sz="1600" dirty="0"/>
              <a:t>Access to the </a:t>
            </a:r>
            <a:r>
              <a:rPr lang="en-US" sz="1600"/>
              <a:t>Database </a:t>
            </a:r>
            <a:r>
              <a:rPr lang="en-US" sz="1600" dirty="0"/>
              <a:t>was implemented in MIMIC </a:t>
            </a:r>
            <a:r>
              <a:rPr lang="en-US" sz="1600"/>
              <a:t>V1.0 using a </a:t>
            </a:r>
            <a:r>
              <a:rPr lang="en-US" sz="1600" dirty="0"/>
              <a:t>Repository Design Pattern. </a:t>
            </a:r>
            <a:r>
              <a:rPr lang="en-US" sz="1600"/>
              <a:t>Backend controllers</a:t>
            </a:r>
            <a:r>
              <a:rPr lang="en-US" sz="1600" dirty="0"/>
              <a:t> create repository </a:t>
            </a:r>
            <a:r>
              <a:rPr lang="en-US" sz="1600"/>
              <a:t>objects for </a:t>
            </a:r>
            <a:r>
              <a:rPr lang="en-US" sz="1600" dirty="0"/>
              <a:t>sessions, </a:t>
            </a:r>
            <a:r>
              <a:rPr lang="en-US" sz="1600"/>
              <a:t>users, stories, and activity objects. </a:t>
            </a:r>
            <a:endParaRPr lang="en-US" sz="1600" dirty="0"/>
          </a:p>
          <a:p>
            <a:pPr marL="0" indent="0">
              <a:buNone/>
            </a:pPr>
            <a:endParaRPr lang="en-US" sz="1600" dirty="0"/>
          </a:p>
        </p:txBody>
      </p:sp>
      <p:pic>
        <p:nvPicPr>
          <p:cNvPr id="5" name="Picture 4">
            <a:extLst>
              <a:ext uri="{FF2B5EF4-FFF2-40B4-BE49-F238E27FC236}">
                <a16:creationId xmlns:a16="http://schemas.microsoft.com/office/drawing/2014/main" id="{576D1419-97B2-48AC-8EFA-D47E57AE5D0A}"/>
              </a:ext>
            </a:extLst>
          </p:cNvPr>
          <p:cNvPicPr/>
          <p:nvPr/>
        </p:nvPicPr>
        <p:blipFill>
          <a:blip r:embed="rId3">
            <a:extLst>
              <a:ext uri="{28A0092B-C50C-407E-A947-70E740481C1C}">
                <a14:useLocalDpi xmlns:a14="http://schemas.microsoft.com/office/drawing/2010/main" val="0"/>
              </a:ext>
            </a:extLst>
          </a:blip>
          <a:stretch>
            <a:fillRect/>
          </a:stretch>
        </p:blipFill>
        <p:spPr>
          <a:xfrm>
            <a:off x="2255874" y="2743200"/>
            <a:ext cx="4572000" cy="2514600"/>
          </a:xfrm>
          <a:prstGeom prst="rect">
            <a:avLst/>
          </a:prstGeom>
        </p:spPr>
      </p:pic>
    </p:spTree>
    <p:extLst>
      <p:ext uri="{BB962C8B-B14F-4D97-AF65-F5344CB8AC3E}">
        <p14:creationId xmlns:p14="http://schemas.microsoft.com/office/powerpoint/2010/main" val="2176461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583487" cy="762000"/>
          </a:xfrm>
        </p:spPr>
        <p:txBody>
          <a:bodyPr/>
          <a:lstStyle/>
          <a:p>
            <a:pPr algn="ctr"/>
            <a:r>
              <a:rPr lang="en-US" dirty="0"/>
              <a:t>Minimal Class Diagram</a:t>
            </a:r>
          </a:p>
        </p:txBody>
      </p:sp>
      <p:pic>
        <p:nvPicPr>
          <p:cNvPr id="9" name="Picture 8">
            <a:extLst>
              <a:ext uri="{FF2B5EF4-FFF2-40B4-BE49-F238E27FC236}">
                <a16:creationId xmlns:a16="http://schemas.microsoft.com/office/drawing/2014/main" id="{74828491-8F89-4C3D-BA43-08095DA99203}"/>
              </a:ext>
            </a:extLst>
          </p:cNvPr>
          <p:cNvPicPr>
            <a:picLocks noChangeAspect="1"/>
          </p:cNvPicPr>
          <p:nvPr/>
        </p:nvPicPr>
        <p:blipFill>
          <a:blip r:embed="rId3"/>
          <a:stretch>
            <a:fillRect/>
          </a:stretch>
        </p:blipFill>
        <p:spPr>
          <a:xfrm>
            <a:off x="1751806" y="1220158"/>
            <a:ext cx="5638800" cy="4572140"/>
          </a:xfrm>
          <a:prstGeom prst="rect">
            <a:avLst/>
          </a:prstGeom>
        </p:spPr>
      </p:pic>
      <p:sp>
        <p:nvSpPr>
          <p:cNvPr id="10" name="TextBox 9">
            <a:extLst>
              <a:ext uri="{FF2B5EF4-FFF2-40B4-BE49-F238E27FC236}">
                <a16:creationId xmlns:a16="http://schemas.microsoft.com/office/drawing/2014/main" id="{DD13B608-BF25-47FB-95BA-0D47D6F25376}"/>
              </a:ext>
            </a:extLst>
          </p:cNvPr>
          <p:cNvSpPr txBox="1"/>
          <p:nvPr/>
        </p:nvSpPr>
        <p:spPr>
          <a:xfrm>
            <a:off x="1676401" y="5865911"/>
            <a:ext cx="4114799" cy="307777"/>
          </a:xfrm>
          <a:prstGeom prst="rect">
            <a:avLst/>
          </a:prstGeom>
          <a:noFill/>
        </p:spPr>
        <p:txBody>
          <a:bodyPr wrap="square" rtlCol="0">
            <a:spAutoFit/>
          </a:bodyPr>
          <a:lstStyle/>
          <a:p>
            <a:r>
              <a:rPr lang="en-US" sz="1400" dirty="0"/>
              <a:t>Highlighted parts </a:t>
            </a:r>
            <a:r>
              <a:rPr lang="en-US" sz="1400"/>
              <a:t>were added</a:t>
            </a:r>
            <a:r>
              <a:rPr lang="en-US" sz="1400" dirty="0"/>
              <a:t> </a:t>
            </a:r>
            <a:r>
              <a:rPr lang="en-US" sz="1400"/>
              <a:t>for MIMIC v2.0</a:t>
            </a:r>
          </a:p>
        </p:txBody>
      </p:sp>
    </p:spTree>
    <p:extLst>
      <p:ext uri="{BB962C8B-B14F-4D97-AF65-F5344CB8AC3E}">
        <p14:creationId xmlns:p14="http://schemas.microsoft.com/office/powerpoint/2010/main" val="2453098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602537" cy="762000"/>
          </a:xfrm>
        </p:spPr>
        <p:txBody>
          <a:bodyPr/>
          <a:lstStyle/>
          <a:p>
            <a:pPr algn="ctr"/>
            <a:br>
              <a:rPr lang="en-US" dirty="0"/>
            </a:br>
            <a:r>
              <a:rPr lang="en-US" dirty="0"/>
              <a:t>State Diagram</a:t>
            </a:r>
          </a:p>
        </p:txBody>
      </p:sp>
      <p:pic>
        <p:nvPicPr>
          <p:cNvPr id="5" name="Content Placeholder 4">
            <a:extLst>
              <a:ext uri="{FF2B5EF4-FFF2-40B4-BE49-F238E27FC236}">
                <a16:creationId xmlns:a16="http://schemas.microsoft.com/office/drawing/2014/main" id="{A29A5C03-5AB9-4500-B105-360C6FD592A6}"/>
              </a:ext>
            </a:extLst>
          </p:cNvPr>
          <p:cNvPicPr>
            <a:picLocks noGrp="1" noChangeAspect="1"/>
          </p:cNvPicPr>
          <p:nvPr>
            <p:ph idx="1"/>
          </p:nvPr>
        </p:nvPicPr>
        <p:blipFill>
          <a:blip r:embed="rId3"/>
          <a:stretch>
            <a:fillRect/>
          </a:stretch>
        </p:blipFill>
        <p:spPr>
          <a:xfrm>
            <a:off x="2609850" y="1447800"/>
            <a:ext cx="3924300" cy="4200525"/>
          </a:xfrm>
        </p:spPr>
      </p:pic>
    </p:spTree>
    <p:extLst>
      <p:ext uri="{BB962C8B-B14F-4D97-AF65-F5344CB8AC3E}">
        <p14:creationId xmlns:p14="http://schemas.microsoft.com/office/powerpoint/2010/main" val="3497134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Cases</a:t>
            </a:r>
          </a:p>
        </p:txBody>
      </p:sp>
      <p:graphicFrame>
        <p:nvGraphicFramePr>
          <p:cNvPr id="4" name="Table 4">
            <a:extLst>
              <a:ext uri="{FF2B5EF4-FFF2-40B4-BE49-F238E27FC236}">
                <a16:creationId xmlns:a16="http://schemas.microsoft.com/office/drawing/2014/main" id="{C5606AF9-2827-4968-BC24-843979EEDECE}"/>
              </a:ext>
            </a:extLst>
          </p:cNvPr>
          <p:cNvGraphicFramePr>
            <a:graphicFrameLocks noGrp="1"/>
          </p:cNvGraphicFramePr>
          <p:nvPr>
            <p:ph idx="1"/>
            <p:extLst>
              <p:ext uri="{D42A27DB-BD31-4B8C-83A1-F6EECF244321}">
                <p14:modId xmlns:p14="http://schemas.microsoft.com/office/powerpoint/2010/main" val="3859844251"/>
              </p:ext>
            </p:extLst>
          </p:nvPr>
        </p:nvGraphicFramePr>
        <p:xfrm>
          <a:off x="779463" y="1828800"/>
          <a:ext cx="7583486" cy="2661920"/>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606126761"/>
                    </a:ext>
                  </a:extLst>
                </a:gridCol>
                <a:gridCol w="3791743">
                  <a:extLst>
                    <a:ext uri="{9D8B030D-6E8A-4147-A177-3AD203B41FA5}">
                      <a16:colId xmlns:a16="http://schemas.microsoft.com/office/drawing/2014/main" val="4068214013"/>
                    </a:ext>
                  </a:extLst>
                </a:gridCol>
              </a:tblGrid>
              <a:tr h="370840">
                <a:tc>
                  <a:txBody>
                    <a:bodyPr/>
                    <a:lstStyle/>
                    <a:p>
                      <a:r>
                        <a:rPr lang="en-US" dirty="0"/>
                        <a:t>Test Case ID: MIMI84_01</a:t>
                      </a:r>
                    </a:p>
                  </a:txBody>
                  <a:tcPr/>
                </a:tc>
                <a:tc>
                  <a:txBody>
                    <a:bodyPr/>
                    <a:lstStyle/>
                    <a:p>
                      <a:r>
                        <a:rPr lang="en-US" dirty="0"/>
                        <a:t>Sunny</a:t>
                      </a:r>
                    </a:p>
                  </a:txBody>
                  <a:tcPr/>
                </a:tc>
                <a:extLst>
                  <a:ext uri="{0D108BD9-81ED-4DB2-BD59-A6C34878D82A}">
                    <a16:rowId xmlns:a16="http://schemas.microsoft.com/office/drawing/2014/main" val="3147246180"/>
                  </a:ext>
                </a:extLst>
              </a:tr>
              <a:tr h="370840">
                <a:tc>
                  <a:txBody>
                    <a:bodyPr/>
                    <a:lstStyle/>
                    <a:p>
                      <a:r>
                        <a:rPr lang="en-US" dirty="0"/>
                        <a:t>Description of Test </a:t>
                      </a:r>
                    </a:p>
                  </a:txBody>
                  <a:tcPr/>
                </a:tc>
                <a:tc>
                  <a:txBody>
                    <a:bodyPr/>
                    <a:lstStyle/>
                    <a:p>
                      <a:r>
                        <a:rPr lang="en-US" dirty="0"/>
                        <a:t>Verify all users are imported from a single.csv</a:t>
                      </a:r>
                    </a:p>
                  </a:txBody>
                  <a:tcPr/>
                </a:tc>
                <a:extLst>
                  <a:ext uri="{0D108BD9-81ED-4DB2-BD59-A6C34878D82A}">
                    <a16:rowId xmlns:a16="http://schemas.microsoft.com/office/drawing/2014/main" val="3040396834"/>
                  </a:ext>
                </a:extLst>
              </a:tr>
              <a:tr h="370840">
                <a:tc>
                  <a:txBody>
                    <a:bodyPr/>
                    <a:lstStyle/>
                    <a:p>
                      <a:r>
                        <a:rPr lang="en-US" dirty="0"/>
                        <a:t>Precondition</a:t>
                      </a:r>
                    </a:p>
                  </a:txBody>
                  <a:tcPr/>
                </a:tc>
                <a:tc>
                  <a:txBody>
                    <a:bodyPr/>
                    <a:lstStyle/>
                    <a:p>
                      <a:r>
                        <a:rPr lang="en-US" dirty="0"/>
                        <a:t>Admin has .csv file containing usernames and passwords</a:t>
                      </a:r>
                    </a:p>
                  </a:txBody>
                  <a:tcPr/>
                </a:tc>
                <a:extLst>
                  <a:ext uri="{0D108BD9-81ED-4DB2-BD59-A6C34878D82A}">
                    <a16:rowId xmlns:a16="http://schemas.microsoft.com/office/drawing/2014/main" val="1913093305"/>
                  </a:ext>
                </a:extLst>
              </a:tr>
              <a:tr h="370840">
                <a:tc>
                  <a:txBody>
                    <a:bodyPr/>
                    <a:lstStyle/>
                    <a:p>
                      <a:pPr lvl="0">
                        <a:buNone/>
                      </a:pPr>
                      <a:r>
                        <a:rPr lang="en-US" dirty="0"/>
                        <a:t>Input</a:t>
                      </a:r>
                    </a:p>
                  </a:txBody>
                  <a:tcPr/>
                </a:tc>
                <a:tc>
                  <a:txBody>
                    <a:bodyPr/>
                    <a:lstStyle/>
                    <a:p>
                      <a:r>
                        <a:rPr lang="en-US" dirty="0"/>
                        <a:t>.csv file is selected and imported</a:t>
                      </a:r>
                    </a:p>
                  </a:txBody>
                  <a:tcPr/>
                </a:tc>
                <a:extLst>
                  <a:ext uri="{0D108BD9-81ED-4DB2-BD59-A6C34878D82A}">
                    <a16:rowId xmlns:a16="http://schemas.microsoft.com/office/drawing/2014/main" val="3155027088"/>
                  </a:ext>
                </a:extLst>
              </a:tr>
              <a:tr h="370840">
                <a:tc>
                  <a:txBody>
                    <a:bodyPr/>
                    <a:lstStyle/>
                    <a:p>
                      <a:r>
                        <a:rPr lang="en-US" dirty="0"/>
                        <a:t>Expected Output</a:t>
                      </a:r>
                    </a:p>
                  </a:txBody>
                  <a:tcPr/>
                </a:tc>
                <a:tc>
                  <a:txBody>
                    <a:bodyPr/>
                    <a:lstStyle/>
                    <a:p>
                      <a:r>
                        <a:rPr lang="en-US" dirty="0"/>
                        <a:t>Users are imported into the database successfully </a:t>
                      </a:r>
                    </a:p>
                  </a:txBody>
                  <a:tcPr/>
                </a:tc>
                <a:extLst>
                  <a:ext uri="{0D108BD9-81ED-4DB2-BD59-A6C34878D82A}">
                    <a16:rowId xmlns:a16="http://schemas.microsoft.com/office/drawing/2014/main" val="2532772468"/>
                  </a:ext>
                </a:extLst>
              </a:tr>
            </a:tbl>
          </a:graphicData>
        </a:graphic>
      </p:graphicFrame>
    </p:spTree>
    <p:extLst>
      <p:ext uri="{BB962C8B-B14F-4D97-AF65-F5344CB8AC3E}">
        <p14:creationId xmlns:p14="http://schemas.microsoft.com/office/powerpoint/2010/main" val="2164104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Cases</a:t>
            </a:r>
          </a:p>
        </p:txBody>
      </p:sp>
      <p:graphicFrame>
        <p:nvGraphicFramePr>
          <p:cNvPr id="4" name="Table 4">
            <a:extLst>
              <a:ext uri="{FF2B5EF4-FFF2-40B4-BE49-F238E27FC236}">
                <a16:creationId xmlns:a16="http://schemas.microsoft.com/office/drawing/2014/main" id="{C5606AF9-2827-4968-BC24-843979EEDECE}"/>
              </a:ext>
            </a:extLst>
          </p:cNvPr>
          <p:cNvGraphicFramePr>
            <a:graphicFrameLocks noGrp="1"/>
          </p:cNvGraphicFramePr>
          <p:nvPr>
            <p:ph idx="1"/>
            <p:extLst>
              <p:ext uri="{D42A27DB-BD31-4B8C-83A1-F6EECF244321}">
                <p14:modId xmlns:p14="http://schemas.microsoft.com/office/powerpoint/2010/main" val="1264924104"/>
              </p:ext>
            </p:extLst>
          </p:nvPr>
        </p:nvGraphicFramePr>
        <p:xfrm>
          <a:off x="779463" y="1828800"/>
          <a:ext cx="7583486" cy="2936240"/>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606126761"/>
                    </a:ext>
                  </a:extLst>
                </a:gridCol>
                <a:gridCol w="3791743">
                  <a:extLst>
                    <a:ext uri="{9D8B030D-6E8A-4147-A177-3AD203B41FA5}">
                      <a16:colId xmlns:a16="http://schemas.microsoft.com/office/drawing/2014/main" val="4068214013"/>
                    </a:ext>
                  </a:extLst>
                </a:gridCol>
              </a:tblGrid>
              <a:tr h="370840">
                <a:tc>
                  <a:txBody>
                    <a:bodyPr/>
                    <a:lstStyle/>
                    <a:p>
                      <a:r>
                        <a:rPr lang="en-US" dirty="0"/>
                        <a:t>Test Case ID: MIMI84_01</a:t>
                      </a:r>
                    </a:p>
                  </a:txBody>
                  <a:tcPr/>
                </a:tc>
                <a:tc>
                  <a:txBody>
                    <a:bodyPr/>
                    <a:lstStyle/>
                    <a:p>
                      <a:r>
                        <a:rPr lang="en-US" dirty="0"/>
                        <a:t>Rainy</a:t>
                      </a:r>
                    </a:p>
                  </a:txBody>
                  <a:tcPr/>
                </a:tc>
                <a:extLst>
                  <a:ext uri="{0D108BD9-81ED-4DB2-BD59-A6C34878D82A}">
                    <a16:rowId xmlns:a16="http://schemas.microsoft.com/office/drawing/2014/main" val="3147246180"/>
                  </a:ext>
                </a:extLst>
              </a:tr>
              <a:tr h="370840">
                <a:tc>
                  <a:txBody>
                    <a:bodyPr/>
                    <a:lstStyle/>
                    <a:p>
                      <a:r>
                        <a:rPr lang="en-US" dirty="0"/>
                        <a:t>Description of Test </a:t>
                      </a:r>
                    </a:p>
                  </a:txBody>
                  <a:tcPr/>
                </a:tc>
                <a:tc>
                  <a:txBody>
                    <a:bodyPr/>
                    <a:lstStyle/>
                    <a:p>
                      <a:r>
                        <a:rPr lang="en-US" dirty="0"/>
                        <a:t>Verify all users are imported from a single.csv adds duplicates</a:t>
                      </a:r>
                    </a:p>
                  </a:txBody>
                  <a:tcPr/>
                </a:tc>
                <a:extLst>
                  <a:ext uri="{0D108BD9-81ED-4DB2-BD59-A6C34878D82A}">
                    <a16:rowId xmlns:a16="http://schemas.microsoft.com/office/drawing/2014/main" val="3040396834"/>
                  </a:ext>
                </a:extLst>
              </a:tr>
              <a:tr h="370840">
                <a:tc>
                  <a:txBody>
                    <a:bodyPr/>
                    <a:lstStyle/>
                    <a:p>
                      <a:r>
                        <a:rPr lang="en-US" dirty="0"/>
                        <a:t>Precondition</a:t>
                      </a:r>
                    </a:p>
                  </a:txBody>
                  <a:tcPr/>
                </a:tc>
                <a:tc>
                  <a:txBody>
                    <a:bodyPr/>
                    <a:lstStyle/>
                    <a:p>
                      <a:r>
                        <a:rPr lang="en-US" dirty="0"/>
                        <a:t>Admin has .csv file containing X amount of duplicate usernames and passwords</a:t>
                      </a:r>
                    </a:p>
                  </a:txBody>
                  <a:tcPr/>
                </a:tc>
                <a:extLst>
                  <a:ext uri="{0D108BD9-81ED-4DB2-BD59-A6C34878D82A}">
                    <a16:rowId xmlns:a16="http://schemas.microsoft.com/office/drawing/2014/main" val="1913093305"/>
                  </a:ext>
                </a:extLst>
              </a:tr>
              <a:tr h="370840">
                <a:tc>
                  <a:txBody>
                    <a:bodyPr/>
                    <a:lstStyle/>
                    <a:p>
                      <a:pPr lvl="0">
                        <a:buNone/>
                      </a:pPr>
                      <a:r>
                        <a:rPr lang="en-US" dirty="0"/>
                        <a:t>Input</a:t>
                      </a:r>
                    </a:p>
                  </a:txBody>
                  <a:tcPr/>
                </a:tc>
                <a:tc>
                  <a:txBody>
                    <a:bodyPr/>
                    <a:lstStyle/>
                    <a:p>
                      <a:r>
                        <a:rPr lang="en-US" dirty="0"/>
                        <a:t>.csv file is selected and imported</a:t>
                      </a:r>
                    </a:p>
                  </a:txBody>
                  <a:tcPr/>
                </a:tc>
                <a:extLst>
                  <a:ext uri="{0D108BD9-81ED-4DB2-BD59-A6C34878D82A}">
                    <a16:rowId xmlns:a16="http://schemas.microsoft.com/office/drawing/2014/main" val="3155027088"/>
                  </a:ext>
                </a:extLst>
              </a:tr>
              <a:tr h="370840">
                <a:tc>
                  <a:txBody>
                    <a:bodyPr/>
                    <a:lstStyle/>
                    <a:p>
                      <a:r>
                        <a:rPr lang="en-US" dirty="0"/>
                        <a:t>Expected Output</a:t>
                      </a:r>
                    </a:p>
                  </a:txBody>
                  <a:tcPr/>
                </a:tc>
                <a:tc>
                  <a:txBody>
                    <a:bodyPr/>
                    <a:lstStyle/>
                    <a:p>
                      <a:r>
                        <a:rPr lang="en-US" dirty="0"/>
                        <a:t>Duplicate users are skipped and not imported into the database</a:t>
                      </a:r>
                    </a:p>
                  </a:txBody>
                  <a:tcPr/>
                </a:tc>
                <a:extLst>
                  <a:ext uri="{0D108BD9-81ED-4DB2-BD59-A6C34878D82A}">
                    <a16:rowId xmlns:a16="http://schemas.microsoft.com/office/drawing/2014/main" val="2532772468"/>
                  </a:ext>
                </a:extLst>
              </a:tr>
            </a:tbl>
          </a:graphicData>
        </a:graphic>
      </p:graphicFrame>
    </p:spTree>
    <p:extLst>
      <p:ext uri="{BB962C8B-B14F-4D97-AF65-F5344CB8AC3E}">
        <p14:creationId xmlns:p14="http://schemas.microsoft.com/office/powerpoint/2010/main" val="2202445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Cases</a:t>
            </a:r>
          </a:p>
        </p:txBody>
      </p:sp>
      <p:graphicFrame>
        <p:nvGraphicFramePr>
          <p:cNvPr id="4" name="Content Placeholder 3">
            <a:extLst>
              <a:ext uri="{FF2B5EF4-FFF2-40B4-BE49-F238E27FC236}">
                <a16:creationId xmlns:a16="http://schemas.microsoft.com/office/drawing/2014/main" id="{F23EFD6A-96C0-4B5F-936C-5949C3F8ECE6}"/>
              </a:ext>
            </a:extLst>
          </p:cNvPr>
          <p:cNvGraphicFramePr>
            <a:graphicFrameLocks noGrp="1"/>
          </p:cNvGraphicFramePr>
          <p:nvPr>
            <p:ph idx="1"/>
            <p:extLst>
              <p:ext uri="{D42A27DB-BD31-4B8C-83A1-F6EECF244321}">
                <p14:modId xmlns:p14="http://schemas.microsoft.com/office/powerpoint/2010/main" val="2548973967"/>
              </p:ext>
            </p:extLst>
          </p:nvPr>
        </p:nvGraphicFramePr>
        <p:xfrm>
          <a:off x="780256" y="1524000"/>
          <a:ext cx="7583488" cy="4846320"/>
        </p:xfrm>
        <a:graphic>
          <a:graphicData uri="http://schemas.openxmlformats.org/drawingml/2006/table">
            <a:tbl>
              <a:tblPr firstRow="1" bandRow="1">
                <a:tableStyleId>{5C22544A-7EE6-4342-B048-85BDC9FD1C3A}</a:tableStyleId>
              </a:tblPr>
              <a:tblGrid>
                <a:gridCol w="2191544">
                  <a:extLst>
                    <a:ext uri="{9D8B030D-6E8A-4147-A177-3AD203B41FA5}">
                      <a16:colId xmlns:a16="http://schemas.microsoft.com/office/drawing/2014/main" val="3673779070"/>
                    </a:ext>
                  </a:extLst>
                </a:gridCol>
                <a:gridCol w="5391944">
                  <a:extLst>
                    <a:ext uri="{9D8B030D-6E8A-4147-A177-3AD203B41FA5}">
                      <a16:colId xmlns:a16="http://schemas.microsoft.com/office/drawing/2014/main" val="2492777313"/>
                    </a:ext>
                  </a:extLst>
                </a:gridCol>
              </a:tblGrid>
              <a:tr h="354640">
                <a:tc>
                  <a:txBody>
                    <a:bodyPr/>
                    <a:lstStyle/>
                    <a:p>
                      <a:r>
                        <a:rPr lang="en-US" dirty="0"/>
                        <a:t>Test case ID</a:t>
                      </a:r>
                      <a:r>
                        <a:rPr lang="en-US"/>
                        <a:t>: 01_</a:t>
                      </a:r>
                      <a:r>
                        <a:rPr lang="en-US" dirty="0"/>
                        <a:t>MIMIC94</a:t>
                      </a:r>
                    </a:p>
                  </a:txBody>
                  <a:tcPr/>
                </a:tc>
                <a:tc>
                  <a:txBody>
                    <a:bodyPr/>
                    <a:lstStyle/>
                    <a:p>
                      <a:r>
                        <a:rPr lang="en-US" dirty="0"/>
                        <a:t>Sunny</a:t>
                      </a:r>
                    </a:p>
                  </a:txBody>
                  <a:tcPr/>
                </a:tc>
                <a:extLst>
                  <a:ext uri="{0D108BD9-81ED-4DB2-BD59-A6C34878D82A}">
                    <a16:rowId xmlns:a16="http://schemas.microsoft.com/office/drawing/2014/main" val="811641383"/>
                  </a:ext>
                </a:extLst>
              </a:tr>
              <a:tr h="874456">
                <a:tc>
                  <a:txBody>
                    <a:bodyPr/>
                    <a:lstStyle/>
                    <a:p>
                      <a:r>
                        <a:rPr lang="en-US" dirty="0"/>
                        <a:t>Purpose</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a:t>Verify that a student cannot progress past an activity that has been marked as stopped by the admin. </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3929588272"/>
                  </a:ext>
                </a:extLst>
              </a:tr>
              <a:tr h="1136792">
                <a:tc>
                  <a:txBody>
                    <a:bodyPr/>
                    <a:lstStyle/>
                    <a:p>
                      <a:r>
                        <a:rPr lang="en-US" dirty="0"/>
                        <a:t>Preconditions</a:t>
                      </a:r>
                    </a:p>
                  </a:txBody>
                  <a:tcPr/>
                </a:tc>
                <a:tc>
                  <a:txBody>
                    <a:bodyPr/>
                    <a:lstStyle/>
                    <a:p>
                      <a:r>
                        <a:rPr lang="en-US" sz="1800" dirty="0"/>
                        <a:t>There are 12 activities with ID 1 through 12</a:t>
                      </a:r>
                    </a:p>
                    <a:p>
                      <a:r>
                        <a:rPr lang="en-US" sz="1800" dirty="0"/>
                        <a:t>Admin has placed a stop on activity 2</a:t>
                      </a:r>
                    </a:p>
                    <a:p>
                      <a:r>
                        <a:rPr lang="en-US" sz="1800" dirty="0"/>
                        <a:t>User 9 is not logged in</a:t>
                      </a:r>
                    </a:p>
                    <a:p>
                      <a:r>
                        <a:rPr lang="en-US" sz="1800" dirty="0"/>
                        <a:t>User 9 has completed activity 1</a:t>
                      </a:r>
                    </a:p>
                  </a:txBody>
                  <a:tcPr/>
                </a:tc>
                <a:extLst>
                  <a:ext uri="{0D108BD9-81ED-4DB2-BD59-A6C34878D82A}">
                    <a16:rowId xmlns:a16="http://schemas.microsoft.com/office/drawing/2014/main" val="3308760384"/>
                  </a:ext>
                </a:extLst>
              </a:tr>
              <a:tr h="874456">
                <a:tc>
                  <a:txBody>
                    <a:bodyPr/>
                    <a:lstStyle/>
                    <a:p>
                      <a:r>
                        <a:rPr lang="en-US" dirty="0"/>
                        <a:t>Input</a:t>
                      </a:r>
                    </a:p>
                  </a:txBody>
                  <a:tcPr/>
                </a:tc>
                <a:tc>
                  <a:txBody>
                    <a:bodyPr/>
                    <a:lstStyle/>
                    <a:p>
                      <a:r>
                        <a:rPr lang="en-US" sz="1800" dirty="0"/>
                        <a:t>User 9 logs in and is taken to activity 2</a:t>
                      </a:r>
                    </a:p>
                    <a:p>
                      <a:r>
                        <a:rPr lang="en-US" sz="1800"/>
                        <a:t>User 9 completes activity 2 and hits the next or submit button</a:t>
                      </a:r>
                      <a:endParaRPr lang="en-US" sz="1800" dirty="0"/>
                    </a:p>
                  </a:txBody>
                  <a:tcPr/>
                </a:tc>
                <a:extLst>
                  <a:ext uri="{0D108BD9-81ED-4DB2-BD59-A6C34878D82A}">
                    <a16:rowId xmlns:a16="http://schemas.microsoft.com/office/drawing/2014/main" val="2812361887"/>
                  </a:ext>
                </a:extLst>
              </a:tr>
              <a:tr h="874456">
                <a:tc>
                  <a:txBody>
                    <a:bodyPr/>
                    <a:lstStyle/>
                    <a:p>
                      <a:r>
                        <a:rPr lang="en-US" dirty="0"/>
                        <a:t>Expected Output</a:t>
                      </a:r>
                    </a:p>
                  </a:txBody>
                  <a:tcPr/>
                </a:tc>
                <a:tc>
                  <a:txBody>
                    <a:bodyPr/>
                    <a:lstStyle/>
                    <a:p>
                      <a:r>
                        <a:rPr lang="en-US" sz="1800" dirty="0"/>
                        <a:t>A pop up displays with text "Admin has stopped activities. Please wait for instructions".</a:t>
                      </a:r>
                    </a:p>
                    <a:p>
                      <a:r>
                        <a:rPr lang="en-US" sz="1800" dirty="0"/>
                        <a:t>Activity 2 is not marked as complete in the DB.</a:t>
                      </a:r>
                    </a:p>
                    <a:p>
                      <a:endParaRPr lang="en-US" dirty="0"/>
                    </a:p>
                  </a:txBody>
                  <a:tcPr/>
                </a:tc>
                <a:extLst>
                  <a:ext uri="{0D108BD9-81ED-4DB2-BD59-A6C34878D82A}">
                    <a16:rowId xmlns:a16="http://schemas.microsoft.com/office/drawing/2014/main" val="620113459"/>
                  </a:ext>
                </a:extLst>
              </a:tr>
            </a:tbl>
          </a:graphicData>
        </a:graphic>
      </p:graphicFrame>
    </p:spTree>
    <p:extLst>
      <p:ext uri="{BB962C8B-B14F-4D97-AF65-F5344CB8AC3E}">
        <p14:creationId xmlns:p14="http://schemas.microsoft.com/office/powerpoint/2010/main" val="1794003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definition</a:t>
            </a:r>
          </a:p>
        </p:txBody>
      </p:sp>
      <p:sp>
        <p:nvSpPr>
          <p:cNvPr id="3" name="Content Placeholder 2"/>
          <p:cNvSpPr>
            <a:spLocks noGrp="1"/>
          </p:cNvSpPr>
          <p:nvPr>
            <p:ph idx="1"/>
          </p:nvPr>
        </p:nvSpPr>
        <p:spPr>
          <a:xfrm>
            <a:off x="779462" y="1676400"/>
            <a:ext cx="7583487" cy="2667000"/>
          </a:xfrm>
        </p:spPr>
        <p:txBody>
          <a:bodyPr/>
          <a:lstStyle/>
          <a:p>
            <a:pPr>
              <a:defRPr/>
            </a:pPr>
            <a:r>
              <a:rPr lang="en-US" altLang="en-US" sz="1800" dirty="0"/>
              <a:t>Research has shown that the lack of role models is one barrier to recruiting under represented groups (Hispanics, African Americans, Native Americans, and women) into computer science. </a:t>
            </a:r>
          </a:p>
          <a:p>
            <a:pPr>
              <a:defRPr/>
            </a:pPr>
            <a:r>
              <a:rPr lang="en-US" altLang="en-US" sz="1800" dirty="0"/>
              <a:t>MIMIC v1.0 is an application designed to present students with user stories and activities regarding minority role models in CS. This version lacks the ability to capture student submissions, a back button to review previous activities, issues handling multiple current users, and admin controls. </a:t>
            </a:r>
            <a:r>
              <a:rPr lang="is-IS" sz="1600" dirty="0">
                <a:ea typeface="ＭＳ Ｐゴシック"/>
              </a:rPr>
              <a:t>      </a:t>
            </a:r>
            <a:endParaRPr lang="is-IS" sz="1600" dirty="0"/>
          </a:p>
        </p:txBody>
      </p:sp>
    </p:spTree>
    <p:extLst>
      <p:ext uri="{BB962C8B-B14F-4D97-AF65-F5344CB8AC3E}">
        <p14:creationId xmlns:p14="http://schemas.microsoft.com/office/powerpoint/2010/main" val="1157729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Cases</a:t>
            </a:r>
          </a:p>
        </p:txBody>
      </p:sp>
      <p:graphicFrame>
        <p:nvGraphicFramePr>
          <p:cNvPr id="4" name="Content Placeholder 3">
            <a:extLst>
              <a:ext uri="{FF2B5EF4-FFF2-40B4-BE49-F238E27FC236}">
                <a16:creationId xmlns:a16="http://schemas.microsoft.com/office/drawing/2014/main" id="{F23EFD6A-96C0-4B5F-936C-5949C3F8ECE6}"/>
              </a:ext>
            </a:extLst>
          </p:cNvPr>
          <p:cNvGraphicFramePr>
            <a:graphicFrameLocks noGrp="1"/>
          </p:cNvGraphicFramePr>
          <p:nvPr>
            <p:ph idx="1"/>
            <p:extLst>
              <p:ext uri="{D42A27DB-BD31-4B8C-83A1-F6EECF244321}">
                <p14:modId xmlns:p14="http://schemas.microsoft.com/office/powerpoint/2010/main" val="414134155"/>
              </p:ext>
            </p:extLst>
          </p:nvPr>
        </p:nvGraphicFramePr>
        <p:xfrm>
          <a:off x="780256" y="1524000"/>
          <a:ext cx="7583488" cy="4532056"/>
        </p:xfrm>
        <a:graphic>
          <a:graphicData uri="http://schemas.openxmlformats.org/drawingml/2006/table">
            <a:tbl>
              <a:tblPr firstRow="1" bandRow="1">
                <a:tableStyleId>{5C22544A-7EE6-4342-B048-85BDC9FD1C3A}</a:tableStyleId>
              </a:tblPr>
              <a:tblGrid>
                <a:gridCol w="2191544">
                  <a:extLst>
                    <a:ext uri="{9D8B030D-6E8A-4147-A177-3AD203B41FA5}">
                      <a16:colId xmlns:a16="http://schemas.microsoft.com/office/drawing/2014/main" val="3673779070"/>
                    </a:ext>
                  </a:extLst>
                </a:gridCol>
                <a:gridCol w="5391944">
                  <a:extLst>
                    <a:ext uri="{9D8B030D-6E8A-4147-A177-3AD203B41FA5}">
                      <a16:colId xmlns:a16="http://schemas.microsoft.com/office/drawing/2014/main" val="2492777313"/>
                    </a:ext>
                  </a:extLst>
                </a:gridCol>
              </a:tblGrid>
              <a:tr h="354640">
                <a:tc>
                  <a:txBody>
                    <a:bodyPr/>
                    <a:lstStyle/>
                    <a:p>
                      <a:r>
                        <a:rPr lang="en-US" dirty="0"/>
                        <a:t>Test case ID: 02_MIMIC94</a:t>
                      </a:r>
                    </a:p>
                  </a:txBody>
                  <a:tcPr/>
                </a:tc>
                <a:tc>
                  <a:txBody>
                    <a:bodyPr/>
                    <a:lstStyle/>
                    <a:p>
                      <a:r>
                        <a:rPr lang="en-US" dirty="0"/>
                        <a:t>Rainy</a:t>
                      </a:r>
                    </a:p>
                  </a:txBody>
                  <a:tcPr/>
                </a:tc>
                <a:extLst>
                  <a:ext uri="{0D108BD9-81ED-4DB2-BD59-A6C34878D82A}">
                    <a16:rowId xmlns:a16="http://schemas.microsoft.com/office/drawing/2014/main" val="811641383"/>
                  </a:ext>
                </a:extLst>
              </a:tr>
              <a:tr h="874456">
                <a:tc>
                  <a:txBody>
                    <a:bodyPr/>
                    <a:lstStyle/>
                    <a:p>
                      <a:r>
                        <a:rPr lang="en-US" dirty="0"/>
                        <a:t>Purpose</a:t>
                      </a:r>
                    </a:p>
                  </a:txBody>
                  <a:tcPr/>
                </a:tc>
                <a:tc>
                  <a:txBody>
                    <a:bodyPr/>
                    <a:lstStyle/>
                    <a:p>
                      <a:r>
                        <a:rPr lang="en-US" dirty="0"/>
                        <a:t>Verify that a student can continue to work on an activity if a previous activity has been disabled</a:t>
                      </a:r>
                    </a:p>
                  </a:txBody>
                  <a:tcPr/>
                </a:tc>
                <a:extLst>
                  <a:ext uri="{0D108BD9-81ED-4DB2-BD59-A6C34878D82A}">
                    <a16:rowId xmlns:a16="http://schemas.microsoft.com/office/drawing/2014/main" val="3929588272"/>
                  </a:ext>
                </a:extLst>
              </a:tr>
              <a:tr h="1136792">
                <a:tc>
                  <a:txBody>
                    <a:bodyPr/>
                    <a:lstStyle/>
                    <a:p>
                      <a:r>
                        <a:rPr lang="en-US" dirty="0"/>
                        <a:t>Preconditions</a:t>
                      </a:r>
                    </a:p>
                  </a:txBody>
                  <a:tcPr/>
                </a:tc>
                <a:tc>
                  <a:txBody>
                    <a:bodyPr/>
                    <a:lstStyle/>
                    <a:p>
                      <a:r>
                        <a:rPr lang="en-US" dirty="0"/>
                        <a:t>There are 12 activities with ID 1 through 12</a:t>
                      </a:r>
                    </a:p>
                    <a:p>
                      <a:r>
                        <a:rPr lang="en-US" dirty="0"/>
                        <a:t>Admin has placed a stop on activity 2</a:t>
                      </a:r>
                    </a:p>
                    <a:p>
                      <a:r>
                        <a:rPr lang="en-US" dirty="0"/>
                        <a:t>User 9 is logged in</a:t>
                      </a:r>
                    </a:p>
                    <a:p>
                      <a:r>
                        <a:rPr lang="en-US" dirty="0"/>
                        <a:t>User 9 has completed activities 1,2,3</a:t>
                      </a:r>
                    </a:p>
                  </a:txBody>
                  <a:tcPr/>
                </a:tc>
                <a:extLst>
                  <a:ext uri="{0D108BD9-81ED-4DB2-BD59-A6C34878D82A}">
                    <a16:rowId xmlns:a16="http://schemas.microsoft.com/office/drawing/2014/main" val="3308760384"/>
                  </a:ext>
                </a:extLst>
              </a:tr>
              <a:tr h="874456">
                <a:tc>
                  <a:txBody>
                    <a:bodyPr/>
                    <a:lstStyle/>
                    <a:p>
                      <a:r>
                        <a:rPr lang="en-US" dirty="0"/>
                        <a:t>Input</a:t>
                      </a:r>
                    </a:p>
                  </a:txBody>
                  <a:tcPr/>
                </a:tc>
                <a:tc>
                  <a:txBody>
                    <a:bodyPr/>
                    <a:lstStyle/>
                    <a:p>
                      <a:r>
                        <a:rPr lang="en-US" dirty="0"/>
                        <a:t>User 9 logs in and is taken to activity 4</a:t>
                      </a:r>
                    </a:p>
                    <a:p>
                      <a:r>
                        <a:rPr lang="en-US" dirty="0"/>
                        <a:t>User 9 completes activity 4 and hits the next or submit button</a:t>
                      </a:r>
                    </a:p>
                  </a:txBody>
                  <a:tcPr/>
                </a:tc>
                <a:extLst>
                  <a:ext uri="{0D108BD9-81ED-4DB2-BD59-A6C34878D82A}">
                    <a16:rowId xmlns:a16="http://schemas.microsoft.com/office/drawing/2014/main" val="2812361887"/>
                  </a:ext>
                </a:extLst>
              </a:tr>
              <a:tr h="874456">
                <a:tc>
                  <a:txBody>
                    <a:bodyPr/>
                    <a:lstStyle/>
                    <a:p>
                      <a:r>
                        <a:rPr lang="en-US" dirty="0"/>
                        <a:t>Expected Output</a:t>
                      </a:r>
                    </a:p>
                  </a:txBody>
                  <a:tcPr/>
                </a:tc>
                <a:tc>
                  <a:txBody>
                    <a:bodyPr/>
                    <a:lstStyle/>
                    <a:p>
                      <a:r>
                        <a:rPr lang="en-US" dirty="0"/>
                        <a:t>User 9 is taken to Activity 5</a:t>
                      </a:r>
                    </a:p>
                    <a:p>
                      <a:r>
                        <a:rPr lang="en-US" dirty="0"/>
                        <a:t>Activity 4 is marked as complete in DB</a:t>
                      </a:r>
                    </a:p>
                    <a:p>
                      <a:endParaRPr lang="en-US" dirty="0"/>
                    </a:p>
                  </a:txBody>
                  <a:tcPr/>
                </a:tc>
                <a:extLst>
                  <a:ext uri="{0D108BD9-81ED-4DB2-BD59-A6C34878D82A}">
                    <a16:rowId xmlns:a16="http://schemas.microsoft.com/office/drawing/2014/main" val="620113459"/>
                  </a:ext>
                </a:extLst>
              </a:tr>
            </a:tbl>
          </a:graphicData>
        </a:graphic>
      </p:graphicFrame>
    </p:spTree>
    <p:extLst>
      <p:ext uri="{BB962C8B-B14F-4D97-AF65-F5344CB8AC3E}">
        <p14:creationId xmlns:p14="http://schemas.microsoft.com/office/powerpoint/2010/main" val="1392525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583487" cy="685800"/>
          </a:xfrm>
        </p:spPr>
        <p:txBody>
          <a:bodyPr/>
          <a:lstStyle/>
          <a:p>
            <a:r>
              <a:rPr lang="en-US" dirty="0"/>
              <a:t>Summary</a:t>
            </a:r>
          </a:p>
        </p:txBody>
      </p:sp>
      <p:sp>
        <p:nvSpPr>
          <p:cNvPr id="3" name="Content Placeholder 2"/>
          <p:cNvSpPr>
            <a:spLocks noGrp="1"/>
          </p:cNvSpPr>
          <p:nvPr>
            <p:ph idx="1"/>
          </p:nvPr>
        </p:nvSpPr>
        <p:spPr>
          <a:xfrm>
            <a:off x="609600" y="1219200"/>
            <a:ext cx="7941608" cy="4529468"/>
          </a:xfrm>
        </p:spPr>
        <p:txBody>
          <a:bodyPr/>
          <a:lstStyle/>
          <a:p>
            <a:pPr algn="just">
              <a:buFont typeface="Arial" panose="020B0604020202020204" pitchFamily="34" charset="0"/>
              <a:buChar char="•"/>
            </a:pPr>
            <a:r>
              <a:rPr lang="en-US" altLang="en-US" sz="1500" dirty="0"/>
              <a:t>The development cycle was in part dedicated to finishing functionality for the student user such as </a:t>
            </a:r>
            <a:r>
              <a:rPr lang="en-US" altLang="en-US" sz="1500" dirty="0" err="1"/>
              <a:t>SubmitStory</a:t>
            </a:r>
            <a:r>
              <a:rPr lang="en-US" altLang="en-US" sz="1500" dirty="0"/>
              <a:t> and </a:t>
            </a:r>
            <a:r>
              <a:rPr lang="en-US" altLang="en-US" sz="1500" dirty="0" err="1"/>
              <a:t>GoPreviousActivity</a:t>
            </a:r>
            <a:r>
              <a:rPr lang="en-US" altLang="en-US" sz="1500" dirty="0"/>
              <a:t> and </a:t>
            </a:r>
            <a:r>
              <a:rPr lang="en-US" altLang="en-US" sz="1500" dirty="0" err="1"/>
              <a:t>ViewActivityList</a:t>
            </a:r>
            <a:r>
              <a:rPr lang="en-US" altLang="en-US" sz="1500" dirty="0"/>
              <a:t> use cases.</a:t>
            </a:r>
          </a:p>
          <a:p>
            <a:pPr algn="just">
              <a:buFont typeface="Arial" panose="020B0604020202020204" pitchFamily="34" charset="0"/>
              <a:buChar char="•"/>
            </a:pPr>
            <a:r>
              <a:rPr lang="en-US" altLang="en-US" sz="1500" dirty="0">
                <a:ea typeface="ＭＳ Ｐゴシック"/>
              </a:rPr>
              <a:t>The majority of the time (4 out of 6 sprints) was dedicated to expanding the functionality of the administrator. Use cases implemented for the administrator include </a:t>
            </a:r>
            <a:r>
              <a:rPr lang="en-US" altLang="en-US" sz="1500" dirty="0" err="1">
                <a:ea typeface="ＭＳ Ｐゴシック"/>
              </a:rPr>
              <a:t>viewUsersLoggedin</a:t>
            </a:r>
            <a:r>
              <a:rPr lang="en-US" altLang="en-US" sz="1500" dirty="0">
                <a:ea typeface="ＭＳ Ｐゴシック"/>
              </a:rPr>
              <a:t>, </a:t>
            </a:r>
            <a:r>
              <a:rPr lang="en-US" altLang="en-US" sz="1500" dirty="0" err="1">
                <a:ea typeface="ＭＳ Ｐゴシック"/>
              </a:rPr>
              <a:t>KickUsers</a:t>
            </a:r>
            <a:r>
              <a:rPr lang="en-US" altLang="en-US" sz="1500" dirty="0">
                <a:ea typeface="ＭＳ Ｐゴシック"/>
              </a:rPr>
              <a:t>, </a:t>
            </a:r>
            <a:r>
              <a:rPr lang="en-US" altLang="en-US" sz="1500" dirty="0" err="1">
                <a:ea typeface="ＭＳ Ｐゴシック"/>
              </a:rPr>
              <a:t>HaltActivities</a:t>
            </a:r>
            <a:r>
              <a:rPr lang="en-US" altLang="en-US" sz="1500" dirty="0">
                <a:ea typeface="ＭＳ Ｐゴシック"/>
              </a:rPr>
              <a:t>, and </a:t>
            </a:r>
            <a:r>
              <a:rPr lang="en-US" altLang="en-US" sz="1500" dirty="0" err="1">
                <a:ea typeface="ＭＳ Ｐゴシック"/>
              </a:rPr>
              <a:t>DisableActivities</a:t>
            </a:r>
            <a:r>
              <a:rPr lang="en-US" altLang="en-US" sz="1500" dirty="0">
                <a:ea typeface="ＭＳ Ｐゴシック"/>
              </a:rPr>
              <a:t>. Alex has aggregated the following functionality that were later need such as view student progress, export the user stories in a csv file, import a list of users, &amp; view student user stories.</a:t>
            </a:r>
          </a:p>
          <a:p>
            <a:pPr algn="just">
              <a:buFont typeface="Arial" panose="020B0604020202020204" pitchFamily="34" charset="0"/>
              <a:buChar char="•"/>
            </a:pPr>
            <a:r>
              <a:rPr lang="en-US" altLang="en-US" sz="1500" dirty="0"/>
              <a:t>In addition, the backend was updated to better handle multiple users logging in. A set of credentials may only be used once, and the admin may not log in with a student. </a:t>
            </a:r>
          </a:p>
          <a:p>
            <a:pPr algn="just">
              <a:buFont typeface="Arial" panose="020B0604020202020204" pitchFamily="34" charset="0"/>
              <a:buChar char="•"/>
            </a:pPr>
            <a:r>
              <a:rPr lang="en-US" altLang="en-US" sz="1500" dirty="0"/>
              <a:t>A scheduled service was also added to remove old sessions tokens (currently taken to be 15 minutes old) from the DB - forcing inactive users to log in again.</a:t>
            </a:r>
          </a:p>
          <a:p>
            <a:pPr algn="just">
              <a:buFont typeface="Arial" panose="020B0604020202020204" pitchFamily="34" charset="0"/>
              <a:buChar char="•"/>
            </a:pPr>
            <a:r>
              <a:rPr lang="en-US" altLang="en-US" sz="1500" dirty="0"/>
              <a:t>This development cycle relied on the architecture and functionally already built by the Version 1 development team. There was substantial additions and modifications made to the frontend. For the backend, there were new API(s) added to handled the new functionality along with the respective models. </a:t>
            </a:r>
          </a:p>
          <a:p>
            <a:pPr marL="0" indent="0">
              <a:buNone/>
            </a:pPr>
            <a:endParaRPr lang="en-US" sz="1500" dirty="0"/>
          </a:p>
        </p:txBody>
      </p:sp>
    </p:spTree>
    <p:extLst>
      <p:ext uri="{BB962C8B-B14F-4D97-AF65-F5344CB8AC3E}">
        <p14:creationId xmlns:p14="http://schemas.microsoft.com/office/powerpoint/2010/main" val="977874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263" y="723901"/>
            <a:ext cx="7583487" cy="685800"/>
          </a:xfrm>
        </p:spPr>
        <p:txBody>
          <a:bodyPr/>
          <a:lstStyle/>
          <a:p>
            <a:pPr algn="ctr"/>
            <a:r>
              <a:rPr lang="en-US" dirty="0"/>
              <a:t>Contact Information</a:t>
            </a:r>
          </a:p>
        </p:txBody>
      </p:sp>
      <p:sp>
        <p:nvSpPr>
          <p:cNvPr id="3" name="Content Placeholder 2"/>
          <p:cNvSpPr>
            <a:spLocks noGrp="1"/>
          </p:cNvSpPr>
          <p:nvPr>
            <p:ph idx="1"/>
          </p:nvPr>
        </p:nvSpPr>
        <p:spPr>
          <a:xfrm>
            <a:off x="1143000" y="1866900"/>
            <a:ext cx="7143750" cy="3124200"/>
          </a:xfrm>
        </p:spPr>
        <p:txBody>
          <a:bodyPr/>
          <a:lstStyle/>
          <a:p>
            <a:pPr marL="0" indent="0">
              <a:buNone/>
            </a:pPr>
            <a:r>
              <a:rPr lang="en-US" sz="1600" dirty="0"/>
              <a:t>Developer 1:	Juan Diaz			</a:t>
            </a:r>
            <a:r>
              <a:rPr lang="en-US" sz="1600" dirty="0">
                <a:hlinkClick r:id="rId3"/>
              </a:rPr>
              <a:t>jdiaz457@fiu.edu</a:t>
            </a:r>
            <a:endParaRPr lang="en-US" sz="1600" dirty="0"/>
          </a:p>
          <a:p>
            <a:pPr marL="0" indent="0">
              <a:buNone/>
            </a:pPr>
            <a:r>
              <a:rPr lang="en-US" sz="1600"/>
              <a:t>Developer </a:t>
            </a:r>
            <a:r>
              <a:rPr lang="en-US" sz="1600" dirty="0"/>
              <a:t>2: 	Alex Rodriguez		</a:t>
            </a:r>
            <a:r>
              <a:rPr lang="en-US" sz="1600" dirty="0">
                <a:hlinkClick r:id="rId4"/>
              </a:rPr>
              <a:t>arodr1123@fiu.edu</a:t>
            </a:r>
            <a:r>
              <a:rPr lang="en-US" sz="1600" dirty="0"/>
              <a:t>	</a:t>
            </a:r>
            <a:r>
              <a:rPr lang="en-US" sz="1600"/>
              <a:t>	</a:t>
            </a:r>
            <a:endParaRPr lang="en-US" sz="1600" dirty="0"/>
          </a:p>
          <a:p>
            <a:pPr marL="0" indent="0">
              <a:buNone/>
            </a:pPr>
            <a:r>
              <a:rPr lang="en-US" sz="1600" dirty="0">
                <a:ea typeface="ＭＳ Ｐゴシック"/>
              </a:rPr>
              <a:t>Mentor:		Dr. Masoud Sadjadi		</a:t>
            </a:r>
            <a:r>
              <a:rPr lang="en-US" sz="1600" dirty="0">
                <a:ea typeface="ＭＳ Ｐゴシック"/>
                <a:hlinkClick r:id="rId5"/>
              </a:rPr>
              <a:t>sadjadi@cs.fiu.edu</a:t>
            </a:r>
            <a:endParaRPr lang="en-US" sz="1600" dirty="0">
              <a:ea typeface="ＭＳ Ｐゴシック"/>
            </a:endParaRPr>
          </a:p>
          <a:p>
            <a:pPr marL="0" indent="0">
              <a:buNone/>
            </a:pPr>
            <a:br>
              <a:rPr lang="en-US" sz="1600" dirty="0"/>
            </a:br>
            <a:r>
              <a:rPr lang="en-US" sz="1600" dirty="0"/>
              <a:t>Product Owners:	</a:t>
            </a:r>
            <a:r>
              <a:rPr lang="en-US" sz="1600" dirty="0">
                <a:ea typeface="ＭＳ Ｐゴシック"/>
              </a:rPr>
              <a:t>Dr. Mark Finlayson,  </a:t>
            </a:r>
            <a:r>
              <a:rPr lang="en-US" sz="1600" dirty="0"/>
              <a:t>Labiba Jahan</a:t>
            </a:r>
            <a:r>
              <a:rPr lang="en-US" sz="1600"/>
              <a:t>, </a:t>
            </a:r>
            <a:r>
              <a:rPr lang="en-US" sz="1600" dirty="0"/>
              <a:t>Victor Yarlot</a:t>
            </a:r>
            <a:endParaRPr lang="en-US" sz="1500" dirty="0"/>
          </a:p>
        </p:txBody>
      </p:sp>
    </p:spTree>
    <p:extLst>
      <p:ext uri="{BB962C8B-B14F-4D97-AF65-F5344CB8AC3E}">
        <p14:creationId xmlns:p14="http://schemas.microsoft.com/office/powerpoint/2010/main" val="2104828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79463" y="381001"/>
            <a:ext cx="7583487" cy="838200"/>
          </a:xfrm>
        </p:spPr>
        <p:txBody>
          <a:bodyPr/>
          <a:lstStyle/>
          <a:p>
            <a:r>
              <a:rPr lang="en-US" altLang="en-US" dirty="0">
                <a:ea typeface="ＭＳ Ｐゴシック" pitchFamily="34" charset="-128"/>
              </a:rPr>
              <a:t>Solution</a:t>
            </a:r>
          </a:p>
        </p:txBody>
      </p:sp>
      <p:sp>
        <p:nvSpPr>
          <p:cNvPr id="3" name="Content Placeholder 2"/>
          <p:cNvSpPr>
            <a:spLocks noGrp="1"/>
          </p:cNvSpPr>
          <p:nvPr>
            <p:ph idx="1"/>
          </p:nvPr>
        </p:nvSpPr>
        <p:spPr>
          <a:xfrm>
            <a:off x="779463" y="1275556"/>
            <a:ext cx="7583487" cy="4306888"/>
          </a:xfrm>
        </p:spPr>
        <p:txBody>
          <a:bodyPr/>
          <a:lstStyle/>
          <a:p>
            <a:pPr algn="just"/>
            <a:r>
              <a:rPr lang="en-US" altLang="en-US" sz="1800" dirty="0"/>
              <a:t>As part of an NSF-funded project, MIMIC will expose sixth grade students, at local Title I schools in Miami Dade, to stories about minority and women role models in computer science. </a:t>
            </a:r>
          </a:p>
          <a:p>
            <a:pPr algn="just"/>
            <a:r>
              <a:rPr lang="en-US" altLang="en-US" sz="1800" dirty="0"/>
              <a:t>Students will participate in reading, watching, and interactive activities through a Chromebook web browser. Students will be able to submit stories of their own regarding their experiences</a:t>
            </a:r>
          </a:p>
          <a:p>
            <a:pPr>
              <a:defRPr/>
            </a:pPr>
            <a:r>
              <a:rPr lang="is-IS" sz="1800" dirty="0">
                <a:ea typeface="ＭＳ Ｐゴシック"/>
              </a:rPr>
              <a:t>MIMIC v2.0 added the ability for students to submit their own stories, view their progress in an activity list, and revisit previous activities. </a:t>
            </a:r>
          </a:p>
          <a:p>
            <a:pPr>
              <a:defRPr/>
            </a:pPr>
            <a:r>
              <a:rPr lang="is-IS" sz="1800" dirty="0">
                <a:ea typeface="ＭＳ Ｐゴシック"/>
              </a:rPr>
              <a:t>MIMIC v2.0 added the ability for admins to check student progress, see who‘s logged in and from what IP, disable activities, halt student from progressing past a certain activity, mass import user accounts, export all user stories</a:t>
            </a:r>
            <a:r>
              <a:rPr lang="is-IS" sz="1800">
                <a:ea typeface="ＭＳ Ｐゴシック"/>
              </a:rPr>
              <a:t>, view </a:t>
            </a:r>
            <a:r>
              <a:rPr lang="is-IS" sz="1800" dirty="0">
                <a:ea typeface="ＭＳ Ｐゴシック"/>
              </a:rPr>
              <a:t>stories </a:t>
            </a:r>
            <a:r>
              <a:rPr lang="is-IS" sz="1800">
                <a:ea typeface="ＭＳ Ｐゴシック"/>
              </a:rPr>
              <a:t>by user </a:t>
            </a:r>
            <a:r>
              <a:rPr lang="is-IS" sz="1800" dirty="0">
                <a:ea typeface="ＭＳ Ｐゴシック"/>
              </a:rPr>
              <a:t>and kick users. In addition MIMIC v.2.0 auto-logs out inactive students.  </a:t>
            </a:r>
          </a:p>
          <a:p>
            <a:pPr>
              <a:defRPr/>
            </a:pPr>
            <a:endParaRPr lang="is-IS"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79463" y="381001"/>
            <a:ext cx="7583487" cy="838200"/>
          </a:xfrm>
        </p:spPr>
        <p:txBody>
          <a:bodyPr/>
          <a:lstStyle/>
          <a:p>
            <a:r>
              <a:rPr lang="en-US" altLang="en-US" dirty="0">
                <a:ea typeface="ＭＳ Ｐゴシック" pitchFamily="34" charset="-128"/>
              </a:rPr>
              <a:t>References</a:t>
            </a:r>
          </a:p>
        </p:txBody>
      </p:sp>
      <p:sp>
        <p:nvSpPr>
          <p:cNvPr id="3" name="Content Placeholder 2"/>
          <p:cNvSpPr>
            <a:spLocks noGrp="1"/>
          </p:cNvSpPr>
          <p:nvPr>
            <p:ph idx="1"/>
          </p:nvPr>
        </p:nvSpPr>
        <p:spPr>
          <a:xfrm>
            <a:off x="779463" y="1275556"/>
            <a:ext cx="7583487" cy="4591844"/>
          </a:xfrm>
        </p:spPr>
        <p:txBody>
          <a:bodyPr/>
          <a:lstStyle/>
          <a:p>
            <a:pPr marL="0" indent="0">
              <a:buNone/>
            </a:pPr>
            <a:r>
              <a:rPr lang="en-US" sz="1600" dirty="0"/>
              <a:t>Under-representation of women and minorities: </a:t>
            </a:r>
          </a:p>
          <a:p>
            <a:pPr marL="0" indent="0">
              <a:buNone/>
            </a:pPr>
            <a:r>
              <a:rPr lang="en-US" sz="1200" dirty="0"/>
              <a:t>[1] </a:t>
            </a:r>
            <a:r>
              <a:rPr lang="en-US" sz="1200" dirty="0" err="1"/>
              <a:t>Buzzetto</a:t>
            </a:r>
            <a:r>
              <a:rPr lang="en-US" sz="1200" dirty="0"/>
              <a:t>-more, N., </a:t>
            </a:r>
            <a:r>
              <a:rPr lang="en-US" sz="1200" dirty="0" err="1"/>
              <a:t>Ukoha</a:t>
            </a:r>
            <a:r>
              <a:rPr lang="en-US" sz="1200" dirty="0"/>
              <a:t>, O., and </a:t>
            </a:r>
            <a:r>
              <a:rPr lang="en-US" sz="1200" dirty="0" err="1"/>
              <a:t>Rustagi</a:t>
            </a:r>
            <a:r>
              <a:rPr lang="en-US" sz="1200" dirty="0"/>
              <a:t>, N., “Unlocking the Barriers to Women and Minorities in Computer Science and Information Systems Studies : Results from a Multi-</a:t>
            </a:r>
            <a:r>
              <a:rPr lang="en-US" sz="1200" dirty="0" err="1"/>
              <a:t>Methodolical</a:t>
            </a:r>
            <a:r>
              <a:rPr lang="en-US" sz="1200" dirty="0"/>
              <a:t> Study Conducted at Two Minority Serving Institutions,” Journal of Information Technology Education, 9, pp. 115–131, 2010.</a:t>
            </a:r>
          </a:p>
          <a:p>
            <a:pPr marL="0" indent="0">
              <a:buNone/>
            </a:pPr>
            <a:r>
              <a:rPr lang="en-US" sz="1200" dirty="0"/>
              <a:t>[2] Hill, C., Corbett, C., and St. Rose, A., “Why So Few? Women in Science, Technology, Engineering and Mathematics,” Washington DC, 2010.</a:t>
            </a:r>
          </a:p>
          <a:p>
            <a:pPr marL="0" indent="0">
              <a:buNone/>
            </a:pPr>
            <a:r>
              <a:rPr lang="en-US" sz="1200" dirty="0"/>
              <a:t>[3] Margolis, J. and Fisher, A., Unlocking the Clubhouse: Women </a:t>
            </a:r>
            <a:r>
              <a:rPr lang="en-US" sz="1200" dirty="0" err="1"/>
              <a:t>incomputing</a:t>
            </a:r>
            <a:r>
              <a:rPr lang="en-US" sz="1200" dirty="0"/>
              <a:t>. Cambridge, MA: MIT Press, 2002.</a:t>
            </a:r>
          </a:p>
          <a:p>
            <a:pPr marL="0" indent="0">
              <a:buNone/>
            </a:pPr>
            <a:r>
              <a:rPr lang="en-US" sz="1600" dirty="0"/>
              <a:t>Exposure to role models can increase interest in STEM: 4, 5</a:t>
            </a:r>
          </a:p>
          <a:p>
            <a:pPr marL="0" indent="0">
              <a:buNone/>
            </a:pPr>
            <a:r>
              <a:rPr lang="en-US" sz="1200" dirty="0"/>
              <a:t>[4] </a:t>
            </a:r>
            <a:r>
              <a:rPr lang="en-US" sz="1200" dirty="0" err="1"/>
              <a:t>Mcintyre</a:t>
            </a:r>
            <a:r>
              <a:rPr lang="en-US" sz="1200" dirty="0"/>
              <a:t>, R. B., Lord, C. G., </a:t>
            </a:r>
            <a:r>
              <a:rPr lang="en-US" sz="1200" dirty="0" err="1"/>
              <a:t>Gresky</a:t>
            </a:r>
            <a:r>
              <a:rPr lang="en-US" sz="1200" dirty="0"/>
              <a:t>, D. M., Ten Eyck, L. L., and Bond, C. F., “A Social Impact Trend in the Effects of Role Models on Alleviating Women’s Mathematics Stereotype Threat,” Current Research in Social Psychology, 10(9), pp. 1–26, 2005.</a:t>
            </a:r>
          </a:p>
          <a:p>
            <a:pPr marL="0" indent="0">
              <a:buNone/>
            </a:pPr>
            <a:r>
              <a:rPr lang="en-US" sz="1200" dirty="0"/>
              <a:t>[5] McIntyre, R. B., Paulson, R. M., and Lord, C. G., “Alleviating women’s mathematics stereotype threat through salience of group achievements,” Journal of Experimental Social Psychology, 39(1), pp. 83–90, Jan. 2003.</a:t>
            </a:r>
          </a:p>
          <a:p>
            <a:pPr>
              <a:defRPr/>
            </a:pPr>
            <a:endParaRPr lang="is-IS" sz="1600" dirty="0"/>
          </a:p>
        </p:txBody>
      </p:sp>
    </p:spTree>
    <p:extLst>
      <p:ext uri="{BB962C8B-B14F-4D97-AF65-F5344CB8AC3E}">
        <p14:creationId xmlns:p14="http://schemas.microsoft.com/office/powerpoint/2010/main" val="3861498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583487" cy="721026"/>
          </a:xfrm>
        </p:spPr>
        <p:txBody>
          <a:bodyPr/>
          <a:lstStyle/>
          <a:p>
            <a:r>
              <a:rPr lang="en-US" dirty="0"/>
              <a:t>Project Management</a:t>
            </a:r>
          </a:p>
        </p:txBody>
      </p:sp>
      <p:pic>
        <p:nvPicPr>
          <p:cNvPr id="4" name="Content Placeholder 3">
            <a:extLst>
              <a:ext uri="{FF2B5EF4-FFF2-40B4-BE49-F238E27FC236}">
                <a16:creationId xmlns:a16="http://schemas.microsoft.com/office/drawing/2014/main" id="{69E3EB64-8370-40E3-944A-891CA2423C6F}"/>
              </a:ext>
            </a:extLst>
          </p:cNvPr>
          <p:cNvPicPr>
            <a:picLocks noGrp="1" noChangeAspect="1"/>
          </p:cNvPicPr>
          <p:nvPr>
            <p:ph idx="1"/>
          </p:nvPr>
        </p:nvPicPr>
        <p:blipFill>
          <a:blip r:embed="rId3"/>
          <a:stretch>
            <a:fillRect/>
          </a:stretch>
        </p:blipFill>
        <p:spPr>
          <a:xfrm>
            <a:off x="457200" y="1219200"/>
            <a:ext cx="8229600" cy="4572000"/>
          </a:xfrm>
          <a:prstGeom prst="rect">
            <a:avLst/>
          </a:prstGeom>
        </p:spPr>
      </p:pic>
    </p:spTree>
    <p:extLst>
      <p:ext uri="{BB962C8B-B14F-4D97-AF65-F5344CB8AC3E}">
        <p14:creationId xmlns:p14="http://schemas.microsoft.com/office/powerpoint/2010/main" val="3835447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1"/>
            <a:ext cx="7831137" cy="762000"/>
          </a:xfrm>
        </p:spPr>
        <p:txBody>
          <a:bodyPr/>
          <a:lstStyle/>
          <a:p>
            <a:r>
              <a:rPr lang="en-US" dirty="0">
                <a:ea typeface="ＭＳ Ｐゴシック"/>
              </a:rPr>
              <a:t>Requirements:  </a:t>
            </a:r>
            <a:endParaRPr lang="en-US" dirty="0"/>
          </a:p>
        </p:txBody>
      </p:sp>
      <p:sp>
        <p:nvSpPr>
          <p:cNvPr id="3" name="Content Placeholder 2"/>
          <p:cNvSpPr>
            <a:spLocks noGrp="1"/>
          </p:cNvSpPr>
          <p:nvPr>
            <p:ph idx="1"/>
          </p:nvPr>
        </p:nvSpPr>
        <p:spPr>
          <a:xfrm>
            <a:off x="533401" y="1143001"/>
            <a:ext cx="8153400" cy="5486400"/>
          </a:xfrm>
          <a:noFill/>
          <a:ln>
            <a:noFill/>
          </a:ln>
        </p:spPr>
        <p:txBody>
          <a:bodyPr/>
          <a:lstStyle/>
          <a:p>
            <a:r>
              <a:rPr lang="en-US" sz="1400" dirty="0">
                <a:ea typeface="ＭＳ Ｐゴシック"/>
              </a:rPr>
              <a:t>MIMC 35 – As a student, I would like to go back to my previous activities</a:t>
            </a:r>
          </a:p>
          <a:p>
            <a:r>
              <a:rPr lang="en-US" sz="1400" dirty="0">
                <a:ea typeface="ＭＳ Ｐゴシック"/>
              </a:rPr>
              <a:t>MIMC 64 – As a student, the first screen I see should be the outline.</a:t>
            </a:r>
          </a:p>
          <a:p>
            <a:r>
              <a:rPr lang="en-US" sz="1400" dirty="0">
                <a:ea typeface="ＭＳ Ｐゴシック"/>
              </a:rPr>
              <a:t>MIMC 87 – As an admin, I would like to restrict the way users log in</a:t>
            </a:r>
          </a:p>
          <a:p>
            <a:r>
              <a:rPr lang="en-US" sz="1400" dirty="0">
                <a:ea typeface="ＭＳ Ｐゴシック"/>
              </a:rPr>
              <a:t>MIMC 102 – As an admin, I would like user log-ins to expire</a:t>
            </a:r>
            <a:endParaRPr lang="en-US" sz="1400" dirty="0"/>
          </a:p>
          <a:p>
            <a:r>
              <a:rPr lang="en-US" sz="1400" dirty="0">
                <a:ea typeface="ＭＳ Ｐゴシック"/>
              </a:rPr>
              <a:t>MMIC 105 – As admin, I would like to disable certain activities from having to be completed</a:t>
            </a:r>
          </a:p>
          <a:p>
            <a:r>
              <a:rPr lang="en-US" sz="1400" dirty="0">
                <a:ea typeface="ＭＳ Ｐゴシック"/>
              </a:rPr>
              <a:t>MIMC 107 – As an admin, I would like to log out users</a:t>
            </a:r>
          </a:p>
          <a:p>
            <a:r>
              <a:rPr lang="en-US" sz="1400" dirty="0">
                <a:ea typeface="ＭＳ Ｐゴシック"/>
              </a:rPr>
              <a:t>MIMC 70 – As a student, I would like to submit my own story</a:t>
            </a:r>
          </a:p>
          <a:p>
            <a:r>
              <a:rPr lang="en-US" sz="1400" dirty="0">
                <a:ea typeface="ＭＳ Ｐゴシック"/>
              </a:rPr>
              <a:t>MIMIC 71 – As a student, I would like a thank you page to appear when all activities have been completed</a:t>
            </a:r>
            <a:endParaRPr lang="en-US" sz="1400" dirty="0"/>
          </a:p>
          <a:p>
            <a:r>
              <a:rPr lang="en-US" sz="1400" dirty="0">
                <a:ea typeface="ＭＳ Ｐゴシック"/>
              </a:rPr>
              <a:t>MIMC 83 – As an admin, I would like to know which user is logged in and from what machine</a:t>
            </a:r>
            <a:endParaRPr lang="en-US" sz="1400" dirty="0"/>
          </a:p>
          <a:p>
            <a:r>
              <a:rPr lang="en-US" sz="1400" dirty="0">
                <a:ea typeface="ＭＳ Ｐゴシック"/>
              </a:rPr>
              <a:t>MIMC 94 – As an admin, I would like control what the activities users can complete</a:t>
            </a:r>
            <a:endParaRPr lang="en-US" sz="1400" dirty="0"/>
          </a:p>
          <a:p>
            <a:pPr marL="0" indent="0">
              <a:buNone/>
            </a:pPr>
            <a:r>
              <a:rPr lang="en-US" sz="1400" dirty="0"/>
              <a:t>Implemented by Juan Diaz</a:t>
            </a:r>
          </a:p>
        </p:txBody>
      </p:sp>
    </p:spTree>
    <p:extLst>
      <p:ext uri="{BB962C8B-B14F-4D97-AF65-F5344CB8AC3E}">
        <p14:creationId xmlns:p14="http://schemas.microsoft.com/office/powerpoint/2010/main" val="138143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Requirements:  </a:t>
            </a:r>
            <a:endParaRPr lang="en-US" dirty="0"/>
          </a:p>
        </p:txBody>
      </p:sp>
      <p:sp>
        <p:nvSpPr>
          <p:cNvPr id="3" name="Content Placeholder 2"/>
          <p:cNvSpPr>
            <a:spLocks noGrp="1"/>
          </p:cNvSpPr>
          <p:nvPr>
            <p:ph idx="1"/>
          </p:nvPr>
        </p:nvSpPr>
        <p:spPr>
          <a:xfrm>
            <a:off x="779463" y="1425388"/>
            <a:ext cx="7667557" cy="4574710"/>
          </a:xfrm>
        </p:spPr>
        <p:txBody>
          <a:bodyPr/>
          <a:lstStyle/>
          <a:p>
            <a:r>
              <a:rPr lang="en-US" sz="1400" dirty="0">
                <a:ea typeface="ＭＳ Ｐゴシック"/>
              </a:rPr>
              <a:t>MIMC 61 – As an admin, I would like to view student progress</a:t>
            </a:r>
            <a:endParaRPr lang="en-US" dirty="0"/>
          </a:p>
          <a:p>
            <a:r>
              <a:rPr lang="en-US" sz="1400" dirty="0">
                <a:ea typeface="ＭＳ Ｐゴシック"/>
              </a:rPr>
              <a:t>MIMC 72 – As an admin, I'd like to have a way to export all the user stories in a csv file</a:t>
            </a:r>
            <a:endParaRPr lang="en-US" dirty="0"/>
          </a:p>
          <a:p>
            <a:r>
              <a:rPr lang="en-US" sz="1400" dirty="0">
                <a:ea typeface="ＭＳ Ｐゴシック"/>
              </a:rPr>
              <a:t>MIMC 84 – As an admin I would like to be able to import a list of users</a:t>
            </a:r>
          </a:p>
          <a:p>
            <a:r>
              <a:rPr lang="en-US" sz="1400" dirty="0">
                <a:ea typeface="ＭＳ Ｐゴシック"/>
              </a:rPr>
              <a:t>MIMC 65 – Story Display Improvement</a:t>
            </a:r>
            <a:endParaRPr lang="en-US" sz="1400" dirty="0"/>
          </a:p>
          <a:p>
            <a:r>
              <a:rPr lang="en-US" sz="1400" dirty="0">
                <a:ea typeface="ＭＳ Ｐゴシック"/>
              </a:rPr>
              <a:t>MIMC  86 – Testing for multiple users logging in</a:t>
            </a:r>
            <a:endParaRPr lang="en-US" sz="1400" dirty="0"/>
          </a:p>
          <a:p>
            <a:r>
              <a:rPr lang="en-US" sz="1400" dirty="0">
                <a:ea typeface="ＭＳ Ｐゴシック"/>
              </a:rPr>
              <a:t>MIMC 106 – As an admin I would like to view user stories without downloading them</a:t>
            </a:r>
            <a:endParaRPr lang="en-US" sz="1400" dirty="0"/>
          </a:p>
          <a:p>
            <a:r>
              <a:rPr lang="en-US" sz="1400" dirty="0">
                <a:ea typeface="ＭＳ Ｐゴシック"/>
              </a:rPr>
              <a:t>MIMC 95 – As an admin I would like to have a way to visualize the student progress</a:t>
            </a:r>
            <a:endParaRPr lang="en-US" sz="1400" dirty="0"/>
          </a:p>
          <a:p>
            <a:r>
              <a:rPr lang="en-US" sz="1400" dirty="0">
                <a:ea typeface="ＭＳ Ｐゴシック"/>
              </a:rPr>
              <a:t>MIMC 103 – UI Revisions</a:t>
            </a:r>
            <a:endParaRPr lang="en-US" sz="1400" dirty="0"/>
          </a:p>
          <a:p>
            <a:r>
              <a:rPr lang="en-US" sz="1400" dirty="0">
                <a:ea typeface="ＭＳ Ｐゴシック"/>
              </a:rPr>
              <a:t>MIMC 104 – As a student, I would like to see the back/next button in the dashboard</a:t>
            </a:r>
            <a:endParaRPr lang="en-US" sz="1400" dirty="0"/>
          </a:p>
          <a:p>
            <a:pPr marL="0" indent="0">
              <a:buNone/>
            </a:pPr>
            <a:r>
              <a:rPr lang="en-US" sz="1400" dirty="0">
                <a:ea typeface="ＭＳ Ｐゴシック"/>
              </a:rPr>
              <a:t>Implemented by Alex Rodriguez</a:t>
            </a:r>
          </a:p>
          <a:p>
            <a:endParaRPr lang="en-US" sz="1400" dirty="0"/>
          </a:p>
          <a:p>
            <a:endParaRPr lang="en-US" sz="1400" dirty="0"/>
          </a:p>
          <a:p>
            <a:endParaRPr lang="en-US" sz="1800" dirty="0"/>
          </a:p>
        </p:txBody>
      </p:sp>
    </p:spTree>
    <p:extLst>
      <p:ext uri="{BB962C8B-B14F-4D97-AF65-F5344CB8AC3E}">
        <p14:creationId xmlns:p14="http://schemas.microsoft.com/office/powerpoint/2010/main" val="3686564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 Cases</a:t>
            </a:r>
          </a:p>
        </p:txBody>
      </p:sp>
      <p:pic>
        <p:nvPicPr>
          <p:cNvPr id="12" name="Picture 12" descr="A close up of a logo&#10;&#10;Description generated with high confidence">
            <a:extLst>
              <a:ext uri="{FF2B5EF4-FFF2-40B4-BE49-F238E27FC236}">
                <a16:creationId xmlns:a16="http://schemas.microsoft.com/office/drawing/2014/main" id="{DC36ED7A-5E37-44F2-B7B1-A60EB21FBFD7}"/>
              </a:ext>
            </a:extLst>
          </p:cNvPr>
          <p:cNvPicPr>
            <a:picLocks noGrp="1" noChangeAspect="1"/>
          </p:cNvPicPr>
          <p:nvPr>
            <p:ph idx="1"/>
          </p:nvPr>
        </p:nvPicPr>
        <p:blipFill>
          <a:blip r:embed="rId3"/>
          <a:stretch>
            <a:fillRect/>
          </a:stretch>
        </p:blipFill>
        <p:spPr>
          <a:xfrm>
            <a:off x="5197971" y="1665614"/>
            <a:ext cx="3017372" cy="4159847"/>
          </a:xfrm>
          <a:prstGeom prst="rect">
            <a:avLst/>
          </a:prstGeom>
        </p:spPr>
      </p:pic>
      <p:pic>
        <p:nvPicPr>
          <p:cNvPr id="6" name="Picture 6" descr="A picture containing text, map&#10;&#10;Description generated with high confidence">
            <a:extLst>
              <a:ext uri="{FF2B5EF4-FFF2-40B4-BE49-F238E27FC236}">
                <a16:creationId xmlns:a16="http://schemas.microsoft.com/office/drawing/2014/main" id="{19001A6C-9314-4118-8EFD-5AE8FA746ADF}"/>
              </a:ext>
            </a:extLst>
          </p:cNvPr>
          <p:cNvPicPr>
            <a:picLocks noChangeAspect="1"/>
          </p:cNvPicPr>
          <p:nvPr/>
        </p:nvPicPr>
        <p:blipFill>
          <a:blip r:embed="rId4"/>
          <a:stretch>
            <a:fillRect/>
          </a:stretch>
        </p:blipFill>
        <p:spPr>
          <a:xfrm>
            <a:off x="990600" y="1668600"/>
            <a:ext cx="2664673" cy="4114800"/>
          </a:xfrm>
          <a:prstGeom prst="rect">
            <a:avLst/>
          </a:prstGeom>
        </p:spPr>
      </p:pic>
    </p:spTree>
    <p:extLst>
      <p:ext uri="{BB962C8B-B14F-4D97-AF65-F5344CB8AC3E}">
        <p14:creationId xmlns:p14="http://schemas.microsoft.com/office/powerpoint/2010/main" val="2354238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a:t>Requirements: Sequence Diagrams</a:t>
            </a:r>
          </a:p>
        </p:txBody>
      </p:sp>
      <p:pic>
        <p:nvPicPr>
          <p:cNvPr id="5" name="Picture 30">
            <a:extLst>
              <a:ext uri="{FF2B5EF4-FFF2-40B4-BE49-F238E27FC236}">
                <a16:creationId xmlns:a16="http://schemas.microsoft.com/office/drawing/2014/main" id="{06B96C4C-DDF0-4917-B1A9-81CBAF6EA3E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80256" y="2362200"/>
            <a:ext cx="7583487" cy="2664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6137D0C-7FA9-4C7A-8AFE-907A5DF40FE7}"/>
              </a:ext>
            </a:extLst>
          </p:cNvPr>
          <p:cNvSpPr txBox="1"/>
          <p:nvPr/>
        </p:nvSpPr>
        <p:spPr>
          <a:xfrm>
            <a:off x="780256" y="1676400"/>
            <a:ext cx="7449344" cy="369332"/>
          </a:xfrm>
          <a:prstGeom prst="rect">
            <a:avLst/>
          </a:prstGeom>
          <a:noFill/>
        </p:spPr>
        <p:txBody>
          <a:bodyPr wrap="square" rtlCol="0">
            <a:spAutoFit/>
          </a:bodyPr>
          <a:lstStyle/>
          <a:p>
            <a:r>
              <a:rPr lang="en-US" dirty="0" err="1"/>
              <a:t>HaltActivity</a:t>
            </a:r>
            <a:r>
              <a:rPr lang="en-US" dirty="0"/>
              <a:t> </a:t>
            </a:r>
            <a:r>
              <a:rPr lang="en-US"/>
              <a:t>Sequence </a:t>
            </a:r>
            <a:r>
              <a:rPr lang="en-US" dirty="0"/>
              <a:t>Diagram </a:t>
            </a:r>
            <a:endParaRPr lang="en-US"/>
          </a:p>
        </p:txBody>
      </p:sp>
      <p:sp>
        <p:nvSpPr>
          <p:cNvPr id="8" name="TextBox 7">
            <a:extLst>
              <a:ext uri="{FF2B5EF4-FFF2-40B4-BE49-F238E27FC236}">
                <a16:creationId xmlns:a16="http://schemas.microsoft.com/office/drawing/2014/main" id="{90988FCD-1CC5-4503-A8CE-E060DA676AFF}"/>
              </a:ext>
            </a:extLst>
          </p:cNvPr>
          <p:cNvSpPr txBox="1"/>
          <p:nvPr/>
        </p:nvSpPr>
        <p:spPr>
          <a:xfrm>
            <a:off x="753675" y="5342694"/>
            <a:ext cx="7449344" cy="307777"/>
          </a:xfrm>
          <a:prstGeom prst="rect">
            <a:avLst/>
          </a:prstGeom>
          <a:noFill/>
        </p:spPr>
        <p:txBody>
          <a:bodyPr wrap="square" rtlCol="0">
            <a:spAutoFit/>
          </a:bodyPr>
          <a:lstStyle/>
          <a:p>
            <a:r>
              <a:rPr lang="en-US" sz="1400" dirty="0"/>
              <a:t>Implemented by Juan Diaz</a:t>
            </a:r>
          </a:p>
        </p:txBody>
      </p:sp>
    </p:spTree>
    <p:extLst>
      <p:ext uri="{BB962C8B-B14F-4D97-AF65-F5344CB8AC3E}">
        <p14:creationId xmlns:p14="http://schemas.microsoft.com/office/powerpoint/2010/main" val="1062316422"/>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gold</Template>
  <TotalTime>3455</TotalTime>
  <Words>2295</Words>
  <Application>Microsoft Office PowerPoint</Application>
  <PresentationFormat>On-screen Show (4:3)</PresentationFormat>
  <Paragraphs>262</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Trebuchet MS</vt:lpstr>
      <vt:lpstr>Wingdings 2</vt:lpstr>
      <vt:lpstr>gold</vt:lpstr>
      <vt:lpstr>              Team Members:  Alexander Rodriguez &amp; Juan C. Diaz Product Owners:  Dr. Mark Finlayson, Labiba Jahan, &amp; Victor Yarlott  Professor:   Masoud Sadjadi</vt:lpstr>
      <vt:lpstr>Problem definition</vt:lpstr>
      <vt:lpstr>Solution</vt:lpstr>
      <vt:lpstr>References</vt:lpstr>
      <vt:lpstr>Project Management</vt:lpstr>
      <vt:lpstr>Requirements:  </vt:lpstr>
      <vt:lpstr>Requirements:  </vt:lpstr>
      <vt:lpstr>Requirements: Use Cases</vt:lpstr>
      <vt:lpstr>Requirements: Sequence Diagrams</vt:lpstr>
      <vt:lpstr>Requirements: Sequence Diagrams</vt:lpstr>
      <vt:lpstr>System Design: Architecture Patterns</vt:lpstr>
      <vt:lpstr>System Deployment - Hardware</vt:lpstr>
      <vt:lpstr>System Deployment - Software</vt:lpstr>
      <vt:lpstr>System Design: Persistent Data Design</vt:lpstr>
      <vt:lpstr>Minimal Class Diagram</vt:lpstr>
      <vt:lpstr> State Diagram</vt:lpstr>
      <vt:lpstr>Test Cases</vt:lpstr>
      <vt:lpstr>Test Cases</vt:lpstr>
      <vt:lpstr>Test Cases</vt:lpstr>
      <vt:lpstr>Test Cases</vt:lpstr>
      <vt:lpstr>Summary</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Juan Diaz</cp:lastModifiedBy>
  <cp:revision>87</cp:revision>
  <cp:lastPrinted>2019-04-18T01:24:30Z</cp:lastPrinted>
  <dcterms:created xsi:type="dcterms:W3CDTF">2013-04-25T14:14:17Z</dcterms:created>
  <dcterms:modified xsi:type="dcterms:W3CDTF">2019-04-18T01:58:54Z</dcterms:modified>
</cp:coreProperties>
</file>