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80" autoAdjust="0"/>
    <p:restoredTop sz="94660"/>
  </p:normalViewPr>
  <p:slideViewPr>
    <p:cSldViewPr snapToGrid="0">
      <p:cViewPr>
        <p:scale>
          <a:sx n="50" d="100"/>
          <a:sy n="50" d="100"/>
        </p:scale>
        <p:origin x="1408" y="56"/>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a:solidFill>
                  <a:srgbClr val="000000"/>
                </a:solidFill>
                <a:latin typeface="Arial"/>
                <a:ea typeface="Arial"/>
                <a:cs typeface="Arial"/>
                <a:sym typeface="Arial"/>
              </a:rPr>
              <a:t>1</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 name="Google Shape;17;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 name="Google Shape;18;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6" name="Google Shape;76;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7" name="Google Shape;77;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a:endParaRPr/>
          </a:p>
        </p:txBody>
      </p:sp>
      <p:sp>
        <p:nvSpPr>
          <p:cNvPr id="81" name="Google Shape;81;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2" name="Google Shape;82;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3" name="Google Shape;83;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 name="Google Shape;23;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4" name="Google Shape;24;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9" name="Google Shape;29;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0" name="Google Shape;30;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5"/>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dirty="0"/>
          </a:p>
        </p:txBody>
      </p:sp>
      <p:sp>
        <p:nvSpPr>
          <p:cNvPr id="34" name="Google Shape;34;p5"/>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5" name="Google Shape;35;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6" name="Google Shape;36;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41" name="Google Shape;41;p6"/>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42" name="Google Shape;42;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3" name="Google Shape;43;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4" name="Google Shape;44;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8" name="Google Shape;48;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9" name="Google Shape;49;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3" name="Google Shape;53;p8"/>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4" name="Google Shape;54;p8"/>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5" name="Google Shape;55;p8"/>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6" name="Google Shape;56;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7" name="Google Shape;57;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8" name="Google Shape;58;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2" name="Google Shape;62;p9"/>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3" name="Google Shape;63;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4" name="Google Shape;64;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5" name="Google Shape;65;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69" name="Google Shape;69;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0" name="Google Shape;70;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1" name="Google Shape;71;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lstStyle>
            <a:lvl1pPr marR="0" lvl="0" algn="ctr" rtl="0">
              <a:spcBef>
                <a:spcPts val="0"/>
              </a:spcBef>
              <a:spcAft>
                <a:spcPts val="0"/>
              </a:spcAft>
              <a:buSzPts val="1400"/>
              <a:buNone/>
              <a:defRPr sz="206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206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206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206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206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206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206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206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20600"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lstStyle>
            <a:lvl1pPr marL="457200" marR="0" lvl="0" indent="-1181100" algn="l" rtl="0">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dirty="0"/>
          </a:p>
        </p:txBody>
      </p:sp>
      <p:sp>
        <p:nvSpPr>
          <p:cNvPr id="13" name="Google Shape;13;p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dirty="0"/>
          </a:p>
        </p:txBody>
      </p:sp>
      <p:sp>
        <p:nvSpPr>
          <p:cNvPr id="14" name="Google Shape;14;p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p:nvPr/>
        </p:nvSpPr>
        <p:spPr>
          <a:xfrm>
            <a:off x="1243200" y="42291000"/>
            <a:ext cx="30279900" cy="1056000"/>
          </a:xfrm>
          <a:prstGeom prst="rect">
            <a:avLst/>
          </a:prstGeom>
          <a:noFill/>
          <a:ln w="63500" cap="flat" cmpd="sng">
            <a:solidFill>
              <a:srgbClr val="6D9EE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dirty="0">
              <a:solidFill>
                <a:schemeClr val="dk1"/>
              </a:solidFill>
              <a:latin typeface="Arial"/>
              <a:ea typeface="Arial"/>
              <a:cs typeface="Arial"/>
              <a:sym typeface="Arial"/>
            </a:endParaRPr>
          </a:p>
        </p:txBody>
      </p:sp>
      <p:sp>
        <p:nvSpPr>
          <p:cNvPr id="90" name="Google Shape;90;p13"/>
          <p:cNvSpPr txBox="1"/>
          <p:nvPr/>
        </p:nvSpPr>
        <p:spPr>
          <a:xfrm>
            <a:off x="914400" y="4819688"/>
            <a:ext cx="31089600" cy="36331800"/>
          </a:xfrm>
          <a:prstGeom prst="rect">
            <a:avLst/>
          </a:prstGeom>
          <a:noFill/>
          <a:ln w="38100" cap="flat" cmpd="sng">
            <a:solidFill>
              <a:srgbClr val="6D9EE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8400" b="0" i="0" u="none" dirty="0">
              <a:solidFill>
                <a:schemeClr val="dk1"/>
              </a:solidFill>
              <a:latin typeface="Arial"/>
              <a:ea typeface="Arial"/>
              <a:cs typeface="Arial"/>
              <a:sym typeface="Arial"/>
            </a:endParaRPr>
          </a:p>
        </p:txBody>
      </p:sp>
      <p:sp>
        <p:nvSpPr>
          <p:cNvPr id="91" name="Google Shape;91;p13"/>
          <p:cNvSpPr txBox="1"/>
          <p:nvPr/>
        </p:nvSpPr>
        <p:spPr>
          <a:xfrm>
            <a:off x="20259200" y="33339300"/>
            <a:ext cx="11707200" cy="75693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Summary</a:t>
            </a:r>
            <a:endParaRPr sz="4100" b="1" i="0" u="sng" dirty="0">
              <a:solidFill>
                <a:srgbClr val="3C78D8"/>
              </a:solidFill>
              <a:latin typeface="Arial"/>
              <a:ea typeface="Arial"/>
              <a:cs typeface="Arial"/>
              <a:sym typeface="Arial"/>
            </a:endParaRPr>
          </a:p>
          <a:p>
            <a:pPr marL="0" marR="0" lvl="0" indent="0" algn="l" rtl="0">
              <a:lnSpc>
                <a:spcPct val="100000"/>
              </a:lnSpc>
              <a:spcBef>
                <a:spcPts val="0"/>
              </a:spcBef>
              <a:spcAft>
                <a:spcPts val="0"/>
              </a:spcAft>
              <a:buClr>
                <a:srgbClr val="B6862C"/>
              </a:buClr>
              <a:buSzPts val="4100"/>
              <a:buFont typeface="Arial"/>
              <a:buNone/>
            </a:pPr>
            <a:r>
              <a:rPr lang="en-US" sz="3500" dirty="0">
                <a:solidFill>
                  <a:srgbClr val="434343"/>
                </a:solidFill>
              </a:rPr>
              <a:t>Mobile Judge has been utilized exclusively for the CIS Senior Showcase until now, and has been built to support a single active term and course at a time. As senior showcase expands to encompass more courses and disciplines, Mobile Judge must evolve to support this. My contributions in version 12 were focused on ensuring that multiple courses with different needs could be judged simultaneously at a showcase. This involved allowing the administrator to configure grading criteria on a course-by-course basis, changing how grades are stored without breaking historical grading records, and giving judges a choice during check-in to select what courses they wish to judge. </a:t>
            </a:r>
            <a:endParaRPr sz="3500" dirty="0"/>
          </a:p>
        </p:txBody>
      </p:sp>
      <p:sp>
        <p:nvSpPr>
          <p:cNvPr id="92" name="Google Shape;92;p13"/>
          <p:cNvSpPr txBox="1"/>
          <p:nvPr/>
        </p:nvSpPr>
        <p:spPr>
          <a:xfrm>
            <a:off x="0" y="0"/>
            <a:ext cx="32918400" cy="4572000"/>
          </a:xfrm>
          <a:prstGeom prst="rect">
            <a:avLst/>
          </a:prstGeom>
          <a:solidFill>
            <a:srgbClr val="6D9EEB"/>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B6862C"/>
              </a:buClr>
              <a:buSzPts val="7200"/>
              <a:buFont typeface="Arial"/>
              <a:buNone/>
            </a:pPr>
            <a:endParaRPr dirty="0"/>
          </a:p>
        </p:txBody>
      </p:sp>
      <p:sp>
        <p:nvSpPr>
          <p:cNvPr id="93" name="Google Shape;93;p13"/>
          <p:cNvSpPr txBox="1"/>
          <p:nvPr/>
        </p:nvSpPr>
        <p:spPr>
          <a:xfrm>
            <a:off x="6785712" y="1298999"/>
            <a:ext cx="19347000" cy="2452800"/>
          </a:xfrm>
          <a:prstGeom prst="rect">
            <a:avLst/>
          </a:prstGeom>
          <a:noFill/>
          <a:ln>
            <a:noFill/>
          </a:ln>
        </p:spPr>
        <p:txBody>
          <a:bodyPr spcFirstLastPara="1" wrap="square" lIns="98650" tIns="49325" rIns="98650" bIns="49325" anchor="t" anchorCtr="0">
            <a:noAutofit/>
          </a:bodyPr>
          <a:lstStyle/>
          <a:p>
            <a:pPr algn="ctr">
              <a:buClr>
                <a:srgbClr val="081E3F"/>
              </a:buClr>
              <a:buSzPts val="4800"/>
            </a:pPr>
            <a:r>
              <a:rPr lang="en-US" sz="8000" b="1" dirty="0">
                <a:solidFill>
                  <a:srgbClr val="FFFFFF"/>
                </a:solidFill>
              </a:rPr>
              <a:t>Mobile Judge 12.0</a:t>
            </a: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Students: </a:t>
            </a:r>
            <a:r>
              <a:rPr lang="en-US" sz="3500" dirty="0">
                <a:solidFill>
                  <a:srgbClr val="FFFFFF"/>
                </a:solidFill>
              </a:rPr>
              <a:t>Jorge Velez, Angel Cobo</a:t>
            </a:r>
            <a:endParaRPr lang="en-US" dirty="0">
              <a:solidFill>
                <a:srgbClr val="FFFFFF"/>
              </a:solidFil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Mentor:</a:t>
            </a:r>
            <a:r>
              <a:rPr lang="en-US" sz="3500" b="1" i="1" u="none" strike="noStrike" cap="none" dirty="0">
                <a:solidFill>
                  <a:srgbClr val="081E3F"/>
                </a:solidFill>
                <a:latin typeface="Arial"/>
                <a:ea typeface="Arial"/>
                <a:cs typeface="Arial"/>
                <a:sym typeface="Arial"/>
              </a:rPr>
              <a:t> </a:t>
            </a:r>
            <a:r>
              <a:rPr lang="en-US" sz="3500" u="none" strike="noStrike" cap="none" dirty="0">
                <a:solidFill>
                  <a:srgbClr val="FFFFFF"/>
                </a:solidFill>
              </a:rPr>
              <a:t>Dr</a:t>
            </a:r>
            <a:r>
              <a:rPr lang="en-US" sz="3500" dirty="0">
                <a:solidFill>
                  <a:srgbClr val="FFFFFF"/>
                </a:solidFill>
              </a:rPr>
              <a:t>. Masoud Sadjadi</a:t>
            </a:r>
            <a:r>
              <a:rPr lang="en-US" sz="3500" i="1" dirty="0">
                <a:solidFill>
                  <a:srgbClr val="FFFFFF"/>
                </a:solidFill>
              </a:rPr>
              <a:t>, Florida International University</a:t>
            </a:r>
            <a:endParaRPr lang="en-US" i="1" dirty="0">
              <a:solidFill>
                <a:srgbClr val="FFFFFF"/>
              </a:solidFill>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a:ea typeface="Arial"/>
                <a:cs typeface="Arial"/>
                <a:sym typeface="Arial"/>
              </a:rPr>
              <a:t>Instructor:</a:t>
            </a:r>
            <a:r>
              <a:rPr lang="en-US" sz="3500" b="1" i="1" u="none" strike="noStrike" cap="none" dirty="0">
                <a:solidFill>
                  <a:srgbClr val="081E3F"/>
                </a:solidFill>
                <a:latin typeface="Arial"/>
                <a:ea typeface="Arial"/>
                <a:cs typeface="Arial"/>
                <a:sym typeface="Arial"/>
              </a:rPr>
              <a:t> </a:t>
            </a:r>
            <a:r>
              <a:rPr lang="en-US" sz="3500" b="0" u="none" strike="noStrike" cap="none" dirty="0">
                <a:solidFill>
                  <a:srgbClr val="FFFFFF"/>
                </a:solidFill>
                <a:latin typeface="Arial"/>
                <a:ea typeface="Arial"/>
                <a:cs typeface="Arial"/>
                <a:sym typeface="Arial"/>
              </a:rPr>
              <a:t>Dr. Masoud Sadjadi</a:t>
            </a:r>
            <a:r>
              <a:rPr lang="en-US" sz="3500" b="0" i="0" u="none" strike="noStrike" cap="none" dirty="0">
                <a:solidFill>
                  <a:srgbClr val="FFFFFF"/>
                </a:solidFill>
                <a:latin typeface="Arial"/>
                <a:ea typeface="Arial"/>
                <a:cs typeface="Arial"/>
                <a:sym typeface="Arial"/>
              </a:rPr>
              <a:t>,</a:t>
            </a:r>
            <a:r>
              <a:rPr lang="en-US" sz="3500" b="0" i="1" u="none" strike="noStrike" cap="none" dirty="0">
                <a:solidFill>
                  <a:srgbClr val="FFFFFF"/>
                </a:solidFill>
                <a:latin typeface="Arial"/>
                <a:ea typeface="Arial"/>
                <a:cs typeface="Arial"/>
                <a:sym typeface="Arial"/>
              </a:rPr>
              <a:t> Florida International University</a:t>
            </a:r>
            <a:endParaRPr i="1" dirty="0">
              <a:solidFill>
                <a:srgbClr val="FFFFFF"/>
              </a:solidFill>
            </a:endParaRPr>
          </a:p>
        </p:txBody>
      </p:sp>
      <p:sp>
        <p:nvSpPr>
          <p:cNvPr id="94" name="Google Shape;94;p13"/>
          <p:cNvSpPr txBox="1"/>
          <p:nvPr/>
        </p:nvSpPr>
        <p:spPr>
          <a:xfrm>
            <a:off x="1219200" y="42291000"/>
            <a:ext cx="30279900" cy="1022400"/>
          </a:xfrm>
          <a:prstGeom prst="rect">
            <a:avLst/>
          </a:prstGeom>
          <a:noFill/>
          <a:ln>
            <a:noFill/>
          </a:ln>
        </p:spPr>
        <p:txBody>
          <a:bodyPr spcFirstLastPara="1" wrap="square" lIns="98650" tIns="49325" rIns="98650" bIns="49325" anchor="t" anchorCtr="0">
            <a:no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a:t>
            </a:r>
            <a:r>
              <a:rPr lang="en-US" sz="3000" b="0" i="0" u="none" strike="noStrike" cap="none" dirty="0">
                <a:latin typeface="Arial"/>
                <a:ea typeface="Arial"/>
                <a:cs typeface="Arial"/>
                <a:sym typeface="Arial"/>
              </a:rPr>
              <a:t> </a:t>
            </a:r>
            <a:r>
              <a:rPr lang="en-US" sz="3000" dirty="0"/>
              <a:t>Dr. Masoud Sadjadi.</a:t>
            </a:r>
            <a:r>
              <a:rPr lang="en-US" sz="3000" b="0" i="0" u="none" strike="noStrike" cap="none" dirty="0">
                <a:solidFill>
                  <a:srgbClr val="FF0000"/>
                </a:solidFill>
                <a:latin typeface="Arial"/>
                <a:ea typeface="Arial"/>
                <a:cs typeface="Arial"/>
                <a:sym typeface="Arial"/>
              </a:rPr>
              <a:t> </a:t>
            </a:r>
            <a:r>
              <a:rPr lang="en-US" sz="3000" b="0" i="0" u="none" strike="noStrike" cap="none" dirty="0">
                <a:solidFill>
                  <a:schemeClr val="dk1"/>
                </a:solidFill>
                <a:latin typeface="Arial"/>
                <a:ea typeface="Arial"/>
                <a:cs typeface="Arial"/>
                <a:sym typeface="Arial"/>
              </a:rPr>
              <a:t>I thank </a:t>
            </a:r>
            <a:r>
              <a:rPr lang="en-US" sz="3000" dirty="0">
                <a:solidFill>
                  <a:schemeClr val="dk1"/>
                </a:solidFill>
              </a:rPr>
              <a:t>Dr. Sadjadi, Angel Cobo, Ronny Pacheco, and Jesus Barrios</a:t>
            </a:r>
            <a:r>
              <a:rPr lang="en-US" sz="3000" dirty="0">
                <a:solidFill>
                  <a:srgbClr val="FF0000"/>
                </a:solidFill>
              </a:rPr>
              <a:t> </a:t>
            </a:r>
            <a:r>
              <a:rPr lang="en-US" sz="3000" b="0" i="0" u="none" strike="noStrike" cap="none" dirty="0">
                <a:solidFill>
                  <a:schemeClr val="dk1"/>
                </a:solidFill>
                <a:latin typeface="Arial"/>
                <a:ea typeface="Arial"/>
                <a:cs typeface="Arial"/>
                <a:sym typeface="Arial"/>
              </a:rPr>
              <a:t>for assistance, cooperation and mentorship that I received throughout this process.</a:t>
            </a:r>
            <a:endParaRPr lang="en-US" dirty="0"/>
          </a:p>
        </p:txBody>
      </p:sp>
      <p:sp>
        <p:nvSpPr>
          <p:cNvPr id="95" name="Google Shape;95;p13"/>
          <p:cNvSpPr txBox="1"/>
          <p:nvPr/>
        </p:nvSpPr>
        <p:spPr>
          <a:xfrm>
            <a:off x="1457400" y="5029200"/>
            <a:ext cx="9292500" cy="10418100"/>
          </a:xfrm>
          <a:prstGeom prst="rect">
            <a:avLst/>
          </a:prstGeom>
          <a:solidFill>
            <a:srgbClr val="FFFFFF"/>
          </a:solidFill>
          <a:ln>
            <a:noFill/>
          </a:ln>
        </p:spPr>
        <p:txBody>
          <a:bodyPr spcFirstLastPara="1" wrap="square" lIns="98650" tIns="49325" rIns="98650" bIns="49325" anchor="t" anchorCtr="0">
            <a:noAutofit/>
          </a:bodyPr>
          <a:lstStyle/>
          <a:p>
            <a:pPr lvl="0" algn="ctr">
              <a:buClr>
                <a:srgbClr val="B6862C"/>
              </a:buClr>
              <a:buSzPts val="4100"/>
            </a:pPr>
            <a:r>
              <a:rPr lang="en-US" sz="4100" b="1" u="sng" dirty="0">
                <a:solidFill>
                  <a:srgbClr val="3C78D8"/>
                </a:solidFill>
              </a:rPr>
              <a:t>Problem</a:t>
            </a:r>
          </a:p>
          <a:p>
            <a:pPr lvl="0">
              <a:buClr>
                <a:srgbClr val="B6862C"/>
              </a:buClr>
              <a:buSzPts val="4100"/>
            </a:pPr>
            <a:r>
              <a:rPr lang="en-US" sz="3500" dirty="0">
                <a:solidFill>
                  <a:srgbClr val="434343"/>
                </a:solidFill>
              </a:rPr>
              <a:t>At the end of each semester, students graduating and enrolled in the Senior Project course present their capstone projects at the Senior Showcase. Alumni, faculty, and industry professionals attend this showcase to judge and present feedback to the student’s projects. An application is needed to centralize and streamline all the efforts required to coordinate such an event.</a:t>
            </a:r>
            <a:r>
              <a:rPr lang="en-US" sz="3500" dirty="0"/>
              <a:t> </a:t>
            </a:r>
          </a:p>
          <a:p>
            <a:pPr lvl="0" algn="ctr">
              <a:buClr>
                <a:srgbClr val="B6862C"/>
              </a:buClr>
              <a:buSzPts val="4100"/>
            </a:pPr>
            <a:r>
              <a:rPr lang="en-US" sz="4100" b="1" u="sng" dirty="0">
                <a:solidFill>
                  <a:srgbClr val="3C78D8"/>
                </a:solidFill>
              </a:rPr>
              <a:t>Solution</a:t>
            </a:r>
          </a:p>
          <a:p>
            <a:pPr lvl="0">
              <a:buClr>
                <a:srgbClr val="B6862C"/>
              </a:buClr>
              <a:buSzPts val="4100"/>
            </a:pPr>
            <a:r>
              <a:rPr lang="en-US" sz="3500" dirty="0">
                <a:solidFill>
                  <a:srgbClr val="434343"/>
                </a:solidFill>
              </a:rPr>
              <a:t>Mobile Judge is a system that allows management of students and judges, as well as allows the showcase administrator to view all the necessary statistics and configure elements such as: questions, showcase start-time and end-time, student’s grades, and much more.</a:t>
            </a:r>
          </a:p>
          <a:p>
            <a:pPr lvl="0" algn="ctr">
              <a:buClr>
                <a:srgbClr val="B6862C"/>
              </a:buClr>
              <a:buSzPts val="4100"/>
            </a:pPr>
            <a:endParaRPr lang="en-US" sz="4400" dirty="0">
              <a:solidFill>
                <a:srgbClr val="434343"/>
              </a:solidFill>
            </a:endParaRPr>
          </a:p>
        </p:txBody>
      </p:sp>
      <p:sp>
        <p:nvSpPr>
          <p:cNvPr id="96" name="Google Shape;96;p13"/>
          <p:cNvSpPr txBox="1"/>
          <p:nvPr/>
        </p:nvSpPr>
        <p:spPr>
          <a:xfrm>
            <a:off x="1219200" y="41574720"/>
            <a:ext cx="4953000" cy="730200"/>
          </a:xfrm>
          <a:prstGeom prst="rect">
            <a:avLst/>
          </a:prstGeom>
          <a:solidFill>
            <a:srgbClr val="6D9EEB"/>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none" dirty="0">
                <a:solidFill>
                  <a:srgbClr val="FFFFFF"/>
                </a:solidFill>
                <a:latin typeface="Arial"/>
                <a:ea typeface="Arial"/>
                <a:cs typeface="Arial"/>
                <a:sym typeface="Arial"/>
              </a:rPr>
              <a:t>Acknowledgement</a:t>
            </a:r>
            <a:endParaRPr dirty="0">
              <a:solidFill>
                <a:srgbClr val="FFFFFF"/>
              </a:solidFill>
            </a:endParaRPr>
          </a:p>
        </p:txBody>
      </p:sp>
      <p:sp>
        <p:nvSpPr>
          <p:cNvPr id="97" name="Google Shape;97;p13"/>
          <p:cNvSpPr txBox="1"/>
          <p:nvPr/>
        </p:nvSpPr>
        <p:spPr>
          <a:xfrm>
            <a:off x="1201850" y="31208088"/>
            <a:ext cx="9292500" cy="9700500"/>
          </a:xfrm>
          <a:prstGeom prst="rect">
            <a:avLst/>
          </a:prstGeom>
          <a:solidFill>
            <a:srgbClr val="FFFFFF"/>
          </a:solidFill>
          <a:ln>
            <a:noFill/>
          </a:ln>
        </p:spPr>
        <p:txBody>
          <a:bodyPr spcFirstLastPara="1" wrap="square" lIns="98650" tIns="49325" rIns="98650" bIns="49325" anchor="t" anchorCtr="0">
            <a:noAutofit/>
          </a:bodyPr>
          <a:lstStyle/>
          <a:p>
            <a:pPr lvl="0" algn="ctr">
              <a:buClr>
                <a:srgbClr val="B6862C"/>
              </a:buClr>
              <a:buSzPts val="4100"/>
            </a:pPr>
            <a:r>
              <a:rPr lang="en-US" sz="4100" b="1" u="sng" dirty="0">
                <a:solidFill>
                  <a:srgbClr val="3C78D8"/>
                </a:solidFill>
              </a:rPr>
              <a:t>Current System</a:t>
            </a:r>
          </a:p>
          <a:p>
            <a:pPr lvl="0">
              <a:buClr>
                <a:srgbClr val="B6862C"/>
              </a:buClr>
              <a:buSzPts val="4100"/>
            </a:pPr>
            <a:r>
              <a:rPr lang="en-US" sz="3800" b="1" dirty="0">
                <a:solidFill>
                  <a:srgbClr val="6D9EEB"/>
                </a:solidFill>
              </a:rPr>
              <a:t>Administrator:</a:t>
            </a:r>
          </a:p>
          <a:p>
            <a:pPr marL="914400" lvl="0" indent="-450850">
              <a:buClr>
                <a:srgbClr val="434343"/>
              </a:buClr>
              <a:buSzPts val="3500"/>
              <a:buFont typeface="Arial"/>
              <a:buChar char="●"/>
            </a:pPr>
            <a:r>
              <a:rPr lang="en-US" sz="3500" dirty="0">
                <a:solidFill>
                  <a:srgbClr val="434343"/>
                </a:solidFill>
              </a:rPr>
              <a:t>Configure showcase information for a term.</a:t>
            </a:r>
          </a:p>
          <a:p>
            <a:pPr marL="914400" lvl="0" indent="-450850">
              <a:buClr>
                <a:srgbClr val="434343"/>
              </a:buClr>
              <a:buSzPts val="3500"/>
              <a:buFont typeface="Arial"/>
              <a:buChar char="●"/>
            </a:pPr>
            <a:r>
              <a:rPr lang="en-US" sz="3500" dirty="0">
                <a:solidFill>
                  <a:srgbClr val="434343"/>
                </a:solidFill>
              </a:rPr>
              <a:t>Invite judges via the internal emailing system.</a:t>
            </a:r>
          </a:p>
          <a:p>
            <a:pPr marL="914400" lvl="0" indent="-450850">
              <a:buClr>
                <a:srgbClr val="434343"/>
              </a:buClr>
              <a:buSzPts val="3500"/>
              <a:buFont typeface="Arial"/>
              <a:buChar char="●"/>
            </a:pPr>
            <a:r>
              <a:rPr lang="en-US" sz="3500" dirty="0">
                <a:solidFill>
                  <a:srgbClr val="434343"/>
                </a:solidFill>
              </a:rPr>
              <a:t>Sync students via an API through VIP’s Senior Project Website.</a:t>
            </a:r>
          </a:p>
          <a:p>
            <a:pPr marL="914400" lvl="0" indent="-450850">
              <a:buClr>
                <a:srgbClr val="434343"/>
              </a:buClr>
              <a:buSzPts val="3500"/>
              <a:buFont typeface="Arial"/>
              <a:buChar char="●"/>
            </a:pPr>
            <a:r>
              <a:rPr lang="en-US" sz="3500" dirty="0">
                <a:solidFill>
                  <a:srgbClr val="434343"/>
                </a:solidFill>
              </a:rPr>
              <a:t>View statistics on judges and students.</a:t>
            </a:r>
          </a:p>
          <a:p>
            <a:pPr marL="914400" lvl="0" indent="-450850">
              <a:buClr>
                <a:srgbClr val="434343"/>
              </a:buClr>
              <a:buSzPts val="3500"/>
              <a:buFont typeface="Arial"/>
              <a:buChar char="●"/>
            </a:pPr>
            <a:r>
              <a:rPr lang="en-US" sz="3500" dirty="0">
                <a:solidFill>
                  <a:srgbClr val="434343"/>
                </a:solidFill>
              </a:rPr>
              <a:t>Configure grading criteria for each course</a:t>
            </a:r>
          </a:p>
          <a:p>
            <a:pPr lvl="0"/>
            <a:r>
              <a:rPr lang="en-US" sz="3800" b="1" dirty="0">
                <a:solidFill>
                  <a:srgbClr val="6D9EEB"/>
                </a:solidFill>
              </a:rPr>
              <a:t>Judges:</a:t>
            </a:r>
          </a:p>
          <a:p>
            <a:pPr marL="914400" lvl="0" indent="-450850">
              <a:buClr>
                <a:srgbClr val="434343"/>
              </a:buClr>
              <a:buSzPts val="3500"/>
              <a:buFont typeface="Arial"/>
              <a:buChar char="●"/>
            </a:pPr>
            <a:r>
              <a:rPr lang="en-US" sz="3500" dirty="0">
                <a:solidFill>
                  <a:srgbClr val="434343"/>
                </a:solidFill>
              </a:rPr>
              <a:t>Register, view showcase map, comment on assigned students, and grade assigned students.</a:t>
            </a:r>
          </a:p>
          <a:p>
            <a:pPr lvl="0"/>
            <a:r>
              <a:rPr lang="en-US" sz="3800" b="1" dirty="0">
                <a:solidFill>
                  <a:srgbClr val="6D9EEB"/>
                </a:solidFill>
              </a:rPr>
              <a:t>Students:</a:t>
            </a:r>
          </a:p>
          <a:p>
            <a:pPr marL="914400" lvl="0" indent="-450850">
              <a:buClr>
                <a:srgbClr val="434343"/>
              </a:buClr>
              <a:buSzPts val="3500"/>
              <a:buFont typeface="Arial"/>
              <a:buChar char="●"/>
            </a:pPr>
            <a:r>
              <a:rPr lang="en-US" sz="3500" dirty="0">
                <a:solidFill>
                  <a:srgbClr val="434343"/>
                </a:solidFill>
              </a:rPr>
              <a:t>View grades and their assigned showcase location.</a:t>
            </a:r>
          </a:p>
          <a:p>
            <a:pPr lvl="0" algn="ctr">
              <a:buClr>
                <a:srgbClr val="B6862C"/>
              </a:buClr>
              <a:buSzPts val="4100"/>
            </a:pPr>
            <a:endParaRPr lang="en-US" sz="4400" dirty="0">
              <a:solidFill>
                <a:srgbClr val="434343"/>
              </a:solidFill>
            </a:endParaRPr>
          </a:p>
        </p:txBody>
      </p:sp>
      <p:sp>
        <p:nvSpPr>
          <p:cNvPr id="98" name="Google Shape;98;p13"/>
          <p:cNvSpPr txBox="1"/>
          <p:nvPr/>
        </p:nvSpPr>
        <p:spPr>
          <a:xfrm>
            <a:off x="11060425" y="33411400"/>
            <a:ext cx="8970300" cy="75693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Requirements</a:t>
            </a:r>
            <a:endParaRPr sz="4100" b="1" i="0" u="sng" dirty="0">
              <a:solidFill>
                <a:srgbClr val="3C78D8"/>
              </a:solidFill>
              <a:latin typeface="Arial"/>
              <a:ea typeface="Arial"/>
              <a:cs typeface="Arial"/>
              <a:sym typeface="Arial"/>
            </a:endParaRPr>
          </a:p>
          <a:p>
            <a:pPr marL="457200" marR="0" lvl="0" indent="-450850" algn="l" rtl="0">
              <a:lnSpc>
                <a:spcPct val="100000"/>
              </a:lnSpc>
              <a:spcBef>
                <a:spcPts val="0"/>
              </a:spcBef>
              <a:spcAft>
                <a:spcPts val="0"/>
              </a:spcAft>
              <a:buClr>
                <a:srgbClr val="434343"/>
              </a:buClr>
              <a:buSzPts val="3500"/>
              <a:buChar char="●"/>
            </a:pPr>
            <a:r>
              <a:rPr lang="en-US" sz="3500" dirty="0">
                <a:solidFill>
                  <a:srgbClr val="434343"/>
                </a:solidFill>
              </a:rPr>
              <a:t>Create a view that allows the administrator to fine-tune the grading criteria for each course.</a:t>
            </a:r>
          </a:p>
          <a:p>
            <a:pPr marL="457200" marR="0" lvl="0" indent="-450850" algn="l" rtl="0">
              <a:lnSpc>
                <a:spcPct val="100000"/>
              </a:lnSpc>
              <a:spcBef>
                <a:spcPts val="0"/>
              </a:spcBef>
              <a:spcAft>
                <a:spcPts val="0"/>
              </a:spcAft>
              <a:buClr>
                <a:srgbClr val="434343"/>
              </a:buClr>
              <a:buSzPts val="3500"/>
              <a:buChar char="●"/>
            </a:pPr>
            <a:r>
              <a:rPr lang="en-US" sz="3500" dirty="0">
                <a:solidFill>
                  <a:srgbClr val="434343"/>
                </a:solidFill>
              </a:rPr>
              <a:t>Improve the check-in process to provide each judge with greater control over how many students and what courses they wish to judge.</a:t>
            </a:r>
          </a:p>
          <a:p>
            <a:pPr marL="457200" marR="0" lvl="0" indent="-450850" algn="l" rtl="0">
              <a:lnSpc>
                <a:spcPct val="100000"/>
              </a:lnSpc>
              <a:spcBef>
                <a:spcPts val="0"/>
              </a:spcBef>
              <a:spcAft>
                <a:spcPts val="0"/>
              </a:spcAft>
              <a:buClr>
                <a:srgbClr val="434343"/>
              </a:buClr>
              <a:buSzPts val="3500"/>
              <a:buChar char="●"/>
            </a:pPr>
            <a:r>
              <a:rPr lang="en-US" sz="3500" dirty="0">
                <a:solidFill>
                  <a:srgbClr val="434343"/>
                </a:solidFill>
              </a:rPr>
              <a:t>Enhance the backend infrastructure to support the association of questions with courses during grading.</a:t>
            </a:r>
          </a:p>
          <a:p>
            <a:pPr marL="457200" marR="0" lvl="0" indent="-450850" algn="l" rtl="0">
              <a:lnSpc>
                <a:spcPct val="100000"/>
              </a:lnSpc>
              <a:spcBef>
                <a:spcPts val="0"/>
              </a:spcBef>
              <a:spcAft>
                <a:spcPts val="0"/>
              </a:spcAft>
              <a:buClr>
                <a:srgbClr val="434343"/>
              </a:buClr>
              <a:buSzPts val="3500"/>
              <a:buChar char="●"/>
            </a:pPr>
            <a:r>
              <a:rPr lang="en-US" sz="3500" dirty="0">
                <a:solidFill>
                  <a:srgbClr val="434343"/>
                </a:solidFill>
              </a:rPr>
              <a:t>Fix current assignment of students to judges to allow even assignment across different courses.</a:t>
            </a:r>
            <a:endParaRPr sz="3500" dirty="0">
              <a:solidFill>
                <a:srgbClr val="434343"/>
              </a:solidFill>
            </a:endParaRPr>
          </a:p>
        </p:txBody>
      </p:sp>
      <p:sp>
        <p:nvSpPr>
          <p:cNvPr id="99" name="Google Shape;99;p13"/>
          <p:cNvSpPr txBox="1"/>
          <p:nvPr/>
        </p:nvSpPr>
        <p:spPr>
          <a:xfrm>
            <a:off x="22249200" y="5074920"/>
            <a:ext cx="9576300" cy="104181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System Design</a:t>
            </a:r>
            <a:endParaRPr u="sng" dirty="0">
              <a:solidFill>
                <a:srgbClr val="3C78D8"/>
              </a:solidFill>
            </a:endParaRPr>
          </a:p>
        </p:txBody>
      </p:sp>
      <p:sp>
        <p:nvSpPr>
          <p:cNvPr id="100" name="Google Shape;100;p13"/>
          <p:cNvSpPr txBox="1"/>
          <p:nvPr/>
        </p:nvSpPr>
        <p:spPr>
          <a:xfrm>
            <a:off x="22249200" y="15756450"/>
            <a:ext cx="9576300" cy="104181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Implementation</a:t>
            </a:r>
            <a:endParaRPr sz="4100" b="1" u="sng" dirty="0">
              <a:solidFill>
                <a:srgbClr val="3C78D8"/>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Sencha &amp; ExtJS:</a:t>
            </a:r>
            <a:r>
              <a:rPr lang="en-US" sz="3500" dirty="0"/>
              <a:t> </a:t>
            </a:r>
            <a:r>
              <a:rPr lang="en-US" sz="3500" dirty="0">
                <a:solidFill>
                  <a:srgbClr val="434343"/>
                </a:solidFill>
              </a:rPr>
              <a:t>A JavaScript framework used in the design of the website frontend.</a:t>
            </a:r>
            <a:endParaRPr sz="3500" dirty="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NodeJS</a:t>
            </a:r>
            <a:r>
              <a:rPr lang="en-US" sz="3500" dirty="0">
                <a:solidFill>
                  <a:srgbClr val="6D9EEB"/>
                </a:solidFill>
              </a:rPr>
              <a:t>:</a:t>
            </a:r>
            <a:r>
              <a:rPr lang="en-US" sz="3500" b="1" dirty="0"/>
              <a:t> </a:t>
            </a:r>
            <a:r>
              <a:rPr lang="en-US" sz="3500" dirty="0"/>
              <a:t>Is a </a:t>
            </a:r>
            <a:r>
              <a:rPr lang="en-US" sz="3500" dirty="0">
                <a:solidFill>
                  <a:srgbClr val="434343"/>
                </a:solidFill>
              </a:rPr>
              <a:t>JavaScript server environment used in the backend to implement a REST API and communicate with the database.</a:t>
            </a:r>
            <a:endParaRPr sz="3500" dirty="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NGINX</a:t>
            </a:r>
            <a:r>
              <a:rPr lang="en-US" sz="3500" dirty="0">
                <a:solidFill>
                  <a:srgbClr val="6D9EEB"/>
                </a:solidFill>
              </a:rPr>
              <a:t>:</a:t>
            </a:r>
            <a:r>
              <a:rPr lang="en-US" sz="3500" dirty="0"/>
              <a:t> </a:t>
            </a:r>
            <a:r>
              <a:rPr lang="en-US" sz="3500" dirty="0">
                <a:solidFill>
                  <a:srgbClr val="434343"/>
                </a:solidFill>
              </a:rPr>
              <a:t>The web server solution used to host Mobile Judge.</a:t>
            </a:r>
            <a:endParaRPr sz="3500" dirty="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Oauth</a:t>
            </a:r>
            <a:r>
              <a:rPr lang="en-US" sz="3500" dirty="0">
                <a:solidFill>
                  <a:srgbClr val="6D9EEB"/>
                </a:solidFill>
              </a:rPr>
              <a:t>:</a:t>
            </a:r>
            <a:r>
              <a:rPr lang="en-US" sz="3500" dirty="0"/>
              <a:t> </a:t>
            </a:r>
            <a:r>
              <a:rPr lang="en-US" sz="3500" dirty="0">
                <a:solidFill>
                  <a:srgbClr val="434343"/>
                </a:solidFill>
              </a:rPr>
              <a:t>A third-party user authentication solution implemented to secure user login.</a:t>
            </a:r>
            <a:endParaRPr sz="3500" dirty="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MySQL, PHPMyAdmin, MariaDB, &amp; Redis:</a:t>
            </a:r>
            <a:r>
              <a:rPr lang="en-US" sz="3500" dirty="0"/>
              <a:t> </a:t>
            </a:r>
            <a:r>
              <a:rPr lang="en-US" sz="3500" dirty="0">
                <a:solidFill>
                  <a:srgbClr val="434343"/>
                </a:solidFill>
              </a:rPr>
              <a:t>Used as the application’s database and database management system. </a:t>
            </a:r>
            <a:endParaRPr sz="3500" dirty="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PM2:</a:t>
            </a:r>
            <a:r>
              <a:rPr lang="en-US" sz="3500" dirty="0"/>
              <a:t> </a:t>
            </a:r>
            <a:r>
              <a:rPr lang="en-US" sz="3500" dirty="0">
                <a:solidFill>
                  <a:srgbClr val="434343"/>
                </a:solidFill>
              </a:rPr>
              <a:t>Our process management system and monitor.</a:t>
            </a:r>
            <a:endParaRPr sz="3500" b="1" dirty="0">
              <a:solidFill>
                <a:srgbClr val="434343"/>
              </a:solidFill>
            </a:endParaRPr>
          </a:p>
          <a:p>
            <a:pPr marL="0" marR="0" lvl="0" indent="0" algn="l" rtl="0">
              <a:lnSpc>
                <a:spcPct val="100000"/>
              </a:lnSpc>
              <a:spcBef>
                <a:spcPts val="0"/>
              </a:spcBef>
              <a:spcAft>
                <a:spcPts val="0"/>
              </a:spcAft>
              <a:buClr>
                <a:srgbClr val="B6862C"/>
              </a:buClr>
              <a:buSzPts val="4100"/>
              <a:buFont typeface="Arial"/>
              <a:buNone/>
            </a:pPr>
            <a:r>
              <a:rPr lang="en-US" sz="3500" b="1" dirty="0">
                <a:solidFill>
                  <a:srgbClr val="6D9EEB"/>
                </a:solidFill>
              </a:rPr>
              <a:t>Vagrant</a:t>
            </a:r>
            <a:r>
              <a:rPr lang="en-US" sz="3500" dirty="0">
                <a:solidFill>
                  <a:srgbClr val="6D9EEB"/>
                </a:solidFill>
              </a:rPr>
              <a:t>: </a:t>
            </a:r>
            <a:r>
              <a:rPr lang="en-US" sz="3500" dirty="0">
                <a:solidFill>
                  <a:srgbClr val="434343"/>
                </a:solidFill>
              </a:rPr>
              <a:t>A virtual machine system used to quickly test and deploy changes during development.</a:t>
            </a:r>
            <a:endParaRPr sz="3500" dirty="0">
              <a:solidFill>
                <a:srgbClr val="434343"/>
              </a:solidFill>
            </a:endParaRPr>
          </a:p>
        </p:txBody>
      </p:sp>
      <p:sp>
        <p:nvSpPr>
          <p:cNvPr id="101" name="Google Shape;101;p13"/>
          <p:cNvSpPr txBox="1"/>
          <p:nvPr/>
        </p:nvSpPr>
        <p:spPr>
          <a:xfrm>
            <a:off x="977225" y="15413675"/>
            <a:ext cx="9858600" cy="93708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Object Design</a:t>
            </a:r>
            <a:endParaRPr u="sng" dirty="0">
              <a:solidFill>
                <a:srgbClr val="3C78D8"/>
              </a:solidFill>
            </a:endParaRPr>
          </a:p>
        </p:txBody>
      </p:sp>
      <p:sp>
        <p:nvSpPr>
          <p:cNvPr id="102" name="Google Shape;102;p13"/>
          <p:cNvSpPr txBox="1"/>
          <p:nvPr/>
        </p:nvSpPr>
        <p:spPr>
          <a:xfrm>
            <a:off x="22166250" y="26204775"/>
            <a:ext cx="9576300" cy="7065900"/>
          </a:xfrm>
          <a:prstGeom prst="rect">
            <a:avLst/>
          </a:prstGeom>
          <a:solidFill>
            <a:srgbClr val="FFFFFF"/>
          </a:solidFill>
          <a:ln>
            <a:noFill/>
          </a:ln>
        </p:spPr>
        <p:txBody>
          <a:bodyPr spcFirstLastPara="1" wrap="square" lIns="98650" tIns="49325" rIns="98650" bIns="49325" anchor="t" anchorCtr="0">
            <a:noAutofit/>
          </a:bodyPr>
          <a:lstStyle/>
          <a:p>
            <a:pPr lvl="0" algn="ctr">
              <a:buClr>
                <a:srgbClr val="B6862C"/>
              </a:buClr>
              <a:buSzPts val="4100"/>
            </a:pPr>
            <a:r>
              <a:rPr lang="en-US" sz="4100" b="1" u="sng" dirty="0">
                <a:solidFill>
                  <a:srgbClr val="3C78D8"/>
                </a:solidFill>
              </a:rPr>
              <a:t>Verification</a:t>
            </a:r>
          </a:p>
          <a:p>
            <a:pPr lvl="0">
              <a:buClr>
                <a:srgbClr val="B6862C"/>
              </a:buClr>
              <a:buSzPts val="4100"/>
            </a:pPr>
            <a:r>
              <a:rPr lang="en-US" sz="3500" b="1" dirty="0">
                <a:solidFill>
                  <a:srgbClr val="6D9EEB"/>
                </a:solidFill>
              </a:rPr>
              <a:t>Test ID: </a:t>
            </a:r>
            <a:r>
              <a:rPr lang="en-US" sz="3500" dirty="0">
                <a:solidFill>
                  <a:srgbClr val="434343"/>
                </a:solidFill>
              </a:rPr>
              <a:t>MJ-108 T1</a:t>
            </a:r>
          </a:p>
          <a:p>
            <a:pPr lvl="0">
              <a:buClr>
                <a:srgbClr val="B6862C"/>
              </a:buClr>
              <a:buSzPts val="4100"/>
            </a:pPr>
            <a:r>
              <a:rPr lang="en-US" sz="3500" b="1" dirty="0">
                <a:solidFill>
                  <a:srgbClr val="6D9EEB"/>
                </a:solidFill>
              </a:rPr>
              <a:t>Description/Summary of Test:</a:t>
            </a:r>
            <a:r>
              <a:rPr lang="en-US" sz="3500" dirty="0">
                <a:solidFill>
                  <a:srgbClr val="6D9EEB"/>
                </a:solidFill>
              </a:rPr>
              <a:t> </a:t>
            </a:r>
            <a:r>
              <a:rPr lang="en-US" sz="3500" dirty="0">
                <a:solidFill>
                  <a:srgbClr val="434343"/>
                </a:solidFill>
              </a:rPr>
              <a:t>During check-in, the judge elects to judge students from both CIS and ME Senior project courses. </a:t>
            </a:r>
          </a:p>
          <a:p>
            <a:pPr lvl="0">
              <a:buClr>
                <a:srgbClr val="B6862C"/>
              </a:buClr>
              <a:buSzPts val="4100"/>
            </a:pPr>
            <a:r>
              <a:rPr lang="en-US" sz="3500" b="1" dirty="0">
                <a:solidFill>
                  <a:srgbClr val="6D9EEB"/>
                </a:solidFill>
              </a:rPr>
              <a:t>Pre-Conditions:</a:t>
            </a:r>
            <a:r>
              <a:rPr lang="en-US" sz="3500" dirty="0">
                <a:solidFill>
                  <a:srgbClr val="434343"/>
                </a:solidFill>
              </a:rPr>
              <a:t> Courses must have questions and point values associated with them.</a:t>
            </a:r>
          </a:p>
          <a:p>
            <a:pPr lvl="0">
              <a:buClr>
                <a:srgbClr val="B6862C"/>
              </a:buClr>
              <a:buSzPts val="4100"/>
            </a:pPr>
            <a:r>
              <a:rPr lang="en-US" sz="3500" b="1" dirty="0">
                <a:solidFill>
                  <a:srgbClr val="6D9EEB"/>
                </a:solidFill>
              </a:rPr>
              <a:t>Expected Results:</a:t>
            </a:r>
            <a:r>
              <a:rPr lang="en-US" sz="3500" dirty="0">
                <a:solidFill>
                  <a:srgbClr val="434343"/>
                </a:solidFill>
              </a:rPr>
              <a:t> The judge is able to see some students from CIS and some students from ME during grading.</a:t>
            </a:r>
          </a:p>
          <a:p>
            <a:pPr lvl="0">
              <a:buClr>
                <a:srgbClr val="B6862C"/>
              </a:buClr>
              <a:buSzPts val="4100"/>
            </a:pPr>
            <a:r>
              <a:rPr lang="en-US" sz="3500" b="1" dirty="0">
                <a:solidFill>
                  <a:srgbClr val="6D9EEB"/>
                </a:solidFill>
              </a:rPr>
              <a:t>Actual Result:</a:t>
            </a:r>
            <a:r>
              <a:rPr lang="en-US" sz="3500" dirty="0">
                <a:solidFill>
                  <a:srgbClr val="434343"/>
                </a:solidFill>
              </a:rPr>
              <a:t> The judge was assigned students from both courses during grading.</a:t>
            </a:r>
          </a:p>
          <a:p>
            <a:pPr lvl="0">
              <a:buClr>
                <a:srgbClr val="B6862C"/>
              </a:buClr>
              <a:buSzPts val="4100"/>
            </a:pPr>
            <a:r>
              <a:rPr lang="en-US" sz="3500" b="1" dirty="0">
                <a:solidFill>
                  <a:srgbClr val="6D9EEB"/>
                </a:solidFill>
              </a:rPr>
              <a:t>Status:</a:t>
            </a:r>
            <a:r>
              <a:rPr lang="en-US" sz="3500" dirty="0">
                <a:solidFill>
                  <a:srgbClr val="434343"/>
                </a:solidFill>
              </a:rPr>
              <a:t> PASS</a:t>
            </a:r>
          </a:p>
        </p:txBody>
      </p:sp>
      <p:sp>
        <p:nvSpPr>
          <p:cNvPr id="103" name="Google Shape;103;p13"/>
          <p:cNvSpPr txBox="1"/>
          <p:nvPr/>
        </p:nvSpPr>
        <p:spPr>
          <a:xfrm>
            <a:off x="11055000" y="5029200"/>
            <a:ext cx="10553100" cy="731700"/>
          </a:xfrm>
          <a:prstGeom prst="rect">
            <a:avLst/>
          </a:prstGeom>
          <a:solidFill>
            <a:srgbClr val="FFFFFF"/>
          </a:solid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B6862C"/>
              </a:buClr>
              <a:buSzPts val="4100"/>
              <a:buFont typeface="Arial"/>
              <a:buNone/>
            </a:pPr>
            <a:r>
              <a:rPr lang="en-US" sz="4100" b="1" i="0" u="sng" dirty="0">
                <a:solidFill>
                  <a:srgbClr val="3C78D8"/>
                </a:solidFill>
                <a:latin typeface="Arial"/>
                <a:ea typeface="Arial"/>
                <a:cs typeface="Arial"/>
                <a:sym typeface="Arial"/>
              </a:rPr>
              <a:t>Screenshots</a:t>
            </a:r>
            <a:endParaRPr u="sng" dirty="0">
              <a:solidFill>
                <a:srgbClr val="3C78D8"/>
              </a:solidFill>
            </a:endParaRPr>
          </a:p>
        </p:txBody>
      </p:sp>
      <p:sp>
        <p:nvSpPr>
          <p:cNvPr id="105" name="Google Shape;105;p13"/>
          <p:cNvSpPr txBox="1"/>
          <p:nvPr/>
        </p:nvSpPr>
        <p:spPr>
          <a:xfrm>
            <a:off x="11001623" y="461048"/>
            <a:ext cx="12164551" cy="79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rgbClr val="FFFFFF"/>
                </a:solidFill>
                <a:latin typeface="Calibri"/>
                <a:ea typeface="Calibri"/>
                <a:cs typeface="Calibri"/>
                <a:sym typeface="Calibri"/>
              </a:rPr>
              <a:t>School of Computing &amp; Information Sciences</a:t>
            </a:r>
          </a:p>
          <a:p>
            <a:pPr algn="ctr"/>
            <a:r>
              <a:rPr lang="en-US" sz="3600" dirty="0">
                <a:solidFill>
                  <a:srgbClr val="FFFFFF"/>
                </a:solidFill>
              </a:rPr>
              <a:t>Senior Project, 2019, Spring</a:t>
            </a:r>
          </a:p>
          <a:p>
            <a:pPr marL="0" lvl="0" indent="0" algn="ctr" rtl="0">
              <a:spcBef>
                <a:spcPts val="0"/>
              </a:spcBef>
              <a:spcAft>
                <a:spcPts val="0"/>
              </a:spcAft>
              <a:buNone/>
            </a:pPr>
            <a:endParaRPr lang="en-US" sz="3600" dirty="0"/>
          </a:p>
        </p:txBody>
      </p:sp>
      <p:cxnSp>
        <p:nvCxnSpPr>
          <p:cNvPr id="106" name="Google Shape;106;p13"/>
          <p:cNvCxnSpPr/>
          <p:nvPr/>
        </p:nvCxnSpPr>
        <p:spPr>
          <a:xfrm rot="10800000" flipH="1">
            <a:off x="10039350" y="1221900"/>
            <a:ext cx="13468500" cy="73500"/>
          </a:xfrm>
          <a:prstGeom prst="straightConnector1">
            <a:avLst/>
          </a:prstGeom>
          <a:noFill/>
          <a:ln w="38100" cap="flat" cmpd="sng">
            <a:solidFill>
              <a:srgbClr val="B6862C"/>
            </a:solidFill>
            <a:prstDash val="dash"/>
            <a:round/>
            <a:headEnd type="none" w="med" len="med"/>
            <a:tailEnd type="none" w="med" len="med"/>
          </a:ln>
        </p:spPr>
      </p:cxnSp>
      <p:cxnSp>
        <p:nvCxnSpPr>
          <p:cNvPr id="121" name="Google Shape;121;p13"/>
          <p:cNvCxnSpPr/>
          <p:nvPr/>
        </p:nvCxnSpPr>
        <p:spPr>
          <a:xfrm rot="10800000">
            <a:off x="10809750" y="5127100"/>
            <a:ext cx="22200" cy="35989200"/>
          </a:xfrm>
          <a:prstGeom prst="straightConnector1">
            <a:avLst/>
          </a:prstGeom>
          <a:noFill/>
          <a:ln w="76200" cap="flat" cmpd="sng">
            <a:solidFill>
              <a:srgbClr val="A4C2F4"/>
            </a:solidFill>
            <a:prstDash val="dot"/>
            <a:round/>
            <a:headEnd type="none" w="med" len="med"/>
            <a:tailEnd type="oval" w="med" len="med"/>
          </a:ln>
        </p:spPr>
      </p:cxnSp>
      <p:cxnSp>
        <p:nvCxnSpPr>
          <p:cNvPr id="122" name="Google Shape;122;p13"/>
          <p:cNvCxnSpPr/>
          <p:nvPr/>
        </p:nvCxnSpPr>
        <p:spPr>
          <a:xfrm rot="10800000">
            <a:off x="939300" y="15449850"/>
            <a:ext cx="9576300" cy="37800"/>
          </a:xfrm>
          <a:prstGeom prst="straightConnector1">
            <a:avLst/>
          </a:prstGeom>
          <a:noFill/>
          <a:ln w="76200" cap="flat" cmpd="sng">
            <a:solidFill>
              <a:srgbClr val="A4C2F4"/>
            </a:solidFill>
            <a:prstDash val="dot"/>
            <a:round/>
            <a:headEnd type="none" w="med" len="med"/>
            <a:tailEnd type="none" w="med" len="med"/>
          </a:ln>
        </p:spPr>
      </p:cxnSp>
      <p:cxnSp>
        <p:nvCxnSpPr>
          <p:cNvPr id="123" name="Google Shape;123;p13"/>
          <p:cNvCxnSpPr/>
          <p:nvPr/>
        </p:nvCxnSpPr>
        <p:spPr>
          <a:xfrm rot="10800000">
            <a:off x="1009405" y="31257895"/>
            <a:ext cx="9677400" cy="19200"/>
          </a:xfrm>
          <a:prstGeom prst="straightConnector1">
            <a:avLst/>
          </a:prstGeom>
          <a:noFill/>
          <a:ln w="76200" cap="flat" cmpd="sng">
            <a:solidFill>
              <a:srgbClr val="A4C2F4"/>
            </a:solidFill>
            <a:prstDash val="dot"/>
            <a:round/>
            <a:headEnd type="none" w="med" len="med"/>
            <a:tailEnd type="none" w="med" len="med"/>
          </a:ln>
        </p:spPr>
      </p:cxnSp>
      <p:cxnSp>
        <p:nvCxnSpPr>
          <p:cNvPr id="124" name="Google Shape;124;p13"/>
          <p:cNvCxnSpPr/>
          <p:nvPr/>
        </p:nvCxnSpPr>
        <p:spPr>
          <a:xfrm flipH="1">
            <a:off x="21945699" y="15678141"/>
            <a:ext cx="10020600" cy="19200"/>
          </a:xfrm>
          <a:prstGeom prst="straightConnector1">
            <a:avLst/>
          </a:prstGeom>
          <a:noFill/>
          <a:ln w="76200" cap="flat" cmpd="sng">
            <a:solidFill>
              <a:srgbClr val="A4C2F4"/>
            </a:solidFill>
            <a:prstDash val="dot"/>
            <a:round/>
            <a:headEnd type="none" w="med" len="med"/>
            <a:tailEnd type="none" w="med" len="med"/>
          </a:ln>
        </p:spPr>
      </p:cxnSp>
      <p:cxnSp>
        <p:nvCxnSpPr>
          <p:cNvPr id="125" name="Google Shape;125;p13"/>
          <p:cNvCxnSpPr/>
          <p:nvPr/>
        </p:nvCxnSpPr>
        <p:spPr>
          <a:xfrm rot="10800000">
            <a:off x="21983615" y="26060260"/>
            <a:ext cx="9858600" cy="19200"/>
          </a:xfrm>
          <a:prstGeom prst="straightConnector1">
            <a:avLst/>
          </a:prstGeom>
          <a:noFill/>
          <a:ln w="76200" cap="flat" cmpd="sng">
            <a:solidFill>
              <a:srgbClr val="A4C2F4"/>
            </a:solidFill>
            <a:prstDash val="dot"/>
            <a:round/>
            <a:headEnd type="none" w="med" len="med"/>
            <a:tailEnd type="none" w="med" len="med"/>
          </a:ln>
        </p:spPr>
      </p:cxnSp>
      <p:cxnSp>
        <p:nvCxnSpPr>
          <p:cNvPr id="126" name="Google Shape;126;p13"/>
          <p:cNvCxnSpPr/>
          <p:nvPr/>
        </p:nvCxnSpPr>
        <p:spPr>
          <a:xfrm rot="10800000" flipH="1">
            <a:off x="21875175" y="5074750"/>
            <a:ext cx="87300" cy="28195800"/>
          </a:xfrm>
          <a:prstGeom prst="straightConnector1">
            <a:avLst/>
          </a:prstGeom>
          <a:noFill/>
          <a:ln w="76200" cap="flat" cmpd="sng">
            <a:solidFill>
              <a:srgbClr val="A4C2F4"/>
            </a:solidFill>
            <a:prstDash val="dot"/>
            <a:round/>
            <a:headEnd type="none" w="med" len="med"/>
            <a:tailEnd type="oval" w="med" len="med"/>
          </a:ln>
        </p:spPr>
      </p:cxnSp>
      <p:cxnSp>
        <p:nvCxnSpPr>
          <p:cNvPr id="133" name="Google Shape;133;p13"/>
          <p:cNvCxnSpPr/>
          <p:nvPr/>
        </p:nvCxnSpPr>
        <p:spPr>
          <a:xfrm rot="10800000" flipH="1">
            <a:off x="20100741" y="33313022"/>
            <a:ext cx="56100" cy="7845600"/>
          </a:xfrm>
          <a:prstGeom prst="straightConnector1">
            <a:avLst/>
          </a:prstGeom>
          <a:noFill/>
          <a:ln w="76200" cap="flat" cmpd="sng">
            <a:solidFill>
              <a:srgbClr val="A4C2F4"/>
            </a:solidFill>
            <a:prstDash val="dot"/>
            <a:round/>
            <a:headEnd type="none" w="med" len="med"/>
            <a:tailEnd type="none" w="med" len="med"/>
          </a:ln>
        </p:spPr>
      </p:cxnSp>
      <p:cxnSp>
        <p:nvCxnSpPr>
          <p:cNvPr id="134" name="Google Shape;134;p13"/>
          <p:cNvCxnSpPr/>
          <p:nvPr/>
        </p:nvCxnSpPr>
        <p:spPr>
          <a:xfrm rot="10800000" flipH="1">
            <a:off x="10986875" y="33343300"/>
            <a:ext cx="21029700" cy="68100"/>
          </a:xfrm>
          <a:prstGeom prst="straightConnector1">
            <a:avLst/>
          </a:prstGeom>
          <a:noFill/>
          <a:ln w="76200" cap="flat" cmpd="sng">
            <a:solidFill>
              <a:srgbClr val="A4C2F4"/>
            </a:solidFill>
            <a:prstDash val="dot"/>
            <a:round/>
            <a:headEnd type="none" w="med" len="med"/>
            <a:tailEnd type="none" w="med" len="med"/>
          </a:ln>
        </p:spPr>
      </p:cxnSp>
      <p:sp>
        <p:nvSpPr>
          <p:cNvPr id="135" name="Google Shape;135;p13"/>
          <p:cNvSpPr txBox="1"/>
          <p:nvPr/>
        </p:nvSpPr>
        <p:spPr>
          <a:xfrm>
            <a:off x="11184075" y="11634825"/>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500" dirty="0">
                <a:solidFill>
                  <a:srgbClr val="FFFFFF"/>
                </a:solidFill>
              </a:rPr>
              <a:t>The administrator can now edit and modify options relating to how a course is graded on the courses page.</a:t>
            </a:r>
            <a:endParaRPr sz="2500" dirty="0">
              <a:solidFill>
                <a:srgbClr val="FFFFFF"/>
              </a:solidFill>
            </a:endParaRPr>
          </a:p>
        </p:txBody>
      </p:sp>
      <p:sp>
        <p:nvSpPr>
          <p:cNvPr id="136" name="Google Shape;136;p13"/>
          <p:cNvSpPr txBox="1"/>
          <p:nvPr/>
        </p:nvSpPr>
        <p:spPr>
          <a:xfrm>
            <a:off x="11188537" y="18479260"/>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500" dirty="0">
                <a:solidFill>
                  <a:srgbClr val="FFFFFF"/>
                </a:solidFill>
              </a:rPr>
              <a:t>On the edit page the administrator can select the order and value of questions to use as grading criteria.</a:t>
            </a:r>
            <a:endParaRPr sz="2500" dirty="0">
              <a:solidFill>
                <a:srgbClr val="FFFFFF"/>
              </a:solidFill>
            </a:endParaRPr>
          </a:p>
        </p:txBody>
      </p:sp>
      <p:sp>
        <p:nvSpPr>
          <p:cNvPr id="137" name="Google Shape;137;p13"/>
          <p:cNvSpPr txBox="1"/>
          <p:nvPr/>
        </p:nvSpPr>
        <p:spPr>
          <a:xfrm>
            <a:off x="11188537" y="25360275"/>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500" dirty="0">
                <a:solidFill>
                  <a:srgbClr val="FFFFFF"/>
                </a:solidFill>
              </a:rPr>
              <a:t>Judges can select how many students they wish to grade, and highlight what courses they would like those students to be from.</a:t>
            </a:r>
            <a:endParaRPr sz="2500" dirty="0">
              <a:solidFill>
                <a:srgbClr val="FFFFFF"/>
              </a:solidFill>
            </a:endParaRPr>
          </a:p>
        </p:txBody>
      </p:sp>
      <p:sp>
        <p:nvSpPr>
          <p:cNvPr id="138" name="Google Shape;138;p13"/>
          <p:cNvSpPr txBox="1"/>
          <p:nvPr/>
        </p:nvSpPr>
        <p:spPr>
          <a:xfrm>
            <a:off x="11170450" y="32260077"/>
            <a:ext cx="10553100" cy="916200"/>
          </a:xfrm>
          <a:prstGeom prst="rect">
            <a:avLst/>
          </a:prstGeom>
          <a:solidFill>
            <a:srgbClr val="A4C2F4"/>
          </a:solidFill>
          <a:ln w="38100" cap="flat" cmpd="sng">
            <a:solidFill>
              <a:srgbClr val="6D9EEB"/>
            </a:solidFill>
            <a:prstDash val="solid"/>
            <a:miter lim="8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500" dirty="0">
                <a:solidFill>
                  <a:srgbClr val="FFFFFF"/>
                </a:solidFill>
              </a:rPr>
              <a:t>Judges can elect to judge students only from one course, or from as many courses as they like. </a:t>
            </a:r>
            <a:endParaRPr sz="2500" dirty="0">
              <a:solidFill>
                <a:srgbClr val="FFFFFF"/>
              </a:solidFill>
            </a:endParaRPr>
          </a:p>
        </p:txBody>
      </p:sp>
      <p:pic>
        <p:nvPicPr>
          <p:cNvPr id="139" name="Google Shape;139;p13"/>
          <p:cNvPicPr preferRelativeResize="0"/>
          <p:nvPr/>
        </p:nvPicPr>
        <p:blipFill>
          <a:blip r:embed="rId3">
            <a:alphaModFix/>
          </a:blip>
          <a:stretch>
            <a:fillRect/>
          </a:stretch>
        </p:blipFill>
        <p:spPr>
          <a:xfrm>
            <a:off x="22100475" y="5918550"/>
            <a:ext cx="9576300" cy="9700500"/>
          </a:xfrm>
          <a:prstGeom prst="rect">
            <a:avLst/>
          </a:prstGeom>
          <a:noFill/>
          <a:ln>
            <a:noFill/>
          </a:ln>
        </p:spPr>
      </p:pic>
      <p:pic>
        <p:nvPicPr>
          <p:cNvPr id="3" name="Picture 2">
            <a:extLst>
              <a:ext uri="{FF2B5EF4-FFF2-40B4-BE49-F238E27FC236}">
                <a16:creationId xmlns:a16="http://schemas.microsoft.com/office/drawing/2014/main" id="{9FC43339-34FD-4285-84EA-9C21287A6BC6}"/>
              </a:ext>
            </a:extLst>
          </p:cNvPr>
          <p:cNvPicPr>
            <a:picLocks noChangeAspect="1"/>
          </p:cNvPicPr>
          <p:nvPr/>
        </p:nvPicPr>
        <p:blipFill>
          <a:blip r:embed="rId4"/>
          <a:stretch>
            <a:fillRect/>
          </a:stretch>
        </p:blipFill>
        <p:spPr>
          <a:xfrm>
            <a:off x="11170450" y="5760900"/>
            <a:ext cx="10515600" cy="5761124"/>
          </a:xfrm>
          <a:prstGeom prst="rect">
            <a:avLst/>
          </a:prstGeom>
        </p:spPr>
      </p:pic>
      <p:pic>
        <p:nvPicPr>
          <p:cNvPr id="5" name="Picture 4">
            <a:extLst>
              <a:ext uri="{FF2B5EF4-FFF2-40B4-BE49-F238E27FC236}">
                <a16:creationId xmlns:a16="http://schemas.microsoft.com/office/drawing/2014/main" id="{98C3A211-5B4C-4E91-B8CD-E6DA27227611}"/>
              </a:ext>
            </a:extLst>
          </p:cNvPr>
          <p:cNvPicPr>
            <a:picLocks noChangeAspect="1"/>
          </p:cNvPicPr>
          <p:nvPr/>
        </p:nvPicPr>
        <p:blipFill>
          <a:blip r:embed="rId5"/>
          <a:stretch>
            <a:fillRect/>
          </a:stretch>
        </p:blipFill>
        <p:spPr>
          <a:xfrm>
            <a:off x="11181074" y="12610355"/>
            <a:ext cx="10515600" cy="5763457"/>
          </a:xfrm>
          <a:prstGeom prst="rect">
            <a:avLst/>
          </a:prstGeom>
        </p:spPr>
      </p:pic>
      <p:pic>
        <p:nvPicPr>
          <p:cNvPr id="7" name="Picture 6">
            <a:extLst>
              <a:ext uri="{FF2B5EF4-FFF2-40B4-BE49-F238E27FC236}">
                <a16:creationId xmlns:a16="http://schemas.microsoft.com/office/drawing/2014/main" id="{DE0BA005-8EA5-4A98-B8BD-1D95A910B66B}"/>
              </a:ext>
            </a:extLst>
          </p:cNvPr>
          <p:cNvPicPr>
            <a:picLocks noChangeAspect="1"/>
          </p:cNvPicPr>
          <p:nvPr/>
        </p:nvPicPr>
        <p:blipFill>
          <a:blip r:embed="rId6"/>
          <a:stretch>
            <a:fillRect/>
          </a:stretch>
        </p:blipFill>
        <p:spPr>
          <a:xfrm>
            <a:off x="11170450" y="19490163"/>
            <a:ext cx="10515600" cy="5763457"/>
          </a:xfrm>
          <a:prstGeom prst="rect">
            <a:avLst/>
          </a:prstGeom>
        </p:spPr>
      </p:pic>
      <p:pic>
        <p:nvPicPr>
          <p:cNvPr id="9" name="Picture 8">
            <a:extLst>
              <a:ext uri="{FF2B5EF4-FFF2-40B4-BE49-F238E27FC236}">
                <a16:creationId xmlns:a16="http://schemas.microsoft.com/office/drawing/2014/main" id="{011095D4-1056-44E4-9983-FAE8EF680A9D}"/>
              </a:ext>
            </a:extLst>
          </p:cNvPr>
          <p:cNvPicPr>
            <a:picLocks noChangeAspect="1"/>
          </p:cNvPicPr>
          <p:nvPr/>
        </p:nvPicPr>
        <p:blipFill>
          <a:blip r:embed="rId7"/>
          <a:stretch>
            <a:fillRect/>
          </a:stretch>
        </p:blipFill>
        <p:spPr>
          <a:xfrm>
            <a:off x="11188537" y="26401917"/>
            <a:ext cx="10515600" cy="5763457"/>
          </a:xfrm>
          <a:prstGeom prst="rect">
            <a:avLst/>
          </a:prstGeom>
        </p:spPr>
      </p:pic>
      <p:pic>
        <p:nvPicPr>
          <p:cNvPr id="13" name="Picture 12">
            <a:extLst>
              <a:ext uri="{FF2B5EF4-FFF2-40B4-BE49-F238E27FC236}">
                <a16:creationId xmlns:a16="http://schemas.microsoft.com/office/drawing/2014/main" id="{390BCC70-A86C-4D0F-B195-70168DEFBAC4}"/>
              </a:ext>
            </a:extLst>
          </p:cNvPr>
          <p:cNvPicPr>
            <a:picLocks noChangeAspect="1"/>
          </p:cNvPicPr>
          <p:nvPr/>
        </p:nvPicPr>
        <p:blipFill rotWithShape="1">
          <a:blip r:embed="rId8"/>
          <a:srcRect b="239"/>
          <a:stretch/>
        </p:blipFill>
        <p:spPr>
          <a:xfrm>
            <a:off x="1085605" y="16313487"/>
            <a:ext cx="9601200" cy="9420388"/>
          </a:xfrm>
          <a:prstGeom prst="rect">
            <a:avLst/>
          </a:prstGeom>
        </p:spPr>
      </p:pic>
      <p:pic>
        <p:nvPicPr>
          <p:cNvPr id="17" name="Picture 16">
            <a:extLst>
              <a:ext uri="{FF2B5EF4-FFF2-40B4-BE49-F238E27FC236}">
                <a16:creationId xmlns:a16="http://schemas.microsoft.com/office/drawing/2014/main" id="{DF5F3EA3-2DA1-4CD5-8374-583C8A7DA592}"/>
              </a:ext>
            </a:extLst>
          </p:cNvPr>
          <p:cNvPicPr>
            <a:picLocks noChangeAspect="1"/>
          </p:cNvPicPr>
          <p:nvPr/>
        </p:nvPicPr>
        <p:blipFill>
          <a:blip r:embed="rId9"/>
          <a:stretch>
            <a:fillRect/>
          </a:stretch>
        </p:blipFill>
        <p:spPr>
          <a:xfrm>
            <a:off x="1457400" y="25904114"/>
            <a:ext cx="8559748" cy="5061074"/>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1175</TotalTime>
  <Words>734</Words>
  <Application>Microsoft Office PowerPoint</Application>
  <PresentationFormat>Custom</PresentationFormat>
  <Paragraphs>53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Jorge Velez</dc:creator>
  <cp:lastModifiedBy>Jorge Velez</cp:lastModifiedBy>
  <cp:revision>19</cp:revision>
  <dcterms:modified xsi:type="dcterms:W3CDTF">2019-04-15T20:29:20Z</dcterms:modified>
</cp:coreProperties>
</file>