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3824">
          <p15:clr>
            <a:srgbClr val="000000"/>
          </p15:clr>
        </p15:guide>
        <p15:guide id="2" pos="10368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3824" orient="horz"/>
        <p:guide pos="103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</a:pPr>
            <a:fld id="{00000000-1234-1234-1234-123412341234}" type="slidenum">
              <a:rPr b="0" i="0" lang="en-US" sz="8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>
            <a:off x="1646237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ctrTitle"/>
          </p:nvPr>
        </p:nvSpPr>
        <p:spPr>
          <a:xfrm>
            <a:off x="2469358" y="13635320"/>
            <a:ext cx="27979686" cy="9408459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subTitle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ctr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/>
            </a:lvl1pPr>
            <a:lvl2pPr lvl="1" algn="ctr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/>
            </a:lvl2pPr>
            <a:lvl3pPr lvl="2" algn="ctr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3pPr>
            <a:lvl4pPr lvl="3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4pPr>
            <a:lvl5pPr lvl="4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5pPr>
            <a:lvl6pPr lvl="5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6pPr>
            <a:lvl7pPr lvl="6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7pPr>
            <a:lvl8pPr lvl="7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8pPr>
            <a:lvl9pPr lvl="8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 rot="5400000">
            <a:off x="8844488" y="16778674"/>
            <a:ext cx="37450058" cy="7406878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 rot="5400000">
            <a:off x="-6026415" y="9428946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 rot="5400000">
            <a:off x="1978025" y="9910763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6451999" y="30724288"/>
            <a:ext cx="19751278" cy="3626224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/>
          <p:nvPr>
            <p:ph idx="2" type="pic"/>
          </p:nvPr>
        </p:nvSpPr>
        <p:spPr>
          <a:xfrm>
            <a:off x="6451999" y="3922059"/>
            <a:ext cx="19751278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6451999" y="34350513"/>
            <a:ext cx="19751278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1645445" y="1748118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12870656" y="1748118"/>
            <a:ext cx="18402300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1645445" y="9184341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" type="body"/>
          </p:nvPr>
        </p:nvSpPr>
        <p:spPr>
          <a:xfrm>
            <a:off x="1645444" y="9825318"/>
            <a:ext cx="14544675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3" name="Google Shape;53;p8"/>
          <p:cNvSpPr txBox="1"/>
          <p:nvPr>
            <p:ph idx="2" type="body"/>
          </p:nvPr>
        </p:nvSpPr>
        <p:spPr>
          <a:xfrm>
            <a:off x="1645444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4" name="Google Shape;54;p8"/>
          <p:cNvSpPr txBox="1"/>
          <p:nvPr>
            <p:ph idx="3" type="body"/>
          </p:nvPr>
        </p:nvSpPr>
        <p:spPr>
          <a:xfrm>
            <a:off x="16722328" y="9825318"/>
            <a:ext cx="14550628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5" name="Google Shape;55;p8"/>
          <p:cNvSpPr txBox="1"/>
          <p:nvPr>
            <p:ph idx="4" type="body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6" name="Google Shape;56;p8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" type="body"/>
          </p:nvPr>
        </p:nvSpPr>
        <p:spPr>
          <a:xfrm>
            <a:off x="1645445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62" name="Google Shape;62;p9"/>
          <p:cNvSpPr txBox="1"/>
          <p:nvPr>
            <p:ph idx="2" type="body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63" name="Google Shape;63;p9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type="title"/>
          </p:nvPr>
        </p:nvSpPr>
        <p:spPr>
          <a:xfrm>
            <a:off x="2600326" y="28205209"/>
            <a:ext cx="27980879" cy="87159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2600326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/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1646237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1181100" lvl="0" marL="457200" marR="0" rtl="0" algn="l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11" Type="http://schemas.openxmlformats.org/officeDocument/2006/relationships/image" Target="../media/image9.png"/><Relationship Id="rId10" Type="http://schemas.openxmlformats.org/officeDocument/2006/relationships/image" Target="../media/image2.png"/><Relationship Id="rId12" Type="http://schemas.openxmlformats.org/officeDocument/2006/relationships/image" Target="../media/image3.jpg"/><Relationship Id="rId9" Type="http://schemas.openxmlformats.org/officeDocument/2006/relationships/image" Target="../media/image5.jpg"/><Relationship Id="rId5" Type="http://schemas.openxmlformats.org/officeDocument/2006/relationships/image" Target="../media/image8.png"/><Relationship Id="rId6" Type="http://schemas.openxmlformats.org/officeDocument/2006/relationships/image" Target="../media/image4.jpg"/><Relationship Id="rId7" Type="http://schemas.openxmlformats.org/officeDocument/2006/relationships/image" Target="../media/image7.png"/><Relationship Id="rId8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/>
        </p:nvSpPr>
        <p:spPr>
          <a:xfrm>
            <a:off x="6561137" y="2738437"/>
            <a:ext cx="19346862" cy="2452687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Next Generation Airline Data Exchange Simulator 1.0</a:t>
            </a:r>
            <a:endParaRPr sz="48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lang="en-US" sz="3500">
                <a:solidFill>
                  <a:srgbClr val="081E3F"/>
                </a:solidFill>
              </a:rPr>
              <a:t>Luis Herrnsdorf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>
                <a:solidFill>
                  <a:srgbClr val="333333"/>
                </a:solidFill>
                <a:highlight>
                  <a:srgbClr val="FFFFFF"/>
                </a:highlight>
              </a:rPr>
              <a:t>The faculty and graduate students at the FIU AIRlab</a:t>
            </a:r>
            <a:endParaRPr sz="35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90" name="Google Shape;90;p13"/>
          <p:cNvSpPr txBox="1"/>
          <p:nvPr/>
        </p:nvSpPr>
        <p:spPr>
          <a:xfrm>
            <a:off x="914400" y="5486400"/>
            <a:ext cx="31089600" cy="376266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" name="Google Shape;9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30312" y="695325"/>
            <a:ext cx="3913187" cy="3876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560101" y="3083900"/>
            <a:ext cx="6278125" cy="285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884950" y="1962075"/>
            <a:ext cx="3416750" cy="1862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210300" y="2144600"/>
            <a:ext cx="3416750" cy="170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7173225" y="0"/>
            <a:ext cx="4136747" cy="227805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3"/>
          <p:cNvSpPr txBox="1"/>
          <p:nvPr/>
        </p:nvSpPr>
        <p:spPr>
          <a:xfrm>
            <a:off x="1636400" y="6095925"/>
            <a:ext cx="9424500" cy="6994500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lang="en-US" sz="3600">
                <a:solidFill>
                  <a:srgbClr val="336699"/>
                </a:solidFill>
              </a:rPr>
              <a:t>Customer experience is not consistent depending on where they search for travel.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lang="en-US" sz="3600">
                <a:solidFill>
                  <a:srgbClr val="336699"/>
                </a:solidFill>
              </a:rPr>
              <a:t>Travel agencies can’t easily access many airline products that are available.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lang="en-US" sz="3600">
                <a:solidFill>
                  <a:srgbClr val="336699"/>
                </a:solidFill>
              </a:rPr>
              <a:t>Airlines don’t have the freedom to distribute their products across channels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3"/>
          <p:cNvSpPr txBox="1"/>
          <p:nvPr/>
        </p:nvSpPr>
        <p:spPr>
          <a:xfrm>
            <a:off x="11843550" y="6099975"/>
            <a:ext cx="9424500" cy="6994500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Current System</a:t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" name="Google Shape;98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919750" y="7030425"/>
            <a:ext cx="9209724" cy="59075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3"/>
          <p:cNvSpPr txBox="1"/>
          <p:nvPr/>
        </p:nvSpPr>
        <p:spPr>
          <a:xfrm>
            <a:off x="22001125" y="6095925"/>
            <a:ext cx="9424500" cy="6994500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Requirements</a:t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sz="3600">
              <a:solidFill>
                <a:srgbClr val="336699"/>
              </a:solidFill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Char char="●"/>
            </a:pPr>
            <a:r>
              <a:rPr lang="en-US" sz="3600">
                <a:solidFill>
                  <a:srgbClr val="336699"/>
                </a:solidFill>
                <a:highlight>
                  <a:srgbClr val="FFFFFF"/>
                </a:highlight>
              </a:rPr>
              <a:t>Develop an open source web-based live simulator</a:t>
            </a:r>
            <a:r>
              <a:rPr lang="en-US" sz="3600">
                <a:solidFill>
                  <a:srgbClr val="336699"/>
                </a:solidFill>
              </a:rPr>
              <a:t>.</a:t>
            </a:r>
            <a:endParaRPr sz="3600"/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Char char="●"/>
            </a:pPr>
            <a:r>
              <a:rPr lang="en-US" sz="3600">
                <a:solidFill>
                  <a:srgbClr val="336699"/>
                </a:solidFill>
                <a:highlight>
                  <a:srgbClr val="FFFFFF"/>
                </a:highlight>
              </a:rPr>
              <a:t>Build a primitive OTA and set up an NDC connection between a simulated travel agent and an airline</a:t>
            </a:r>
            <a:r>
              <a:rPr lang="en-US" sz="3600">
                <a:solidFill>
                  <a:srgbClr val="336699"/>
                </a:solidFill>
              </a:rPr>
              <a:t>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Char char="●"/>
            </a:pPr>
            <a:r>
              <a:rPr lang="en-US" sz="3600">
                <a:solidFill>
                  <a:srgbClr val="336699"/>
                </a:solidFill>
                <a:highlight>
                  <a:srgbClr val="FFFFFF"/>
                </a:highlight>
              </a:rPr>
              <a:t>Generate the synthetic data necessary to display in the primitive OTA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3"/>
          <p:cNvSpPr txBox="1"/>
          <p:nvPr/>
        </p:nvSpPr>
        <p:spPr>
          <a:xfrm>
            <a:off x="1643850" y="13384925"/>
            <a:ext cx="9424500" cy="10989600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System Design</a:t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" name="Google Shape;101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306350" y="14004750"/>
            <a:ext cx="7882401" cy="1036982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3"/>
          <p:cNvSpPr txBox="1"/>
          <p:nvPr/>
        </p:nvSpPr>
        <p:spPr>
          <a:xfrm>
            <a:off x="11919738" y="38124750"/>
            <a:ext cx="9424500" cy="4603200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Implementation</a:t>
            </a:r>
            <a:endParaRPr b="1" sz="3600">
              <a:solidFill>
                <a:srgbClr val="336699"/>
              </a:solidFill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lang="en-US" sz="3600">
                <a:solidFill>
                  <a:srgbClr val="336699"/>
                </a:solidFill>
              </a:rPr>
              <a:t>Rest API developed with ExpressJs Framework.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lang="en-US" sz="3600">
                <a:solidFill>
                  <a:srgbClr val="336699"/>
                </a:solidFill>
              </a:rPr>
              <a:t>Nginx reverse proxy</a:t>
            </a:r>
            <a:r>
              <a:rPr lang="en-US" sz="3600">
                <a:solidFill>
                  <a:srgbClr val="336699"/>
                </a:solidFill>
              </a:rPr>
              <a:t>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Char char="●"/>
            </a:pPr>
            <a:r>
              <a:rPr lang="en-US" sz="3600">
                <a:solidFill>
                  <a:srgbClr val="336699"/>
                </a:solidFill>
              </a:rPr>
              <a:t>PostgreSQL as database.</a:t>
            </a:r>
            <a:endParaRPr sz="3600">
              <a:solidFill>
                <a:srgbClr val="336699"/>
              </a:solidFill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lang="en-US" sz="3600">
                <a:solidFill>
                  <a:srgbClr val="336699"/>
                </a:solidFill>
              </a:rPr>
              <a:t>Debian servers on Google Compute Engine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3600">
              <a:solidFill>
                <a:srgbClr val="336699"/>
              </a:solidFill>
            </a:endParaRPr>
          </a:p>
        </p:txBody>
      </p:sp>
      <p:sp>
        <p:nvSpPr>
          <p:cNvPr id="103" name="Google Shape;103;p13"/>
          <p:cNvSpPr txBox="1"/>
          <p:nvPr/>
        </p:nvSpPr>
        <p:spPr>
          <a:xfrm>
            <a:off x="22001125" y="38124750"/>
            <a:ext cx="9424500" cy="4603200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Summary</a:t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sz="3600">
              <a:solidFill>
                <a:srgbClr val="336699"/>
              </a:solidFill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lang="en-US" sz="3600">
                <a:solidFill>
                  <a:srgbClr val="336699"/>
                </a:solidFill>
              </a:rPr>
              <a:t>Web app to sell flights to travellers.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lang="en-US" sz="3600">
                <a:solidFill>
                  <a:srgbClr val="336699"/>
                </a:solidFill>
              </a:rPr>
              <a:t>Web service that receives and respond to valid NDC requests.</a:t>
            </a:r>
            <a:endParaRPr sz="3600">
              <a:solidFill>
                <a:srgbClr val="336699"/>
              </a:solidFill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Char char="●"/>
            </a:pPr>
            <a:r>
              <a:rPr lang="en-US" sz="3600">
                <a:solidFill>
                  <a:srgbClr val="336699"/>
                </a:solidFill>
              </a:rPr>
              <a:t>Expose Airline web service to different aggregator services.</a:t>
            </a:r>
            <a:endParaRPr sz="3600">
              <a:solidFill>
                <a:srgbClr val="336699"/>
              </a:solidFill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6561137" y="0"/>
            <a:ext cx="19346862" cy="2278062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7000"/>
              <a:buFont typeface="Arial"/>
              <a:buNone/>
            </a:pPr>
            <a:r>
              <a:rPr b="1" i="0" lang="en-US" sz="7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7200"/>
              <a:buFont typeface="Arial"/>
              <a:buNone/>
            </a:pPr>
            <a:r>
              <a:rPr b="0" i="1" lang="en-US" sz="72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Spring 2019 Senior Design Project</a:t>
            </a:r>
            <a:endParaRPr/>
          </a:p>
        </p:txBody>
      </p:sp>
      <p:sp>
        <p:nvSpPr>
          <p:cNvPr id="105" name="Google Shape;105;p13"/>
          <p:cNvSpPr txBox="1"/>
          <p:nvPr/>
        </p:nvSpPr>
        <p:spPr>
          <a:xfrm>
            <a:off x="1636400" y="31934825"/>
            <a:ext cx="9424500" cy="10793100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Verification</a:t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lang="en-US" sz="3600">
                <a:solidFill>
                  <a:srgbClr val="336699"/>
                </a:solidFill>
              </a:rPr>
              <a:t>Test case ID: ApiDbPerformance</a:t>
            </a:r>
            <a:r>
              <a:rPr lang="en-US" sz="3600">
                <a:solidFill>
                  <a:srgbClr val="336699"/>
                </a:solidFill>
              </a:rPr>
              <a:t>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lang="en-US" sz="3600">
                <a:solidFill>
                  <a:srgbClr val="336699"/>
                </a:solidFill>
              </a:rPr>
              <a:t>Description/Summary of test: As a system architect I want my airline database to perform well with around 600 transactions per second of reads.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Char char="●"/>
            </a:pPr>
            <a:r>
              <a:rPr lang="en-US" sz="3600">
                <a:solidFill>
                  <a:srgbClr val="336699"/>
                </a:solidFill>
              </a:rPr>
              <a:t>Preconditions: </a:t>
            </a:r>
            <a:r>
              <a:rPr lang="en-US" sz="3600">
                <a:solidFill>
                  <a:srgbClr val="336699"/>
                </a:solidFill>
              </a:rPr>
              <a:t>PostgreSQL DB is up and contains data. API service is up and waiting for requests.</a:t>
            </a:r>
            <a:endParaRPr sz="3600">
              <a:solidFill>
                <a:srgbClr val="336699"/>
              </a:solidFill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Font typeface="Arial"/>
              <a:buChar char="●"/>
            </a:pPr>
            <a:r>
              <a:rPr lang="en-US" sz="3600">
                <a:solidFill>
                  <a:srgbClr val="336699"/>
                </a:solidFill>
              </a:rPr>
              <a:t>Expected result: Debian servers on Google Compute Engine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36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Char char="●"/>
            </a:pPr>
            <a:r>
              <a:rPr lang="en-US" sz="3600">
                <a:solidFill>
                  <a:srgbClr val="336699"/>
                </a:solidFill>
              </a:rPr>
              <a:t>Actual result:System performed better than expected at 1000 requests/sec.</a:t>
            </a:r>
            <a:endParaRPr sz="3600">
              <a:solidFill>
                <a:srgbClr val="336699"/>
              </a:solidFill>
            </a:endParaRPr>
          </a:p>
          <a:p>
            <a:pPr indent="-425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600"/>
              <a:buChar char="●"/>
            </a:pPr>
            <a:r>
              <a:rPr lang="en-US" sz="3600">
                <a:solidFill>
                  <a:srgbClr val="336699"/>
                </a:solidFill>
              </a:rPr>
              <a:t>Status (Fail/Pass): Pass</a:t>
            </a:r>
            <a:endParaRPr sz="3600">
              <a:solidFill>
                <a:srgbClr val="336699"/>
              </a:solidFill>
            </a:endParaRPr>
          </a:p>
        </p:txBody>
      </p:sp>
      <p:sp>
        <p:nvSpPr>
          <p:cNvPr id="106" name="Google Shape;106;p13"/>
          <p:cNvSpPr txBox="1"/>
          <p:nvPr/>
        </p:nvSpPr>
        <p:spPr>
          <a:xfrm>
            <a:off x="1636400" y="24657450"/>
            <a:ext cx="9424500" cy="6994500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Object Design</a:t>
            </a:r>
            <a:endParaRPr b="1" sz="3600">
              <a:solidFill>
                <a:srgbClr val="336699"/>
              </a:solidFill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</p:txBody>
      </p:sp>
      <p:sp>
        <p:nvSpPr>
          <p:cNvPr id="107" name="Google Shape;107;p13"/>
          <p:cNvSpPr txBox="1"/>
          <p:nvPr/>
        </p:nvSpPr>
        <p:spPr>
          <a:xfrm>
            <a:off x="11919750" y="13419625"/>
            <a:ext cx="19582200" cy="24375900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Screenshots</a:t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8" name="Google Shape;108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2261284" y="14453975"/>
            <a:ext cx="18852942" cy="12003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2791750" y="27092950"/>
            <a:ext cx="17899475" cy="1036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077750" y="25901921"/>
            <a:ext cx="8406294" cy="5574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