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rien Morrison" initials="DM" lastIdx="1" clrIdx="0">
    <p:extLst>
      <p:ext uri="{19B8F6BF-5375-455C-9EA6-DF929625EA0E}">
        <p15:presenceInfo xmlns:p15="http://schemas.microsoft.com/office/powerpoint/2012/main" userId="946de18db8dddad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CB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>
        <p:scale>
          <a:sx n="33" d="100"/>
          <a:sy n="33" d="100"/>
        </p:scale>
        <p:origin x="2046" y="24"/>
      </p:cViewPr>
      <p:guideLst>
        <p:guide orient="horz" pos="13824"/>
        <p:guide pos="10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57648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6" cy="940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9" y="16778673"/>
            <a:ext cx="37450058" cy="7406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8"/>
            <a:ext cx="19751276" cy="3626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8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3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7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8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4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9" cy="8715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/>
        </p:nvSpPr>
        <p:spPr>
          <a:xfrm>
            <a:off x="914400" y="5638800"/>
            <a:ext cx="31089600" cy="35661600"/>
          </a:xfrm>
          <a:prstGeom prst="rect">
            <a:avLst/>
          </a:prstGeom>
          <a:noFill/>
          <a:ln w="63500" cap="flat" cmpd="sng">
            <a:solidFill>
              <a:schemeClr val="tx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Shape 98">
            <a:extLst>
              <a:ext uri="{FF2B5EF4-FFF2-40B4-BE49-F238E27FC236}">
                <a16:creationId xmlns:a16="http://schemas.microsoft.com/office/drawing/2014/main" id="{20E61D0A-38D4-EB49-A5C8-F84005DDD5F2}"/>
              </a:ext>
            </a:extLst>
          </p:cNvPr>
          <p:cNvSpPr txBox="1"/>
          <p:nvPr/>
        </p:nvSpPr>
        <p:spPr>
          <a:xfrm>
            <a:off x="9372601" y="30882484"/>
            <a:ext cx="14456662" cy="9970241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ym typeface="Arial"/>
              </a:rPr>
              <a:t>Object Design</a:t>
            </a:r>
            <a:endParaRPr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58FAE335-6C74-F247-BADF-D6AC4304A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4301" y="2434498"/>
            <a:ext cx="3118394" cy="3118394"/>
          </a:xfrm>
          <a:prstGeom prst="rect">
            <a:avLst/>
          </a:prstGeom>
        </p:spPr>
      </p:pic>
      <p:sp>
        <p:nvSpPr>
          <p:cNvPr id="89" name="Shape 89"/>
          <p:cNvSpPr txBox="1"/>
          <p:nvPr/>
        </p:nvSpPr>
        <p:spPr>
          <a:xfrm>
            <a:off x="9296400" y="2286000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r>
              <a:rPr lang="en-US" sz="7200" b="1" dirty="0">
                <a:solidFill>
                  <a:schemeClr val="dk1"/>
                </a:solidFill>
                <a:ea typeface="Times New Roman"/>
                <a:sym typeface="Times New Roman"/>
              </a:rPr>
              <a:t>Senior Project, Spring 2019</a:t>
            </a:r>
            <a:endParaRPr dirty="0"/>
          </a:p>
        </p:txBody>
      </p:sp>
      <p:sp>
        <p:nvSpPr>
          <p:cNvPr id="90" name="Shape 90"/>
          <p:cNvSpPr txBox="1"/>
          <p:nvPr/>
        </p:nvSpPr>
        <p:spPr>
          <a:xfrm>
            <a:off x="7848600" y="2743200"/>
            <a:ext cx="18256295" cy="24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6000" b="1" i="0" u="none" strike="noStrike" cap="none" dirty="0">
                <a:latin typeface="Arial"/>
                <a:ea typeface="Arial"/>
                <a:cs typeface="Arial"/>
                <a:sym typeface="Arial"/>
              </a:rPr>
              <a:t>Snackability </a:t>
            </a:r>
            <a:r>
              <a:rPr lang="en-US" sz="6000" b="1" dirty="0">
                <a:latin typeface="Arial"/>
                <a:ea typeface="Arial"/>
                <a:cs typeface="Arial"/>
              </a:rPr>
              <a:t>3.0</a:t>
            </a:r>
            <a:endParaRPr sz="6000"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Darien Morrison</a:t>
            </a:r>
            <a:r>
              <a:rPr lang="en-US" sz="3500" b="0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500" b="0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sym typeface="Arial"/>
              </a:rPr>
              <a:t>Florida International University</a:t>
            </a:r>
            <a:endParaRPr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0" algn="ctr">
              <a:buClr>
                <a:srgbClr val="3333CC"/>
              </a:buClr>
            </a:pPr>
            <a:r>
              <a:rPr lang="en-US" sz="3500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Dr. Cristina Palacios, Associate Professor of Dietetics &amp; Nutrition</a:t>
            </a:r>
            <a:endParaRPr sz="35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Professor</a:t>
            </a:r>
            <a:r>
              <a:rPr lang="en-US" sz="3500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3500" b="1" i="1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sym typeface="Arial"/>
              </a:rPr>
              <a:t>, Florida International University</a:t>
            </a:r>
            <a:endParaRPr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484950" y="5943600"/>
            <a:ext cx="10022200" cy="529944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>
              <a:solidFill>
                <a:schemeClr val="tx1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The vast majority of young people consume snacks on a daily basis without knowing their nutritional value.</a:t>
            </a:r>
          </a:p>
          <a:p>
            <a:pPr marL="571500" lvl="0" indent="-571500">
              <a:buFont typeface="Arial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There are no applications available that define healthy snacks in accordance to current snack guidelines published by the USDA.</a:t>
            </a: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838200" y="41833800"/>
            <a:ext cx="5105400" cy="730200"/>
          </a:xfrm>
          <a:prstGeom prst="rect">
            <a:avLst/>
          </a:prstGeom>
          <a:solidFill>
            <a:schemeClr val="lt1"/>
          </a:solidFill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ym typeface="Arial"/>
              </a:rPr>
              <a:t>Acknowledgements</a:t>
            </a:r>
            <a:endParaRPr dirty="0"/>
          </a:p>
        </p:txBody>
      </p:sp>
      <p:sp>
        <p:nvSpPr>
          <p:cNvPr id="94" name="Shape 94"/>
          <p:cNvSpPr txBox="1"/>
          <p:nvPr/>
        </p:nvSpPr>
        <p:spPr>
          <a:xfrm>
            <a:off x="15925800" y="609600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/>
              <a:buNone/>
            </a:pPr>
            <a:r>
              <a:rPr lang="en-US" sz="3200" b="1" i="0" u="none" strike="noStrike" cap="none" dirty="0">
                <a:solidFill>
                  <a:srgbClr val="595959"/>
                </a:solidFill>
                <a:sym typeface="Arial"/>
              </a:rPr>
              <a:t>School of Computing &amp; Information Sciences</a:t>
            </a:r>
            <a:endParaRPr dirty="0">
              <a:solidFill>
                <a:srgbClr val="595959"/>
              </a:solidFill>
            </a:endParaRP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182600" y="544513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412001" y="5943600"/>
            <a:ext cx="9058599" cy="529944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lvl="0" algn="ctr">
              <a:buClr>
                <a:srgbClr val="336699"/>
              </a:buClr>
            </a:pPr>
            <a:r>
              <a:rPr lang="en-US" sz="4100" b="1" i="0" u="none" strike="noStrike" cap="none" dirty="0">
                <a:latin typeface="Arial"/>
                <a:ea typeface="Arial"/>
                <a:cs typeface="Arial"/>
                <a:sym typeface="Arial"/>
              </a:rPr>
              <a:t>My Role</a:t>
            </a:r>
          </a:p>
          <a:p>
            <a:pPr lvl="0" algn="ctr">
              <a:buClr>
                <a:srgbClr val="336699"/>
              </a:buClr>
            </a:pPr>
            <a:endParaRPr dirty="0"/>
          </a:p>
          <a:p>
            <a:pPr marL="571500" indent="-571500">
              <a:buClrTx/>
              <a:buFont typeface="Arial" pitchFamily="34" charset="0"/>
              <a:buChar char="•"/>
            </a:pPr>
            <a:r>
              <a:rPr lang="en-US" sz="3600" dirty="0"/>
              <a:t>Daily Reminder Notifications</a:t>
            </a:r>
          </a:p>
          <a:p>
            <a:pPr marL="571500" indent="-571500">
              <a:buClrTx/>
              <a:buFont typeface="Arial" pitchFamily="34" charset="0"/>
              <a:buChar char="•"/>
            </a:pPr>
            <a:r>
              <a:rPr lang="en-US" sz="3600" dirty="0"/>
              <a:t>Added ability to select food allergies and notify users when snacks have allergens</a:t>
            </a:r>
          </a:p>
          <a:p>
            <a:pPr marL="571500" indent="-571500">
              <a:buClrTx/>
              <a:buFont typeface="Arial" pitchFamily="34" charset="0"/>
              <a:buChar char="•"/>
            </a:pPr>
            <a:r>
              <a:rPr lang="en-US" sz="3600" dirty="0"/>
              <a:t>Achievements System</a:t>
            </a:r>
          </a:p>
          <a:p>
            <a:pPr marL="571500" indent="-571500">
              <a:buClrTx/>
              <a:buFont typeface="Arial" pitchFamily="34" charset="0"/>
              <a:buChar char="•"/>
            </a:pPr>
            <a:r>
              <a:rPr lang="en-US" sz="3600" dirty="0"/>
              <a:t>Environment Variables &amp; Backend Production Instructions with </a:t>
            </a:r>
            <a:r>
              <a:rPr lang="en-US" sz="3600" dirty="0" err="1"/>
              <a:t>npm</a:t>
            </a:r>
            <a:r>
              <a:rPr lang="en-US" sz="3600" dirty="0"/>
              <a:t> scripts</a:t>
            </a:r>
          </a:p>
          <a:p>
            <a:pPr marL="571500" indent="-571500">
              <a:buClrTx/>
              <a:buFont typeface="Arial" pitchFamily="34" charset="0"/>
              <a:buChar char="•"/>
            </a:pPr>
            <a:r>
              <a:rPr lang="en-US" sz="3600" dirty="0"/>
              <a:t>Achievements Dashboard</a:t>
            </a:r>
          </a:p>
        </p:txBody>
      </p:sp>
      <p:sp>
        <p:nvSpPr>
          <p:cNvPr id="97" name="Shape 97"/>
          <p:cNvSpPr txBox="1"/>
          <p:nvPr/>
        </p:nvSpPr>
        <p:spPr>
          <a:xfrm>
            <a:off x="1524000" y="21412200"/>
            <a:ext cx="7348618" cy="10591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400" b="0" i="0" u="none" strike="noStrike" cap="none" dirty="0">
                <a:sym typeface="Arial"/>
              </a:rPr>
              <a:t>Engage users more by adding reminders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400" dirty="0"/>
              <a:t>Improve the gamification components of previous version with an achievement and apples based system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400" dirty="0"/>
              <a:t>Ability to search by scanning UPC labels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400" dirty="0"/>
              <a:t>Access to the USDA database.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400" b="0" i="0" u="none" strike="noStrike" cap="none" dirty="0">
                <a:sym typeface="Arial"/>
              </a:rPr>
              <a:t>Personalize the service by adding allergy settings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400" dirty="0"/>
              <a:t>Add visual gamification badges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400" dirty="0"/>
              <a:t>Provide feedback based on allergens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400" dirty="0"/>
              <a:t>Improve the UI Layout and look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400" dirty="0"/>
              <a:t>Google and Facebook authentication for easy sign up with linked accounts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9372600" y="21409467"/>
            <a:ext cx="14286414" cy="9157942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ym typeface="Arial"/>
              </a:rPr>
              <a:t>System Design</a:t>
            </a:r>
            <a:endParaRPr dirty="0"/>
          </a:p>
        </p:txBody>
      </p:sp>
      <p:sp>
        <p:nvSpPr>
          <p:cNvPr id="100" name="Shape 100"/>
          <p:cNvSpPr txBox="1"/>
          <p:nvPr/>
        </p:nvSpPr>
        <p:spPr>
          <a:xfrm>
            <a:off x="24155400" y="21412200"/>
            <a:ext cx="7315200" cy="10583332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3600" b="1" i="0" u="none" strike="noStrike" cap="none" dirty="0"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b="1" i="0" u="none" strike="noStrike" cap="none" dirty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1200" b="1" i="0" u="none" strike="noStrike" cap="none" dirty="0"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/>
              <a:t>React Native framework packages </a:t>
            </a:r>
            <a:r>
              <a:rPr lang="en-US" sz="3600" dirty="0" err="1"/>
              <a:t>Javascript</a:t>
            </a:r>
            <a:r>
              <a:rPr lang="en-US" sz="3600" dirty="0"/>
              <a:t> into Native Android and iOS code.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i="0" u="none" strike="noStrike" cap="none" dirty="0">
                <a:sym typeface="Arial"/>
              </a:rPr>
              <a:t>Redux </a:t>
            </a:r>
            <a:r>
              <a:rPr lang="en-US" sz="3600" dirty="0"/>
              <a:t>u</a:t>
            </a:r>
            <a:r>
              <a:rPr lang="en-US" sz="3600" i="0" u="none" strike="noStrike" cap="none" dirty="0">
                <a:sym typeface="Arial"/>
              </a:rPr>
              <a:t>sed with React for complex state operations. 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/>
              <a:t>Firebase used for authentication and all user related data.</a:t>
            </a:r>
            <a:endParaRPr lang="en-US" sz="3600" i="0" u="none" strike="noStrike" cap="none" dirty="0"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i="0" u="none" strike="noStrike" cap="none" dirty="0">
                <a:sym typeface="Arial"/>
              </a:rPr>
              <a:t>Node, Express, MySQL used for the backend</a:t>
            </a:r>
            <a:endParaRPr lang="en-US" sz="3600" dirty="0"/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/>
              <a:t>Heroku used for the backend deployment and production versions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600" dirty="0"/>
              <a:t>Expo used to build the React Native application and serve the front-end.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endParaRPr sz="3600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484950" y="32622074"/>
            <a:ext cx="7348619" cy="8221126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800" b="1" i="0" u="none" strike="noStrike" cap="none" dirty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3600" b="1" i="0" u="none" strike="noStrike" cap="none" dirty="0"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b="1" i="0" u="none" strike="noStrike" cap="none" dirty="0"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2900" dirty="0"/>
              <a:t>Postman was used to test various API endpoints. 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2900" dirty="0"/>
              <a:t>Android device used for testing features in development, iOS for production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2900" dirty="0"/>
              <a:t>Comprehensive manual testing was done to verify allergens were discovered </a:t>
            </a:r>
            <a:r>
              <a:rPr lang="en-US" sz="2900"/>
              <a:t>in snacks and </a:t>
            </a:r>
            <a:r>
              <a:rPr lang="en-US" sz="2900" dirty="0"/>
              <a:t>achievements were gained in accordance with scores and </a:t>
            </a:r>
            <a:r>
              <a:rPr lang="en-US" sz="2900"/>
              <a:t>other criteria.</a:t>
            </a:r>
            <a:endParaRPr lang="en-US" sz="2900" dirty="0"/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2900" dirty="0"/>
              <a:t>Exploratory testing was done to discover bugs, including refactoring scripts with Promises in order to ensure asynchronous operations finished execution before the next operation should occur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endParaRPr lang="en-US" sz="3600" dirty="0"/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24155400" y="32613600"/>
            <a:ext cx="7315200" cy="8229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200" dirty="0"/>
              <a:t>Version 3.0 aimed to improve the gamification and engage users more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200" dirty="0"/>
              <a:t>Achievement cards with badges give user’s visual awards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200" dirty="0"/>
              <a:t>Several steps taken to improve developer experience for future releases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200" dirty="0"/>
              <a:t>Allergies added to give users a more personalized experience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200" dirty="0"/>
              <a:t>Reminders engage users daily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200" dirty="0"/>
              <a:t>Achievement’s System rewards users for consuming healthy snacks and participating more</a:t>
            </a:r>
          </a:p>
        </p:txBody>
      </p:sp>
      <p:sp>
        <p:nvSpPr>
          <p:cNvPr id="106" name="Shape 106"/>
          <p:cNvSpPr txBox="1"/>
          <p:nvPr/>
        </p:nvSpPr>
        <p:spPr>
          <a:xfrm>
            <a:off x="12031924" y="5943600"/>
            <a:ext cx="9855303" cy="529944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/>
              <a:buChar char="•"/>
            </a:pPr>
            <a:r>
              <a:rPr lang="en-US" sz="3300" dirty="0"/>
              <a:t>A mobile application that allows users to search for snacks they consume and receive feedback based on it’s nutrition and their allergy settings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/>
              <a:buChar char="•"/>
            </a:pPr>
            <a:r>
              <a:rPr lang="en-US" sz="3300" dirty="0"/>
              <a:t>A points, leveling and achievements system that is used to gamify the application.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/>
              <a:buChar char="•"/>
            </a:pPr>
            <a:r>
              <a:rPr lang="en-US" sz="3300" dirty="0">
                <a:solidFill>
                  <a:schemeClr val="tx1"/>
                </a:solidFill>
              </a:rPr>
              <a:t>A web API backed by the USDA database and a curated local database containing all snacks provided by FIU campuses.  </a:t>
            </a:r>
            <a:endParaRPr lang="en-US" sz="3300" b="0" i="0" u="none" strike="noStrike" cap="none" dirty="0">
              <a:solidFill>
                <a:schemeClr val="tx1"/>
              </a:solidFill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248400" y="41615475"/>
            <a:ext cx="25737000" cy="1731212"/>
          </a:xfrm>
          <a:prstGeom prst="rect">
            <a:avLst/>
          </a:prstGeom>
          <a:noFill/>
          <a:ln w="635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3200" dirty="0">
                <a:solidFill>
                  <a:schemeClr val="dk1"/>
                </a:solidFill>
              </a:rPr>
              <a:t>The material presented in this poster is based upon the work supported by Dr. Cristina Palacios and </a:t>
            </a:r>
            <a:r>
              <a:rPr lang="en-US" sz="3200" dirty="0" err="1">
                <a:solidFill>
                  <a:schemeClr val="dk1"/>
                </a:solidFill>
              </a:rPr>
              <a:t>Lukkamol</a:t>
            </a:r>
            <a:r>
              <a:rPr lang="en-US" sz="3200" dirty="0">
                <a:solidFill>
                  <a:schemeClr val="dk1"/>
                </a:solidFill>
              </a:rPr>
              <a:t> </a:t>
            </a:r>
            <a:r>
              <a:rPr lang="en-US" sz="3200" dirty="0" err="1">
                <a:solidFill>
                  <a:schemeClr val="dk1"/>
                </a:solidFill>
              </a:rPr>
              <a:t>Prapkree</a:t>
            </a:r>
            <a:r>
              <a:rPr lang="en-US" sz="3200" dirty="0">
                <a:solidFill>
                  <a:schemeClr val="dk1"/>
                </a:solidFill>
              </a:rPr>
              <a:t>. I am thankful for the great work and support from my partner Elias Garcia, and the Snackability 2.0 team: Christian </a:t>
            </a:r>
            <a:r>
              <a:rPr lang="en-US" sz="3200" dirty="0" err="1">
                <a:solidFill>
                  <a:schemeClr val="dk1"/>
                </a:solidFill>
              </a:rPr>
              <a:t>Canizares</a:t>
            </a:r>
            <a:r>
              <a:rPr lang="en-US" sz="3200" dirty="0">
                <a:solidFill>
                  <a:schemeClr val="dk1"/>
                </a:solidFill>
              </a:rPr>
              <a:t>, Adrian Serrano, Jeffrey Antoine, </a:t>
            </a:r>
            <a:r>
              <a:rPr lang="en-US" sz="3200" dirty="0" err="1">
                <a:solidFill>
                  <a:schemeClr val="dk1"/>
                </a:solidFill>
              </a:rPr>
              <a:t>Jessiel</a:t>
            </a:r>
            <a:r>
              <a:rPr lang="en-US" sz="3200" dirty="0">
                <a:solidFill>
                  <a:schemeClr val="dk1"/>
                </a:solidFill>
              </a:rPr>
              <a:t> Benitez, and Shafeeque Khan.</a:t>
            </a:r>
            <a:endParaRPr sz="3200" dirty="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FA88B306-901A-204B-A80E-473C490F34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5617" y="741867"/>
            <a:ext cx="6965390" cy="139307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F14D88B-708E-DA4E-A938-2BDCAC45FD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2214" y="2539661"/>
            <a:ext cx="3756098" cy="128574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B9AD1C1-391D-E643-8C2A-03EC4E5BB1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77196" y="1372072"/>
            <a:ext cx="3618080" cy="109166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6637F36-F7FF-5446-8475-4A5BDD7684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272493" y="2675468"/>
            <a:ext cx="2830688" cy="2077195"/>
          </a:xfrm>
          <a:prstGeom prst="rect">
            <a:avLst/>
          </a:prstGeom>
        </p:spPr>
      </p:pic>
      <p:sp>
        <p:nvSpPr>
          <p:cNvPr id="57" name="Shape 102">
            <a:extLst>
              <a:ext uri="{FF2B5EF4-FFF2-40B4-BE49-F238E27FC236}">
                <a16:creationId xmlns:a16="http://schemas.microsoft.com/office/drawing/2014/main" id="{21CFB4D9-0F1A-2147-A168-F1EF84CC711C}"/>
              </a:ext>
            </a:extLst>
          </p:cNvPr>
          <p:cNvSpPr txBox="1"/>
          <p:nvPr/>
        </p:nvSpPr>
        <p:spPr>
          <a:xfrm>
            <a:off x="1484950" y="11678205"/>
            <a:ext cx="29985650" cy="921329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1ACB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35" tIns="49315" rIns="98635" bIns="49315" anchor="t" anchorCtr="0">
            <a:noAutofit/>
          </a:bodyPr>
          <a:lstStyle/>
          <a:p>
            <a:pPr algn="ctr">
              <a:buClr>
                <a:srgbClr val="336699"/>
              </a:buClr>
            </a:pPr>
            <a:r>
              <a:rPr lang="en-US" sz="4300" b="1" dirty="0"/>
              <a:t>Screenshots</a:t>
            </a: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31648" y="3363900"/>
            <a:ext cx="2590800" cy="7327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392437" y="1244261"/>
            <a:ext cx="2590800" cy="1295400"/>
          </a:xfrm>
          <a:prstGeom prst="rect">
            <a:avLst/>
          </a:prstGeom>
        </p:spPr>
      </p:pic>
      <p:pic>
        <p:nvPicPr>
          <p:cNvPr id="14" name="Picture 13" descr="Screen Shot 2018-11-25 at 7.46.51 P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2665" y="22266342"/>
            <a:ext cx="8686284" cy="72085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5BBEE29-2FAF-4F19-9A0A-08B2917BED3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59124" y="12433776"/>
            <a:ext cx="4243388" cy="7543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E72790-96F8-43EC-ACDB-DE90A20B669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98315" y="12436234"/>
            <a:ext cx="4243388" cy="7543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3FBE8A9-E217-4EAF-82DF-A801DE61AB0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337506" y="12445078"/>
            <a:ext cx="4243388" cy="753495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F7B699-0B22-4D91-BC16-3A3FED6DDCD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152226" y="12433776"/>
            <a:ext cx="4240534" cy="75438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CCC5DD6F-B4D9-4282-A54A-F1C45B3A0490}"/>
              </a:ext>
            </a:extLst>
          </p:cNvPr>
          <p:cNvSpPr txBox="1"/>
          <p:nvPr/>
        </p:nvSpPr>
        <p:spPr>
          <a:xfrm>
            <a:off x="2459124" y="19988878"/>
            <a:ext cx="42433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Figure 1.1: Daily Reminder Notifications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D42C22E-6534-4D4B-85C4-7305AD620608}"/>
              </a:ext>
            </a:extLst>
          </p:cNvPr>
          <p:cNvSpPr txBox="1"/>
          <p:nvPr/>
        </p:nvSpPr>
        <p:spPr>
          <a:xfrm>
            <a:off x="8398315" y="19977576"/>
            <a:ext cx="42433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Figure 1.2: Achievements Dashboard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C0A063F-4892-49F0-88CA-2DA4EA7331E8}"/>
              </a:ext>
            </a:extLst>
          </p:cNvPr>
          <p:cNvSpPr txBox="1"/>
          <p:nvPr/>
        </p:nvSpPr>
        <p:spPr>
          <a:xfrm>
            <a:off x="14337506" y="19977576"/>
            <a:ext cx="42433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Figure 1.3: Achievements System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307FB82-DE76-4331-8738-2BFFA424CD9D}"/>
              </a:ext>
            </a:extLst>
          </p:cNvPr>
          <p:cNvSpPr txBox="1"/>
          <p:nvPr/>
        </p:nvSpPr>
        <p:spPr>
          <a:xfrm>
            <a:off x="20410312" y="19977576"/>
            <a:ext cx="4243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Figure 1.4: Allergies 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C02DEBB4-B68C-4A63-9640-B65FE6D091A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0410312" y="12445078"/>
            <a:ext cx="4235436" cy="754380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D8C70C6D-AE96-4D93-B85D-47D03065D832}"/>
              </a:ext>
            </a:extLst>
          </p:cNvPr>
          <p:cNvSpPr txBox="1"/>
          <p:nvPr/>
        </p:nvSpPr>
        <p:spPr>
          <a:xfrm>
            <a:off x="26152226" y="19977576"/>
            <a:ext cx="42405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Figure 1.5: Home Screen with Apples System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7D75FD-F337-4643-A5C7-28B0013BDAAA}"/>
              </a:ext>
            </a:extLst>
          </p:cNvPr>
          <p:cNvSpPr txBox="1"/>
          <p:nvPr/>
        </p:nvSpPr>
        <p:spPr>
          <a:xfrm>
            <a:off x="10301713" y="29700235"/>
            <a:ext cx="1280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System Architecture for Snackability 3.0 mirrors Snackability 2.0, since no changes were made to the system architecture. Credit: </a:t>
            </a:r>
            <a:r>
              <a:rPr lang="en-US" sz="1800" dirty="0">
                <a:solidFill>
                  <a:schemeClr val="dk1"/>
                </a:solidFill>
              </a:rPr>
              <a:t>Christian </a:t>
            </a:r>
            <a:r>
              <a:rPr lang="en-US" sz="1800" dirty="0" err="1">
                <a:solidFill>
                  <a:schemeClr val="dk1"/>
                </a:solidFill>
              </a:rPr>
              <a:t>Canizares</a:t>
            </a:r>
            <a:r>
              <a:rPr lang="en-US" sz="1800" dirty="0">
                <a:solidFill>
                  <a:schemeClr val="dk1"/>
                </a:solidFill>
              </a:rPr>
              <a:t>, Adrian Serrano, Jeffrey Antoine, </a:t>
            </a:r>
            <a:r>
              <a:rPr lang="en-US" sz="1800" dirty="0" err="1">
                <a:solidFill>
                  <a:schemeClr val="dk1"/>
                </a:solidFill>
              </a:rPr>
              <a:t>Jessiel</a:t>
            </a:r>
            <a:r>
              <a:rPr lang="en-US" sz="1800" dirty="0">
                <a:solidFill>
                  <a:schemeClr val="dk1"/>
                </a:solidFill>
              </a:rPr>
              <a:t> Benitez, and Shafeeque Khan</a:t>
            </a:r>
            <a:endParaRPr lang="en-US" sz="1800" dirty="0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F58661B8-1D0E-45AE-ACD1-C57CF3B6307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601109" y="31629444"/>
            <a:ext cx="7497187" cy="464175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B84C6D4-6B48-4B07-A5FB-8CE70DF3030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6938478" y="31680673"/>
            <a:ext cx="6720536" cy="467643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F4139D65-FD01-4BAC-B54C-6AD41562BA4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4588790" y="36443014"/>
            <a:ext cx="2765028" cy="216788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966989FB-9EC2-4141-B7AD-78FC4C80098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4935200" y="38811945"/>
            <a:ext cx="2792513" cy="152560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6B27D666-C221-4DA3-B16F-457F06EAFFF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557326" y="36484091"/>
            <a:ext cx="5014154" cy="223911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D341B59-B9B7-4CD9-A4A2-28EB3DEA885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601109" y="38746651"/>
            <a:ext cx="5032100" cy="2027533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8BC97ACA-64C5-448E-AC3C-73AE9499460A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8394197" y="38135490"/>
            <a:ext cx="2934381" cy="2660837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03BA9F4-3460-4EB0-A251-702AC8443E9F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1743211" y="36672674"/>
            <a:ext cx="1890248" cy="1890248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03B623A6-EED6-43E1-8051-1D5BE6F7822F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1751362" y="39641329"/>
            <a:ext cx="1683692" cy="95303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E000BA79-C8FC-40D2-86C7-45E74E6DC5AE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1765046" y="38610900"/>
            <a:ext cx="1731396" cy="894973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788DE937-D5B8-460B-906A-6D9DD9895E89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8347899" y="37277956"/>
            <a:ext cx="3088446" cy="811948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F7AD0750-DF21-4A38-BA9C-F5BB08F2BD35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8509608" y="36278976"/>
            <a:ext cx="2765028" cy="992574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4934</TotalTime>
  <Words>558</Words>
  <Application>Microsoft Office PowerPoint</Application>
  <PresentationFormat>Custom</PresentationFormat>
  <Paragraphs>82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Bb</dc:creator>
  <cp:lastModifiedBy>Darien Morrison</cp:lastModifiedBy>
  <cp:revision>83</cp:revision>
  <dcterms:modified xsi:type="dcterms:W3CDTF">2019-04-15T18:21:13Z</dcterms:modified>
</cp:coreProperties>
</file>