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35"/>
  </p:notesMasterIdLst>
  <p:sldIdLst>
    <p:sldId id="256" r:id="rId2"/>
    <p:sldId id="257" r:id="rId3"/>
    <p:sldId id="258" r:id="rId4"/>
    <p:sldId id="261" r:id="rId5"/>
    <p:sldId id="262" r:id="rId6"/>
    <p:sldId id="321" r:id="rId7"/>
    <p:sldId id="263" r:id="rId8"/>
    <p:sldId id="297" r:id="rId9"/>
    <p:sldId id="268"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296" r:id="rId3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74143B-47E0-4A25-9472-C095D514FE74}">
  <a:tblStyle styleId="{5A74143B-47E0-4A25-9472-C095D514FE7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9"/>
    <p:restoredTop sz="80334" autoAdjust="0"/>
  </p:normalViewPr>
  <p:slideViewPr>
    <p:cSldViewPr snapToGrid="0" snapToObjects="1">
      <p:cViewPr varScale="1">
        <p:scale>
          <a:sx n="62" d="100"/>
          <a:sy n="62" d="100"/>
        </p:scale>
        <p:origin x="154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a:p>
            <a:pPr marL="0" marR="0" lvl="0" indent="0" algn="l" rtl="0">
              <a:spcBef>
                <a:spcPts val="0"/>
              </a:spcBef>
              <a:spcAft>
                <a:spcPts val="0"/>
              </a:spcAft>
              <a:buNone/>
            </a:pPr>
            <a:endParaRPr dirty="0"/>
          </a:p>
          <a:p>
            <a:pPr marL="0" marR="0" lvl="0" indent="0" algn="l" rtl="0">
              <a:spcBef>
                <a:spcPts val="36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dirty="0"/>
              <a:t>60 seconds</a:t>
            </a:r>
            <a:endParaRPr dirty="0"/>
          </a:p>
          <a:p>
            <a:pPr marL="0" marR="0" lvl="0" indent="0" algn="l" rtl="0">
              <a:spcBef>
                <a:spcPts val="360"/>
              </a:spcBef>
              <a:spcAft>
                <a:spcPts val="0"/>
              </a:spcAft>
              <a:buNone/>
            </a:pPr>
            <a:r>
              <a:rPr lang="en-US" dirty="0"/>
              <a:t>The tile of user story</a:t>
            </a:r>
            <a:endParaRPr dirty="0"/>
          </a:p>
          <a:p>
            <a:pPr marL="457200" marR="0" lvl="0" indent="-317500" algn="l" rtl="0">
              <a:spcBef>
                <a:spcPts val="360"/>
              </a:spcBef>
              <a:spcAft>
                <a:spcPts val="0"/>
              </a:spcAft>
              <a:buSzPts val="1400"/>
              <a:buChar char="-"/>
            </a:pPr>
            <a:r>
              <a:rPr lang="en-US" dirty="0"/>
              <a:t>The most important user story you worked on it. You have to describe this one very well and be proud of that.</a:t>
            </a:r>
            <a:endParaRPr dirty="0"/>
          </a:p>
          <a:p>
            <a:pPr marL="457200" marR="0" lvl="0" indent="-317500" algn="l" rtl="0">
              <a:spcBef>
                <a:spcPts val="0"/>
              </a:spcBef>
              <a:spcAft>
                <a:spcPts val="0"/>
              </a:spcAft>
              <a:buSzPts val="1400"/>
              <a:buChar char="-"/>
            </a:pPr>
            <a:r>
              <a:rPr lang="en-US" dirty="0"/>
              <a:t>Please present and show the complexity of your work, code, algorithms, and technical challenges and technologies you have used. (you could use screenshot if you want. Visual presentations are better than text presentation)</a:t>
            </a:r>
            <a:endParaRPr dirty="0"/>
          </a:p>
          <a:p>
            <a:pPr marL="457200" marR="0" lvl="0" indent="-317500" algn="l" rtl="0">
              <a:spcBef>
                <a:spcPts val="0"/>
              </a:spcBef>
              <a:spcAft>
                <a:spcPts val="0"/>
              </a:spcAft>
              <a:buSzPts val="1400"/>
              <a:buChar char="-"/>
            </a:pPr>
            <a:r>
              <a:rPr lang="en-US" dirty="0"/>
              <a:t>Go into the details of the most important/significant tasks using bullet lists or visual graphs or state chart diagram</a:t>
            </a:r>
            <a:endParaRPr dirty="0"/>
          </a:p>
          <a:p>
            <a:pPr marL="457200" marR="0" lvl="0" indent="-317500" algn="l" rtl="0">
              <a:spcBef>
                <a:spcPts val="0"/>
              </a:spcBef>
              <a:spcAft>
                <a:spcPts val="0"/>
              </a:spcAft>
              <a:buSzPts val="1400"/>
              <a:buChar char="-"/>
            </a:pPr>
            <a:r>
              <a:rPr lang="en-US" dirty="0"/>
              <a:t>Sequence Diagram for this user story is mandatory  (in another separate page if required)</a:t>
            </a:r>
            <a:endParaRPr dirty="0"/>
          </a:p>
          <a:p>
            <a:pPr marL="457200" marR="0" lvl="0" indent="-317500" algn="l" rtl="0">
              <a:spcBef>
                <a:spcPts val="0"/>
              </a:spcBef>
              <a:spcAft>
                <a:spcPts val="0"/>
              </a:spcAft>
              <a:buSzPts val="1400"/>
              <a:buChar char="-"/>
            </a:pPr>
            <a:r>
              <a:rPr lang="en-US" dirty="0"/>
              <a:t>Demo using </a:t>
            </a:r>
            <a:r>
              <a:rPr lang="en-US" b="1" dirty="0"/>
              <a:t>screenshots or GIF</a:t>
            </a:r>
            <a:r>
              <a:rPr lang="en-US" dirty="0"/>
              <a:t> (in another separate page if required)</a:t>
            </a:r>
            <a:br>
              <a:rPr lang="en-US" dirty="0"/>
            </a:br>
            <a:endParaRPr dirty="0"/>
          </a:p>
          <a:p>
            <a:pPr marL="0" marR="0" lvl="0" indent="0" algn="l" rtl="0">
              <a:spcBef>
                <a:spcPts val="36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8861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3269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27374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58697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54892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15204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03975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33543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43804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49993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Shape 15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endParaRPr/>
          </a:p>
          <a:p>
            <a:pPr marL="0" marR="0" lvl="0" indent="0" algn="l" rtl="0">
              <a:lnSpc>
                <a:spcPct val="100000"/>
              </a:lnSpc>
              <a:spcBef>
                <a:spcPts val="0"/>
              </a:spcBef>
              <a:spcAft>
                <a:spcPts val="0"/>
              </a:spcAft>
              <a:buNone/>
            </a:pPr>
            <a:endParaRPr/>
          </a:p>
        </p:txBody>
      </p:sp>
      <p:sp>
        <p:nvSpPr>
          <p:cNvPr id="155" name="Shape 15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73601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691630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Shape 20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5 seconds.</a:t>
            </a:r>
            <a:endParaRPr/>
          </a:p>
          <a:p>
            <a:pPr marL="0" lvl="0" indent="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1" name="Shape 20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28895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21663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59454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64544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12225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78128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71232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604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Shape 16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a:t>20 seconds.</a:t>
            </a:r>
            <a:endParaRPr/>
          </a:p>
          <a:p>
            <a:pPr marL="0" lvl="0" indent="0" rtl="0">
              <a:spcBef>
                <a:spcPts val="0"/>
              </a:spcBef>
              <a:spcAft>
                <a:spcPts val="0"/>
              </a:spcAft>
              <a:buClr>
                <a:schemeClr val="dk1"/>
              </a:buClr>
              <a:buFont typeface="Arial"/>
              <a:buNone/>
            </a:pPr>
            <a:r>
              <a:rPr lang="en-US"/>
              <a:t>Introduce the problem that the your project (in new version) tackles with GIF or screenshot. </a:t>
            </a:r>
            <a:endParaRPr/>
          </a:p>
          <a:p>
            <a:pPr marL="0" lvl="0" indent="0" rtl="0">
              <a:spcBef>
                <a:spcPts val="0"/>
              </a:spcBef>
              <a:spcAft>
                <a:spcPts val="0"/>
              </a:spcAft>
              <a:buClr>
                <a:schemeClr val="dk1"/>
              </a:buClr>
              <a:buSzPts val="1100"/>
              <a:buFont typeface="Arial"/>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2" name="Shape 16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86958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30720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41617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Shape 44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Include your contact information</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Ask if anyone has any questions for you.</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Thank your audience</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443" name="Shape 44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20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System decomposition; identify the architecture patterns used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System deployment – h/w and s/w requirements </a:t>
            </a:r>
            <a:endParaRPr/>
          </a:p>
          <a:p>
            <a:pPr marL="0" marR="0" lvl="0" indent="0" algn="l" rtl="0">
              <a:spcBef>
                <a:spcPts val="360"/>
              </a:spcBef>
              <a:spcAft>
                <a:spcPts val="0"/>
              </a:spcAft>
              <a:buNone/>
            </a:pPr>
            <a:br>
              <a:rPr lang="en-US"/>
            </a:b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5" name="Shape 18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Shape 19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endParaRPr sz="12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Identify the design patterns used (one or more slides).</a:t>
            </a:r>
            <a:endParaRPr/>
          </a:p>
          <a:p>
            <a:pPr marL="0" lvl="0" indent="0" rtl="0">
              <a:spcBef>
                <a:spcPts val="360"/>
              </a:spcBef>
              <a:spcAft>
                <a:spcPts val="0"/>
              </a:spcAft>
              <a:buNone/>
            </a:pPr>
            <a:endParaRPr/>
          </a:p>
          <a:p>
            <a:pPr marL="0" marR="0" lvl="0" indent="0" algn="l" rtl="0">
              <a:spcBef>
                <a:spcPts val="360"/>
              </a:spcBef>
              <a:spcAft>
                <a:spcPts val="0"/>
              </a:spcAft>
              <a:buNone/>
            </a:pPr>
            <a:endParaRPr/>
          </a:p>
        </p:txBody>
      </p:sp>
      <p:sp>
        <p:nvSpPr>
          <p:cNvPr id="193" name="Shape 19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Shape 19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endParaRPr sz="12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Identify the design patterns used (one or more slides).</a:t>
            </a:r>
            <a:endParaRPr/>
          </a:p>
          <a:p>
            <a:pPr marL="0" lvl="0" indent="0" rtl="0">
              <a:spcBef>
                <a:spcPts val="360"/>
              </a:spcBef>
              <a:spcAft>
                <a:spcPts val="0"/>
              </a:spcAft>
              <a:buNone/>
            </a:pPr>
            <a:endParaRPr/>
          </a:p>
          <a:p>
            <a:pPr marL="0" marR="0" lvl="0" indent="0" algn="l" rtl="0">
              <a:spcBef>
                <a:spcPts val="360"/>
              </a:spcBef>
              <a:spcAft>
                <a:spcPts val="0"/>
              </a:spcAft>
              <a:buNone/>
            </a:pPr>
            <a:endParaRPr/>
          </a:p>
        </p:txBody>
      </p:sp>
      <p:sp>
        <p:nvSpPr>
          <p:cNvPr id="193" name="Shape 19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38343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Shape 20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5 seconds.</a:t>
            </a:r>
            <a:endParaRPr/>
          </a:p>
          <a:p>
            <a:pPr marL="0" lvl="0" indent="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1" name="Shape 20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98330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dirty="0"/>
              <a:t>20 seconds</a:t>
            </a:r>
            <a:endParaRPr dirty="0"/>
          </a:p>
          <a:p>
            <a:pPr marL="0" marR="0" lvl="0" indent="0" algn="l" rtl="0">
              <a:spcBef>
                <a:spcPts val="360"/>
              </a:spcBef>
              <a:spcAft>
                <a:spcPts val="0"/>
              </a:spcAft>
              <a:buNone/>
            </a:pPr>
            <a:r>
              <a:rPr lang="en-US" dirty="0"/>
              <a:t>The tile of user story</a:t>
            </a:r>
            <a:endParaRPr dirty="0"/>
          </a:p>
          <a:p>
            <a:pPr marL="457200" marR="0" lvl="0" indent="-317500" algn="l" rtl="0">
              <a:spcBef>
                <a:spcPts val="360"/>
              </a:spcBef>
              <a:spcAft>
                <a:spcPts val="0"/>
              </a:spcAft>
              <a:buSzPts val="1400"/>
              <a:buChar char="-"/>
            </a:pPr>
            <a:r>
              <a:rPr lang="en-US" dirty="0"/>
              <a:t>Please present and show the complexity of your work, code, algorithms, and technical challenges and technologies you have used. (you could use screenshot if you want. Visual presentations are better than text presentation)</a:t>
            </a:r>
            <a:br>
              <a:rPr lang="en-US" dirty="0"/>
            </a:br>
            <a:r>
              <a:rPr lang="en-US" dirty="0"/>
              <a:t>- Go into the details of the most important/significant tasks using bullet lists or visual graphs or state chart diagram</a:t>
            </a:r>
            <a:br>
              <a:rPr lang="en-US" dirty="0"/>
            </a:br>
            <a:r>
              <a:rPr lang="en-US" dirty="0"/>
              <a:t>- Demo using </a:t>
            </a:r>
            <a:r>
              <a:rPr lang="en-US" b="1" dirty="0"/>
              <a:t>screenshots or GIF</a:t>
            </a:r>
            <a:r>
              <a:rPr lang="en-US" dirty="0"/>
              <a:t> (in another separate page if required)</a:t>
            </a:r>
            <a:endParaRPr dirty="0"/>
          </a:p>
          <a:p>
            <a:pPr marL="457200" marR="0" lvl="0" indent="-317500" algn="l" rtl="0">
              <a:spcBef>
                <a:spcPts val="0"/>
              </a:spcBef>
              <a:spcAft>
                <a:spcPts val="0"/>
              </a:spcAft>
              <a:buSzPts val="1400"/>
              <a:buChar char="-"/>
            </a:pPr>
            <a:r>
              <a:rPr lang="en-US" dirty="0"/>
              <a:t>Sequence Diagram for this user story is optional</a:t>
            </a:r>
            <a:br>
              <a:rPr lang="en-US" dirty="0"/>
            </a:br>
            <a:endParaRPr dirty="0"/>
          </a:p>
          <a:p>
            <a:pPr marL="0" marR="0" lvl="0" indent="0" algn="l" rtl="0">
              <a:spcBef>
                <a:spcPts val="36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9" name="Shape 19"/>
          <p:cNvSpPr txBox="1">
            <a:spLocks noGrp="1"/>
          </p:cNvSpPr>
          <p:nvPr>
            <p:ph type="ctrTitle"/>
          </p:nvPr>
        </p:nvSpPr>
        <p:spPr>
          <a:xfrm>
            <a:off x="1600200" y="2492375"/>
            <a:ext cx="6762749" cy="1470025"/>
          </a:xfrm>
          <a:prstGeom prst="rect">
            <a:avLst/>
          </a:prstGeom>
          <a:noFill/>
          <a:ln>
            <a:noFill/>
          </a:ln>
        </p:spPr>
        <p:txBody>
          <a:bodyPr spcFirstLastPara="1" wrap="square" lIns="91425" tIns="91425" rIns="91425" bIns="91425" anchor="b" anchorCtr="0"/>
          <a:lstStyle>
            <a:lvl1pPr marL="0" marR="0" lvl="0" indent="0" algn="r" rtl="0">
              <a:spcBef>
                <a:spcPts val="0"/>
              </a:spcBef>
              <a:spcAft>
                <a:spcPts val="0"/>
              </a:spcAft>
              <a:buSzPts val="1400"/>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1" y="3966882"/>
            <a:ext cx="6762749" cy="1752600"/>
          </a:xfrm>
          <a:prstGeom prst="rect">
            <a:avLst/>
          </a:prstGeom>
          <a:noFill/>
          <a:ln>
            <a:noFill/>
          </a:ln>
        </p:spPr>
        <p:txBody>
          <a:bodyPr spcFirstLastPara="1" wrap="square" lIns="91425" tIns="91425" rIns="91425" bIns="91425" anchor="t" anchorCtr="0"/>
          <a:lstStyle>
            <a:lvl1pPr marL="0" marR="0" lvl="0" indent="0" algn="r" rtl="0">
              <a:spcBef>
                <a:spcPts val="600"/>
              </a:spcBef>
              <a:spcAft>
                <a:spcPts val="0"/>
              </a:spcAft>
              <a:buClr>
                <a:schemeClr val="lt1"/>
              </a:buClr>
              <a:buSzPts val="2200"/>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SzPts val="2000"/>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
        <p:nvSpPr>
          <p:cNvPr id="22" name="Shape 22"/>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23" name="Shape 2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95" name="Shape 9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00" name="Shape 100"/>
          <p:cNvSpPr txBox="1">
            <a:spLocks noGrp="1"/>
          </p:cNvSpPr>
          <p:nvPr>
            <p:ph type="title"/>
          </p:nvPr>
        </p:nvSpPr>
        <p:spPr>
          <a:xfrm>
            <a:off x="779464" y="590550"/>
            <a:ext cx="3657600" cy="116205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8"/>
            <a:ext cx="3657600" cy="5308787"/>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spcFirstLastPara="1" wrap="square" lIns="91425" tIns="91425" rIns="91425" bIns="91425" anchor="t" anchorCtr="0"/>
          <a:lstStyle>
            <a:lvl1pPr marL="457200" marR="0" lvl="0" indent="-228600" algn="ctr"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3" y="187325"/>
            <a:ext cx="8535987" cy="6483350"/>
          </a:xfrm>
          <a:prstGeom prst="rect">
            <a:avLst/>
          </a:prstGeom>
          <a:noFill/>
          <a:ln>
            <a:noFill/>
          </a:ln>
        </p:spPr>
      </p:pic>
      <p:sp>
        <p:nvSpPr>
          <p:cNvPr id="108" name="Shape 108"/>
          <p:cNvSpPr txBox="1">
            <a:spLocks noGrp="1"/>
          </p:cNvSpPr>
          <p:nvPr>
            <p:ph type="title"/>
          </p:nvPr>
        </p:nvSpPr>
        <p:spPr>
          <a:xfrm>
            <a:off x="3886200" y="533400"/>
            <a:ext cx="447675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4" y="1828800"/>
            <a:ext cx="4474539"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3" y="179292"/>
            <a:ext cx="3281087" cy="6483096"/>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8"/>
            <a:ext cx="2676525"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Alt.">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16" name="Shape 116"/>
          <p:cNvSpPr txBox="1">
            <a:spLocks noGrp="1"/>
          </p:cNvSpPr>
          <p:nvPr>
            <p:ph type="title"/>
          </p:nvPr>
        </p:nvSpPr>
        <p:spPr>
          <a:xfrm>
            <a:off x="4710953" y="533400"/>
            <a:ext cx="365760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above Captio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24" name="Shape 124"/>
          <p:cNvSpPr txBox="1">
            <a:spLocks noGrp="1"/>
          </p:cNvSpPr>
          <p:nvPr>
            <p:ph type="title"/>
          </p:nvPr>
        </p:nvSpPr>
        <p:spPr>
          <a:xfrm>
            <a:off x="808038" y="3778624"/>
            <a:ext cx="7560515" cy="110265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4"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4" y="4827493"/>
            <a:ext cx="7559977" cy="1220881"/>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2" name="Shape 13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3" cy="7583487"/>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9" name="Shape 139"/>
          <p:cNvSpPr txBox="1">
            <a:spLocks noGrp="1"/>
          </p:cNvSpPr>
          <p:nvPr>
            <p:ph type="title"/>
          </p:nvPr>
        </p:nvSpPr>
        <p:spPr>
          <a:xfrm rot="5400000">
            <a:off x="5373267" y="2734843"/>
            <a:ext cx="5268912" cy="13581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43" name="Shape 14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26" name="Shape 26"/>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500" cy="6483350"/>
          </a:xfrm>
          <a:prstGeom prst="rect">
            <a:avLst/>
          </a:prstGeom>
          <a:noFill/>
          <a:ln>
            <a:noFill/>
          </a:ln>
        </p:spPr>
      </p:pic>
      <p:sp>
        <p:nvSpPr>
          <p:cNvPr id="33" name="Shape 33"/>
          <p:cNvSpPr txBox="1">
            <a:spLocks noGrp="1"/>
          </p:cNvSpPr>
          <p:nvPr>
            <p:ph type="title"/>
          </p:nvPr>
        </p:nvSpPr>
        <p:spPr>
          <a:xfrm>
            <a:off x="779463" y="2591360"/>
            <a:ext cx="7583487" cy="13620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3" y="3950354"/>
            <a:ext cx="7583487" cy="1500187"/>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20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888888"/>
              </a:buClr>
              <a:buSzPts val="2000"/>
              <a:buFont typeface="Noto Sans Symbols"/>
              <a:buNone/>
              <a:defRPr sz="1800" b="0" i="0" u="none" strike="noStrike" cap="none">
                <a:solidFill>
                  <a:srgbClr val="888888"/>
                </a:solidFill>
                <a:latin typeface="Trebuchet MS"/>
                <a:ea typeface="Trebuchet MS"/>
                <a:cs typeface="Trebuchet MS"/>
                <a:sym typeface="Trebuchet MS"/>
              </a:defRPr>
            </a:lvl2pPr>
            <a:lvl3pPr marL="1371600" marR="0" lvl="2" indent="-228600" algn="l" rtl="0">
              <a:spcBef>
                <a:spcPts val="600"/>
              </a:spcBef>
              <a:spcAft>
                <a:spcPts val="0"/>
              </a:spcAft>
              <a:buClr>
                <a:srgbClr val="888888"/>
              </a:buClr>
              <a:buSzPts val="1800"/>
              <a:buFont typeface="Noto Sans Symbols"/>
              <a:buNone/>
              <a:defRPr sz="1600" b="0" i="0" u="none" strike="noStrike" cap="none">
                <a:solidFill>
                  <a:srgbClr val="888888"/>
                </a:solidFill>
                <a:latin typeface="Trebuchet MS"/>
                <a:ea typeface="Trebuchet MS"/>
                <a:cs typeface="Trebuchet MS"/>
                <a:sym typeface="Trebuchet MS"/>
              </a:defRPr>
            </a:lvl3pPr>
            <a:lvl4pPr marL="1828800" marR="0" lvl="3"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4pPr>
            <a:lvl5pPr marL="2286000" marR="0" lvl="4"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40" name="Shape 4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49" name="Shape 49"/>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cxnSp>
        <p:nvCxnSpPr>
          <p:cNvPr id="50" name="Shape 50"/>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51" name="Shape 51"/>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sp>
        <p:nvSpPr>
          <p:cNvPr id="52" name="Shape 52"/>
          <p:cNvSpPr txBox="1">
            <a:spLocks noGrp="1"/>
          </p:cNvSpPr>
          <p:nvPr>
            <p:ph type="title"/>
          </p:nvPr>
        </p:nvSpPr>
        <p:spPr>
          <a:xfrm>
            <a:off x="779463" y="381000"/>
            <a:ext cx="7583487" cy="104438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3"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3"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62" name="Shape 6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1"/>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0" name="Shape 7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9" name="Shape 7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89" name="Shape 8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5" name="Shape 15" descr="FIULogo_H_CMYK_fx.png"/>
          <p:cNvPicPr preferRelativeResize="0"/>
          <p:nvPr/>
        </p:nvPicPr>
        <p:blipFill rotWithShape="1">
          <a:blip r:embed="rId18">
            <a:alphaModFix/>
          </a:blip>
          <a:srcRect/>
          <a:stretch/>
        </p:blipFill>
        <p:spPr>
          <a:xfrm>
            <a:off x="6103938" y="5959475"/>
            <a:ext cx="2430462" cy="693738"/>
          </a:xfrm>
          <a:prstGeom prst="rect">
            <a:avLst/>
          </a:prstGeom>
          <a:noFill/>
          <a:ln>
            <a:noFill/>
          </a:ln>
        </p:spPr>
      </p:pic>
      <p:pic>
        <p:nvPicPr>
          <p:cNvPr id="16" name="Shape 16"/>
          <p:cNvPicPr preferRelativeResize="0"/>
          <p:nvPr/>
        </p:nvPicPr>
        <p:blipFill>
          <a:blip r:embed="rId19">
            <a:alphaModFix/>
          </a:blip>
          <a:stretch>
            <a:fillRect/>
          </a:stretch>
        </p:blipFill>
        <p:spPr>
          <a:xfrm>
            <a:off x="515741" y="5592550"/>
            <a:ext cx="1326474" cy="10781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mailto:dmorr041@fiu.edu" TargetMode="External"/><Relationship Id="rId7"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mailto:egarc068@fiu.ed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8"/>
            <a:ext cx="8686800" cy="39009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dirty="0"/>
              <a:t>Snackability 3.0</a:t>
            </a:r>
            <a:endParaRPr sz="29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None/>
            </a:pPr>
            <a:endParaRPr sz="2900" dirty="0"/>
          </a:p>
          <a:p>
            <a:pPr marL="0" marR="0" lvl="0" indent="0" algn="ctr" rtl="0">
              <a:spcBef>
                <a:spcPts val="0"/>
              </a:spcBef>
              <a:spcAft>
                <a:spcPts val="0"/>
              </a:spcAft>
              <a:buNone/>
            </a:pPr>
            <a:r>
              <a:rPr lang="en-US" sz="2500" b="0" i="0" u="none" strike="noStrike" cap="none" dirty="0">
                <a:solidFill>
                  <a:srgbClr val="001D4D"/>
                </a:solidFill>
                <a:latin typeface="Trebuchet MS"/>
                <a:ea typeface="Trebuchet MS"/>
                <a:cs typeface="Trebuchet MS"/>
                <a:sym typeface="Trebuchet MS"/>
              </a:rPr>
              <a:t>Team Members: Darien Morrison, Elias Garcia</a:t>
            </a:r>
            <a:br>
              <a:rPr lang="en-US" sz="2500" b="0" i="0" u="none" strike="noStrike" cap="none" dirty="0">
                <a:solidFill>
                  <a:srgbClr val="001D4D"/>
                </a:solidFill>
                <a:latin typeface="Trebuchet MS"/>
                <a:ea typeface="Trebuchet MS"/>
                <a:cs typeface="Trebuchet MS"/>
                <a:sym typeface="Trebuchet MS"/>
              </a:rPr>
            </a:br>
            <a:r>
              <a:rPr lang="en-US" sz="2500" b="0" i="0" u="none" strike="noStrike" cap="none" dirty="0">
                <a:solidFill>
                  <a:srgbClr val="001D4D"/>
                </a:solidFill>
                <a:latin typeface="Trebuchet MS"/>
                <a:ea typeface="Trebuchet MS"/>
                <a:cs typeface="Trebuchet MS"/>
                <a:sym typeface="Trebuchet MS"/>
              </a:rPr>
              <a:t>Product Owner: Dr</a:t>
            </a:r>
            <a:r>
              <a:rPr lang="en-US" sz="2500" dirty="0"/>
              <a:t>. Cristina Palacios</a:t>
            </a:r>
            <a:endParaRPr sz="25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None/>
            </a:pPr>
            <a:r>
              <a:rPr lang="en-US" sz="2500" dirty="0"/>
              <a:t>Instructor: Dr. </a:t>
            </a:r>
            <a:r>
              <a:rPr lang="en-US" sz="2500" dirty="0" err="1"/>
              <a:t>Masoud</a:t>
            </a:r>
            <a:r>
              <a:rPr lang="en-US" sz="2500" dirty="0"/>
              <a:t> </a:t>
            </a:r>
            <a:r>
              <a:rPr lang="en-US" sz="2500" dirty="0" err="1"/>
              <a:t>Sadjadi</a:t>
            </a:r>
            <a:br>
              <a:rPr lang="en-US" sz="2800" b="0" i="0" u="none" strike="noStrike" cap="none" dirty="0">
                <a:solidFill>
                  <a:srgbClr val="001D4D"/>
                </a:solidFill>
                <a:latin typeface="Trebuchet MS"/>
                <a:ea typeface="Trebuchet MS"/>
                <a:cs typeface="Trebuchet MS"/>
                <a:sym typeface="Trebuchet MS"/>
              </a:rPr>
            </a:br>
            <a:br>
              <a:rPr lang="en-US" sz="44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School of Computing and Information Sciences</a:t>
            </a:r>
            <a:br>
              <a:rPr lang="en-US" sz="18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Florida International University</a:t>
            </a:r>
            <a:endParaRPr sz="4400" b="0" i="0" u="none" strike="noStrike" cap="none" dirty="0">
              <a:solidFill>
                <a:srgbClr val="001D4D"/>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sz="3600" b="0" i="0" u="none" strike="noStrike" cap="none" dirty="0">
                <a:solidFill>
                  <a:srgbClr val="001D4D"/>
                </a:solidFill>
                <a:latin typeface="Trebuchet MS"/>
                <a:ea typeface="Trebuchet MS"/>
                <a:cs typeface="Trebuchet MS"/>
                <a:sym typeface="Trebuchet MS"/>
              </a:rPr>
              <a:t>Final Presentation</a:t>
            </a:r>
            <a:endParaRPr sz="3600" b="0" i="0" u="none" strike="noStrike" cap="none" dirty="0">
              <a:solidFill>
                <a:srgbClr val="001D4D"/>
              </a:solidFill>
              <a:latin typeface="Trebuchet MS"/>
              <a:ea typeface="Trebuchet MS"/>
              <a:cs typeface="Trebuchet MS"/>
              <a:sym typeface="Trebuchet MS"/>
            </a:endParaRPr>
          </a:p>
          <a:p>
            <a:pPr marL="0" lvl="0" indent="0" algn="ctr" rtl="0">
              <a:spcBef>
                <a:spcPts val="0"/>
              </a:spcBef>
              <a:spcAft>
                <a:spcPts val="0"/>
              </a:spcAft>
              <a:buClr>
                <a:schemeClr val="dk1"/>
              </a:buClr>
              <a:buFont typeface="Arial"/>
              <a:buNone/>
            </a:pPr>
            <a:r>
              <a:rPr lang="en-US" sz="2600" dirty="0">
                <a:solidFill>
                  <a:srgbClr val="001D4D"/>
                </a:solidFill>
                <a:latin typeface="Trebuchet MS"/>
                <a:ea typeface="Trebuchet MS"/>
                <a:cs typeface="Trebuchet MS"/>
                <a:sym typeface="Trebuchet MS"/>
              </a:rPr>
              <a:t>Spring 2018</a:t>
            </a:r>
            <a:endParaRPr sz="2600" dirty="0">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Dietary Restrictions/Allergies</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 to </a:t>
            </a:r>
            <a:r>
              <a:rPr lang="en-US" sz="1800" dirty="0"/>
              <a:t>be able to specify any allergies or dietary restrictions I may have, </a:t>
            </a:r>
            <a:r>
              <a:rPr lang="en-US" sz="1800" b="1" dirty="0"/>
              <a:t>so that</a:t>
            </a:r>
            <a:r>
              <a:rPr lang="en-US" sz="1800" dirty="0"/>
              <a:t> I can earn points for not eating these items and stay on track with my diet.</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I am a user in the settings page</a:t>
            </a:r>
          </a:p>
          <a:p>
            <a:r>
              <a:rPr lang="en-US" sz="1800" b="1" dirty="0"/>
              <a:t>WHEN</a:t>
            </a:r>
            <a:r>
              <a:rPr lang="en-US" sz="1800" dirty="0"/>
              <a:t> I set my dietary restrictions in the dietary restrictions settings</a:t>
            </a:r>
          </a:p>
          <a:p>
            <a:r>
              <a:rPr lang="en-US" sz="1800" b="1" dirty="0"/>
              <a:t>THEN</a:t>
            </a:r>
            <a:r>
              <a:rPr lang="en-US" sz="1800" dirty="0"/>
              <a:t> I see a confirmation, my score is adjusted based on my restrictions, and I see either a message of encouragement or discouragement</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3537738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Dietary Restrictions/Allergies</a:t>
            </a:r>
            <a:endParaRPr dirty="0"/>
          </a:p>
        </p:txBody>
      </p:sp>
      <p:pic>
        <p:nvPicPr>
          <p:cNvPr id="3" name="Picture 2">
            <a:extLst>
              <a:ext uri="{FF2B5EF4-FFF2-40B4-BE49-F238E27FC236}">
                <a16:creationId xmlns:a16="http://schemas.microsoft.com/office/drawing/2014/main" id="{0343C360-CA66-4E29-BFEB-9406E2FB5701}"/>
              </a:ext>
            </a:extLst>
          </p:cNvPr>
          <p:cNvPicPr>
            <a:picLocks noChangeAspect="1"/>
          </p:cNvPicPr>
          <p:nvPr/>
        </p:nvPicPr>
        <p:blipFill>
          <a:blip r:embed="rId3"/>
          <a:stretch>
            <a:fillRect/>
          </a:stretch>
        </p:blipFill>
        <p:spPr>
          <a:xfrm>
            <a:off x="2250350" y="1346886"/>
            <a:ext cx="4641626" cy="4460789"/>
          </a:xfrm>
          <a:prstGeom prst="rect">
            <a:avLst/>
          </a:prstGeom>
        </p:spPr>
      </p:pic>
    </p:spTree>
    <p:extLst>
      <p:ext uri="{BB962C8B-B14F-4D97-AF65-F5344CB8AC3E}">
        <p14:creationId xmlns:p14="http://schemas.microsoft.com/office/powerpoint/2010/main" val="2347567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Snack Achievements</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 to </a:t>
            </a:r>
            <a:r>
              <a:rPr lang="en-US" sz="1800" dirty="0"/>
              <a:t>have achievements for different milestones and accomplishments related to the snacks I consume </a:t>
            </a:r>
            <a:r>
              <a:rPr lang="en-US" sz="1800" b="1" dirty="0"/>
              <a:t>so that</a:t>
            </a:r>
            <a:r>
              <a:rPr lang="en-US" sz="1800" dirty="0"/>
              <a:t> I am encouraged to use the app more, and eat healthier.</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I am a user consuming snacks</a:t>
            </a:r>
          </a:p>
          <a:p>
            <a:r>
              <a:rPr lang="en-US" sz="1800" b="1" dirty="0"/>
              <a:t>WHEN</a:t>
            </a:r>
            <a:r>
              <a:rPr lang="en-US" sz="1800" dirty="0"/>
              <a:t> I consume a snack that meets the requirements for a given achievement</a:t>
            </a:r>
          </a:p>
          <a:p>
            <a:r>
              <a:rPr lang="en-US" sz="1800" b="1" dirty="0"/>
              <a:t>THEN</a:t>
            </a:r>
            <a:r>
              <a:rPr lang="en-US" sz="1800" dirty="0"/>
              <a:t> I receive a pop up dialog of my achievement</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1479835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Snack Achievements</a:t>
            </a:r>
            <a:endParaRPr dirty="0"/>
          </a:p>
        </p:txBody>
      </p:sp>
      <p:pic>
        <p:nvPicPr>
          <p:cNvPr id="4" name="Picture 3">
            <a:extLst>
              <a:ext uri="{FF2B5EF4-FFF2-40B4-BE49-F238E27FC236}">
                <a16:creationId xmlns:a16="http://schemas.microsoft.com/office/drawing/2014/main" id="{E2C8C949-EFA4-4002-B919-84478F659B91}"/>
              </a:ext>
            </a:extLst>
          </p:cNvPr>
          <p:cNvPicPr>
            <a:picLocks noChangeAspect="1"/>
          </p:cNvPicPr>
          <p:nvPr/>
        </p:nvPicPr>
        <p:blipFill>
          <a:blip r:embed="rId3"/>
          <a:stretch>
            <a:fillRect/>
          </a:stretch>
        </p:blipFill>
        <p:spPr>
          <a:xfrm>
            <a:off x="1813204" y="1197000"/>
            <a:ext cx="5230147" cy="4679827"/>
          </a:xfrm>
          <a:prstGeom prst="rect">
            <a:avLst/>
          </a:prstGeom>
        </p:spPr>
      </p:pic>
    </p:spTree>
    <p:extLst>
      <p:ext uri="{BB962C8B-B14F-4D97-AF65-F5344CB8AC3E}">
        <p14:creationId xmlns:p14="http://schemas.microsoft.com/office/powerpoint/2010/main" val="3320225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lnSpc>
                <a:spcPct val="150000"/>
              </a:lnSpc>
            </a:pPr>
            <a:r>
              <a:rPr lang="en-US" sz="2400" dirty="0">
                <a:solidFill>
                  <a:schemeClr val="dk1"/>
                </a:solidFill>
              </a:rPr>
              <a:t>Env. Variables for Merging Backend Master Branch</a:t>
            </a: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dirty="0"/>
              <a:t>As a developer I'd like to have environment variables to separate different environments so that I can merge development branches with production branches and simply change code in one place, namely the .env file.</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I am a developer</a:t>
            </a:r>
          </a:p>
          <a:p>
            <a:r>
              <a:rPr lang="en-US" sz="1800" b="1" dirty="0"/>
              <a:t>WHEN</a:t>
            </a:r>
            <a:r>
              <a:rPr lang="en-US" sz="1800" dirty="0"/>
              <a:t> I am merging development changes ready for production into the production branch</a:t>
            </a:r>
          </a:p>
          <a:p>
            <a:r>
              <a:rPr lang="en-US" sz="1800" b="1" dirty="0"/>
              <a:t>THEN</a:t>
            </a:r>
            <a:r>
              <a:rPr lang="en-US" sz="1800" dirty="0"/>
              <a:t> I do not have to manually edit lines in multiple places, instead I simply edit the .env file</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2994646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lnSpc>
                <a:spcPct val="150000"/>
              </a:lnSpc>
            </a:pPr>
            <a:r>
              <a:rPr lang="en-US" sz="2400" dirty="0">
                <a:solidFill>
                  <a:schemeClr val="dk1"/>
                </a:solidFill>
              </a:rPr>
              <a:t>Env. Variables for Merging Backend Master Branch</a:t>
            </a:r>
          </a:p>
        </p:txBody>
      </p:sp>
      <p:pic>
        <p:nvPicPr>
          <p:cNvPr id="6" name="Picture 5">
            <a:extLst>
              <a:ext uri="{FF2B5EF4-FFF2-40B4-BE49-F238E27FC236}">
                <a16:creationId xmlns:a16="http://schemas.microsoft.com/office/drawing/2014/main" id="{60257F68-C15C-4F17-ACDC-AD8FF3B981FA}"/>
              </a:ext>
            </a:extLst>
          </p:cNvPr>
          <p:cNvPicPr>
            <a:picLocks noChangeAspect="1"/>
          </p:cNvPicPr>
          <p:nvPr/>
        </p:nvPicPr>
        <p:blipFill>
          <a:blip r:embed="rId3"/>
          <a:stretch>
            <a:fillRect/>
          </a:stretch>
        </p:blipFill>
        <p:spPr>
          <a:xfrm>
            <a:off x="2056507" y="1197000"/>
            <a:ext cx="5029311" cy="4623032"/>
          </a:xfrm>
          <a:prstGeom prst="rect">
            <a:avLst/>
          </a:prstGeom>
        </p:spPr>
      </p:pic>
    </p:spTree>
    <p:extLst>
      <p:ext uri="{BB962C8B-B14F-4D97-AF65-F5344CB8AC3E}">
        <p14:creationId xmlns:p14="http://schemas.microsoft.com/office/powerpoint/2010/main" val="226221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Achievements Dashboard</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28113" y="11970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 to </a:t>
            </a:r>
            <a:r>
              <a:rPr lang="en-US" sz="1800" dirty="0"/>
              <a:t>have a page for all my achievements </a:t>
            </a:r>
            <a:r>
              <a:rPr lang="en-US" sz="1800" b="1" dirty="0"/>
              <a:t>so that</a:t>
            </a:r>
            <a:r>
              <a:rPr lang="en-US" sz="1800" dirty="0"/>
              <a:t> I can easily keep track of my achievement progress.</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I am a user who has gained at least one achievement</a:t>
            </a:r>
          </a:p>
          <a:p>
            <a:r>
              <a:rPr lang="en-US" sz="1800" b="1" dirty="0"/>
              <a:t>WHEN</a:t>
            </a:r>
            <a:r>
              <a:rPr lang="en-US" sz="1800" dirty="0"/>
              <a:t> I tap on the View Achievements button on the home page</a:t>
            </a:r>
          </a:p>
          <a:p>
            <a:r>
              <a:rPr lang="en-US" sz="1800" b="1" dirty="0"/>
              <a:t>THEN</a:t>
            </a:r>
            <a:r>
              <a:rPr lang="en-US" sz="1800" dirty="0"/>
              <a:t> I see visual achievement cards with badges for each achievement I've gained, with my current count and level</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18280273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Achievements Dashboard</a:t>
            </a:r>
            <a:endParaRPr dirty="0"/>
          </a:p>
        </p:txBody>
      </p:sp>
      <p:pic>
        <p:nvPicPr>
          <p:cNvPr id="3" name="Picture 2">
            <a:extLst>
              <a:ext uri="{FF2B5EF4-FFF2-40B4-BE49-F238E27FC236}">
                <a16:creationId xmlns:a16="http://schemas.microsoft.com/office/drawing/2014/main" id="{F3CE33E7-5239-48F2-AB4E-DF6C00F4541F}"/>
              </a:ext>
            </a:extLst>
          </p:cNvPr>
          <p:cNvPicPr>
            <a:picLocks noChangeAspect="1"/>
          </p:cNvPicPr>
          <p:nvPr/>
        </p:nvPicPr>
        <p:blipFill>
          <a:blip r:embed="rId3"/>
          <a:stretch>
            <a:fillRect/>
          </a:stretch>
        </p:blipFill>
        <p:spPr>
          <a:xfrm>
            <a:off x="2008001" y="1197000"/>
            <a:ext cx="5126324" cy="4678151"/>
          </a:xfrm>
          <a:prstGeom prst="rect">
            <a:avLst/>
          </a:prstGeom>
        </p:spPr>
      </p:pic>
    </p:spTree>
    <p:extLst>
      <p:ext uri="{BB962C8B-B14F-4D97-AF65-F5344CB8AC3E}">
        <p14:creationId xmlns:p14="http://schemas.microsoft.com/office/powerpoint/2010/main" val="2889923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Trader Achievements</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 to</a:t>
            </a:r>
            <a:r>
              <a:rPr lang="en-US" sz="1800" dirty="0"/>
              <a:t> be able to trade in red apples for golden apples </a:t>
            </a:r>
            <a:r>
              <a:rPr lang="en-US" sz="1800" b="1" dirty="0"/>
              <a:t>so that</a:t>
            </a:r>
            <a:r>
              <a:rPr lang="en-US" sz="1800" dirty="0"/>
              <a:t> I can earn some golden apples if I eat snacks that are healthy, but not perfect scores of 11.</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I am a user with at least 10 </a:t>
            </a:r>
            <a:r>
              <a:rPr lang="en-US" sz="1800" dirty="0" err="1"/>
              <a:t>currentRedApples</a:t>
            </a:r>
            <a:endParaRPr lang="en-US" sz="1800" dirty="0"/>
          </a:p>
          <a:p>
            <a:r>
              <a:rPr lang="en-US" sz="1800" b="1" dirty="0"/>
              <a:t>WHEN</a:t>
            </a:r>
            <a:r>
              <a:rPr lang="en-US" sz="1800" dirty="0"/>
              <a:t> I tap on the Trade Apples button on the Home page (HistoryPage.js), and confirm my selection by tapping yes on the Alert</a:t>
            </a:r>
          </a:p>
          <a:p>
            <a:r>
              <a:rPr lang="en-US" sz="1800" b="1" dirty="0"/>
              <a:t>THEN</a:t>
            </a:r>
            <a:r>
              <a:rPr lang="en-US" sz="1800" dirty="0"/>
              <a:t> I see an Alert confirming the apples have been traded, and see the apple counts updated on the home page</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3930017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Trader Achievements</a:t>
            </a:r>
            <a:endParaRPr dirty="0"/>
          </a:p>
        </p:txBody>
      </p:sp>
      <p:pic>
        <p:nvPicPr>
          <p:cNvPr id="3" name="Picture 2">
            <a:extLst>
              <a:ext uri="{FF2B5EF4-FFF2-40B4-BE49-F238E27FC236}">
                <a16:creationId xmlns:a16="http://schemas.microsoft.com/office/drawing/2014/main" id="{DF92B7A6-020F-465F-B265-1DC344F81056}"/>
              </a:ext>
            </a:extLst>
          </p:cNvPr>
          <p:cNvPicPr>
            <a:picLocks noChangeAspect="1"/>
          </p:cNvPicPr>
          <p:nvPr/>
        </p:nvPicPr>
        <p:blipFill>
          <a:blip r:embed="rId3"/>
          <a:stretch>
            <a:fillRect/>
          </a:stretch>
        </p:blipFill>
        <p:spPr>
          <a:xfrm>
            <a:off x="1839846" y="1197000"/>
            <a:ext cx="5462633" cy="4777983"/>
          </a:xfrm>
          <a:prstGeom prst="rect">
            <a:avLst/>
          </a:prstGeom>
        </p:spPr>
      </p:pic>
    </p:spTree>
    <p:extLst>
      <p:ext uri="{BB962C8B-B14F-4D97-AF65-F5344CB8AC3E}">
        <p14:creationId xmlns:p14="http://schemas.microsoft.com/office/powerpoint/2010/main" val="31908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 Problem</a:t>
            </a:r>
            <a:endParaRPr sz="3800" b="0" i="0" u="none" strike="noStrike" cap="none">
              <a:solidFill>
                <a:srgbClr val="001D4D"/>
              </a:solidFill>
              <a:latin typeface="Trebuchet MS"/>
              <a:ea typeface="Trebuchet MS"/>
              <a:cs typeface="Trebuchet MS"/>
              <a:sym typeface="Trebuchet MS"/>
            </a:endParaRPr>
          </a:p>
        </p:txBody>
      </p:sp>
      <p:sp>
        <p:nvSpPr>
          <p:cNvPr id="158" name="Shape 158"/>
          <p:cNvSpPr txBox="1">
            <a:spLocks noGrp="1"/>
          </p:cNvSpPr>
          <p:nvPr>
            <p:ph type="body" idx="1"/>
          </p:nvPr>
        </p:nvSpPr>
        <p:spPr>
          <a:xfrm>
            <a:off x="779463" y="1524000"/>
            <a:ext cx="7583487" cy="4208463"/>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400" dirty="0"/>
              <a:t>● Several college students are consuming a variety of snacks on a daily basis without knowing their true nutritional value.</a:t>
            </a:r>
          </a:p>
          <a:p>
            <a:pPr marL="0" lvl="0" indent="0">
              <a:spcBef>
                <a:spcPts val="0"/>
              </a:spcBef>
              <a:buNone/>
            </a:pPr>
            <a:r>
              <a:rPr lang="en-US" sz="2400" dirty="0"/>
              <a:t> </a:t>
            </a:r>
          </a:p>
          <a:p>
            <a:pPr marL="0" lvl="0" indent="0">
              <a:spcBef>
                <a:spcPts val="0"/>
              </a:spcBef>
              <a:buNone/>
            </a:pPr>
            <a:r>
              <a:rPr lang="en-US" sz="2400" dirty="0"/>
              <a:t>● Available nutrition based applications offer tracking of food consumption by caloric and macronutrients intake.</a:t>
            </a:r>
          </a:p>
          <a:p>
            <a:pPr marL="0" lvl="0" indent="0">
              <a:spcBef>
                <a:spcPts val="0"/>
              </a:spcBef>
              <a:buNone/>
            </a:pPr>
            <a:endParaRPr lang="en-US" sz="2400" dirty="0"/>
          </a:p>
          <a:p>
            <a:pPr marL="0" lvl="0" indent="0">
              <a:spcBef>
                <a:spcPts val="0"/>
              </a:spcBef>
              <a:buNone/>
            </a:pPr>
            <a:r>
              <a:rPr lang="en-US" sz="2400" dirty="0"/>
              <a:t> ● There’s currently a need for an easy-</a:t>
            </a:r>
            <a:r>
              <a:rPr lang="en-US" sz="2400" dirty="0" err="1"/>
              <a:t>touse</a:t>
            </a:r>
            <a:r>
              <a:rPr lang="en-US" sz="2400" dirty="0"/>
              <a:t> application that defines healthy snacks based on USDA guidelines.</a:t>
            </a:r>
            <a:endParaRPr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Double XP Warrior Achievement</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product owner, </a:t>
            </a:r>
            <a:r>
              <a:rPr lang="en-US" sz="1800" b="1" dirty="0"/>
              <a:t>I want</a:t>
            </a:r>
            <a:r>
              <a:rPr lang="en-US" sz="1800" dirty="0"/>
              <a:t> users to gain an achievement for participating in double </a:t>
            </a:r>
            <a:r>
              <a:rPr lang="en-US" sz="1800" dirty="0" err="1"/>
              <a:t>xp</a:t>
            </a:r>
            <a:r>
              <a:rPr lang="en-US" sz="1800" dirty="0"/>
              <a:t> weekends </a:t>
            </a:r>
            <a:r>
              <a:rPr lang="en-US" sz="1800" b="1" dirty="0"/>
              <a:t>so that</a:t>
            </a:r>
            <a:r>
              <a:rPr lang="en-US" sz="1800" dirty="0"/>
              <a:t> they are encouraged to use the app more often and are rewarded for doing so.</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The has participated in one less than the number of weekends required for the achievement</a:t>
            </a:r>
          </a:p>
          <a:p>
            <a:r>
              <a:rPr lang="en-US" sz="1800" b="1" dirty="0"/>
              <a:t>WHEN</a:t>
            </a:r>
            <a:r>
              <a:rPr lang="en-US" sz="1800" dirty="0"/>
              <a:t> The user consumes a snack for the first time during a new double XP weekend</a:t>
            </a:r>
          </a:p>
          <a:p>
            <a:r>
              <a:rPr lang="en-US" sz="1800" b="1" dirty="0"/>
              <a:t>THEN</a:t>
            </a:r>
            <a:r>
              <a:rPr lang="en-US" sz="1800" dirty="0"/>
              <a:t> The user sees an Alert with the Double XP Warrior achievement</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4057264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Double XP Warrior Achievement</a:t>
            </a:r>
            <a:endParaRPr dirty="0"/>
          </a:p>
        </p:txBody>
      </p:sp>
      <p:pic>
        <p:nvPicPr>
          <p:cNvPr id="3" name="Picture 2">
            <a:extLst>
              <a:ext uri="{FF2B5EF4-FFF2-40B4-BE49-F238E27FC236}">
                <a16:creationId xmlns:a16="http://schemas.microsoft.com/office/drawing/2014/main" id="{6514481E-C9AE-4920-A54C-3179C50D55A7}"/>
              </a:ext>
            </a:extLst>
          </p:cNvPr>
          <p:cNvPicPr>
            <a:picLocks noChangeAspect="1"/>
          </p:cNvPicPr>
          <p:nvPr/>
        </p:nvPicPr>
        <p:blipFill>
          <a:blip r:embed="rId3"/>
          <a:stretch>
            <a:fillRect/>
          </a:stretch>
        </p:blipFill>
        <p:spPr>
          <a:xfrm>
            <a:off x="1775546" y="1197000"/>
            <a:ext cx="5591233" cy="4835237"/>
          </a:xfrm>
          <a:prstGeom prst="rect">
            <a:avLst/>
          </a:prstGeom>
        </p:spPr>
      </p:pic>
    </p:spTree>
    <p:extLst>
      <p:ext uri="{BB962C8B-B14F-4D97-AF65-F5344CB8AC3E}">
        <p14:creationId xmlns:p14="http://schemas.microsoft.com/office/powerpoint/2010/main" val="733938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dirty="0"/>
              <a:t>Elias</a:t>
            </a:r>
            <a:r>
              <a:rPr lang="en-US" sz="3800" b="0" i="0" u="none" strike="noStrike" cap="none" dirty="0">
                <a:solidFill>
                  <a:srgbClr val="001D4D"/>
                </a:solidFill>
                <a:latin typeface="Trebuchet MS"/>
                <a:ea typeface="Trebuchet MS"/>
                <a:cs typeface="Trebuchet MS"/>
                <a:sym typeface="Trebuchet MS"/>
              </a:rPr>
              <a:t>’ Contributions</a:t>
            </a:r>
            <a:endParaRPr sz="3800" b="0" i="0" u="none" strike="noStrike" cap="none" dirty="0">
              <a:solidFill>
                <a:srgbClr val="001D4D"/>
              </a:solidFill>
              <a:latin typeface="Trebuchet MS"/>
              <a:ea typeface="Trebuchet MS"/>
              <a:cs typeface="Trebuchet MS"/>
              <a:sym typeface="Trebuchet MS"/>
            </a:endParaRPr>
          </a:p>
        </p:txBody>
      </p:sp>
      <p:sp>
        <p:nvSpPr>
          <p:cNvPr id="204" name="Shape 204"/>
          <p:cNvSpPr txBox="1">
            <a:spLocks noGrp="1"/>
          </p:cNvSpPr>
          <p:nvPr>
            <p:ph type="body" idx="1"/>
          </p:nvPr>
        </p:nvSpPr>
        <p:spPr>
          <a:xfrm>
            <a:off x="447875" y="1221725"/>
            <a:ext cx="8249100" cy="42084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en-US" sz="2600" b="1" u="sng" dirty="0">
                <a:solidFill>
                  <a:schemeClr val="dk1"/>
                </a:solidFill>
              </a:rPr>
              <a:t>User Stories</a:t>
            </a:r>
          </a:p>
          <a:p>
            <a:pPr marL="0" marR="0" lvl="0" indent="0" algn="l" rtl="0">
              <a:lnSpc>
                <a:spcPct val="150000"/>
              </a:lnSpc>
              <a:spcBef>
                <a:spcPts val="0"/>
              </a:spcBef>
              <a:spcAft>
                <a:spcPts val="0"/>
              </a:spcAft>
              <a:buNone/>
            </a:pPr>
            <a:r>
              <a:rPr lang="en-US" b="1" dirty="0">
                <a:solidFill>
                  <a:schemeClr val="dk1"/>
                </a:solidFill>
              </a:rPr>
              <a:t>SNAK-12: </a:t>
            </a:r>
            <a:r>
              <a:rPr lang="en-US" dirty="0">
                <a:solidFill>
                  <a:schemeClr val="dk1"/>
                </a:solidFill>
              </a:rPr>
              <a:t>Search with Barcode Scanning</a:t>
            </a:r>
          </a:p>
          <a:p>
            <a:pPr marL="0" lvl="0" indent="0">
              <a:lnSpc>
                <a:spcPct val="150000"/>
              </a:lnSpc>
              <a:spcBef>
                <a:spcPts val="0"/>
              </a:spcBef>
              <a:buNone/>
            </a:pPr>
            <a:r>
              <a:rPr lang="en-US" b="1" dirty="0">
                <a:solidFill>
                  <a:schemeClr val="dk1"/>
                </a:solidFill>
              </a:rPr>
              <a:t>SNAK-40: </a:t>
            </a:r>
            <a:r>
              <a:rPr lang="en-US" dirty="0">
                <a:solidFill>
                  <a:schemeClr val="dk1"/>
                </a:solidFill>
              </a:rPr>
              <a:t>UI Enhancement of Consumed History for Home Page</a:t>
            </a:r>
          </a:p>
          <a:p>
            <a:pPr marL="0" lvl="0" indent="0">
              <a:lnSpc>
                <a:spcPct val="150000"/>
              </a:lnSpc>
              <a:spcBef>
                <a:spcPts val="0"/>
              </a:spcBef>
              <a:buNone/>
            </a:pPr>
            <a:r>
              <a:rPr lang="en-US" b="1" dirty="0">
                <a:solidFill>
                  <a:schemeClr val="dk1"/>
                </a:solidFill>
              </a:rPr>
              <a:t>SNAK-67: </a:t>
            </a:r>
            <a:r>
              <a:rPr lang="en-US" dirty="0">
                <a:solidFill>
                  <a:schemeClr val="dk1"/>
                </a:solidFill>
              </a:rPr>
              <a:t>Welcome Screen</a:t>
            </a:r>
          </a:p>
          <a:p>
            <a:pPr marL="0" marR="0" lvl="0" indent="0" algn="l" rtl="0">
              <a:lnSpc>
                <a:spcPct val="150000"/>
              </a:lnSpc>
              <a:spcBef>
                <a:spcPts val="0"/>
              </a:spcBef>
              <a:spcAft>
                <a:spcPts val="0"/>
              </a:spcAft>
              <a:buNone/>
            </a:pPr>
            <a:r>
              <a:rPr lang="en-US" b="1" dirty="0">
                <a:solidFill>
                  <a:schemeClr val="dk1"/>
                </a:solidFill>
              </a:rPr>
              <a:t>SNAK-76: </a:t>
            </a:r>
            <a:r>
              <a:rPr lang="en-US" dirty="0">
                <a:solidFill>
                  <a:schemeClr val="dk1"/>
                </a:solidFill>
              </a:rPr>
              <a:t>Facebook/Google Authentication</a:t>
            </a:r>
          </a:p>
          <a:p>
            <a:pPr marL="0" marR="0" lvl="0" indent="0" algn="l" rtl="0">
              <a:lnSpc>
                <a:spcPct val="150000"/>
              </a:lnSpc>
              <a:spcBef>
                <a:spcPts val="0"/>
              </a:spcBef>
              <a:spcAft>
                <a:spcPts val="0"/>
              </a:spcAft>
              <a:buNone/>
            </a:pPr>
            <a:r>
              <a:rPr lang="en-US" b="1" dirty="0">
                <a:solidFill>
                  <a:schemeClr val="dk1"/>
                </a:solidFill>
              </a:rPr>
              <a:t>SNAK-94: </a:t>
            </a:r>
            <a:r>
              <a:rPr lang="en-US" dirty="0">
                <a:solidFill>
                  <a:schemeClr val="dk1"/>
                </a:solidFill>
              </a:rPr>
              <a:t>Script for UPC Column</a:t>
            </a:r>
            <a:endParaRPr b="1" dirty="0">
              <a:solidFill>
                <a:schemeClr val="dk1"/>
              </a:solidFill>
            </a:endParaRPr>
          </a:p>
          <a:p>
            <a:pPr marL="0" marR="0" lvl="0" indent="0" algn="l" rtl="0">
              <a:lnSpc>
                <a:spcPct val="150000"/>
              </a:lnSpc>
              <a:spcBef>
                <a:spcPts val="0"/>
              </a:spcBef>
              <a:spcAft>
                <a:spcPts val="0"/>
              </a:spcAft>
              <a:buNone/>
            </a:pPr>
            <a:endParaRPr lang="en-US" sz="2400" dirty="0">
              <a:solidFill>
                <a:schemeClr val="dk1"/>
              </a:solidFill>
            </a:endParaRPr>
          </a:p>
          <a:p>
            <a:pPr marL="0" marR="0" lvl="0" indent="0" algn="l" rtl="0">
              <a:lnSpc>
                <a:spcPct val="150000"/>
              </a:lnSpc>
              <a:spcBef>
                <a:spcPts val="0"/>
              </a:spcBef>
              <a:spcAft>
                <a:spcPts val="0"/>
              </a:spcAft>
              <a:buNone/>
            </a:pPr>
            <a:endParaRPr sz="2400" dirty="0"/>
          </a:p>
        </p:txBody>
      </p:sp>
    </p:spTree>
    <p:extLst>
      <p:ext uri="{BB962C8B-B14F-4D97-AF65-F5344CB8AC3E}">
        <p14:creationId xmlns:p14="http://schemas.microsoft.com/office/powerpoint/2010/main" val="496183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lnSpc>
                <a:spcPct val="150000"/>
              </a:lnSpc>
            </a:pPr>
            <a:r>
              <a:rPr lang="en-US" dirty="0">
                <a:solidFill>
                  <a:schemeClr val="dk1"/>
                </a:solidFill>
              </a:rPr>
              <a:t>Search with Barcode Scanning</a:t>
            </a: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a:t>
            </a:r>
            <a:r>
              <a:rPr lang="en-US" sz="1800" dirty="0"/>
              <a:t> to have the option to scan the UPC bar code of a snack   </a:t>
            </a:r>
            <a:r>
              <a:rPr lang="en-US" sz="1800" b="1" dirty="0"/>
              <a:t>so that</a:t>
            </a:r>
            <a:r>
              <a:rPr lang="en-US" sz="1800" dirty="0"/>
              <a:t> it is easier to search for snacks.</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a user wanting to log a snack</a:t>
            </a:r>
          </a:p>
          <a:p>
            <a:r>
              <a:rPr lang="en-US" sz="1800" b="1" dirty="0"/>
              <a:t>WHEN</a:t>
            </a:r>
            <a:r>
              <a:rPr lang="en-US" sz="1800" dirty="0"/>
              <a:t> the user clicks the "scan barcode" button and scans the snack</a:t>
            </a:r>
          </a:p>
          <a:p>
            <a:r>
              <a:rPr lang="en-US" sz="1800" b="1" dirty="0"/>
              <a:t>Then</a:t>
            </a:r>
            <a:r>
              <a:rPr lang="en-US" sz="1800" dirty="0"/>
              <a:t> upon success, the user will be taken to the snack detail page with the result, or return to the search form letting the user know no results were found.</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996465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lnSpc>
                <a:spcPct val="150000"/>
              </a:lnSpc>
            </a:pPr>
            <a:r>
              <a:rPr lang="en-US" dirty="0">
                <a:solidFill>
                  <a:schemeClr val="dk1"/>
                </a:solidFill>
              </a:rPr>
              <a:t>Search with Barcode Scanning</a:t>
            </a:r>
          </a:p>
        </p:txBody>
      </p:sp>
      <p:pic>
        <p:nvPicPr>
          <p:cNvPr id="4" name="Picture 3">
            <a:extLst>
              <a:ext uri="{FF2B5EF4-FFF2-40B4-BE49-F238E27FC236}">
                <a16:creationId xmlns:a16="http://schemas.microsoft.com/office/drawing/2014/main" id="{17D9FA12-8FEE-44CD-912D-FE69B27058E5}"/>
              </a:ext>
            </a:extLst>
          </p:cNvPr>
          <p:cNvPicPr>
            <a:picLocks noChangeAspect="1"/>
          </p:cNvPicPr>
          <p:nvPr/>
        </p:nvPicPr>
        <p:blipFill>
          <a:blip r:embed="rId3"/>
          <a:stretch>
            <a:fillRect/>
          </a:stretch>
        </p:blipFill>
        <p:spPr>
          <a:xfrm>
            <a:off x="1614318" y="1322172"/>
            <a:ext cx="5915363" cy="4570961"/>
          </a:xfrm>
          <a:prstGeom prst="rect">
            <a:avLst/>
          </a:prstGeom>
        </p:spPr>
      </p:pic>
    </p:spTree>
    <p:extLst>
      <p:ext uri="{BB962C8B-B14F-4D97-AF65-F5344CB8AC3E}">
        <p14:creationId xmlns:p14="http://schemas.microsoft.com/office/powerpoint/2010/main" val="666564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sz="2400" dirty="0"/>
              <a:t>UI enhancement of consumed history for home page.</a:t>
            </a:r>
            <a:endParaRPr sz="2400"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a:t>
            </a:r>
            <a:r>
              <a:rPr lang="en-US" sz="1800" dirty="0"/>
              <a:t> a better UI of the homepage  </a:t>
            </a:r>
            <a:r>
              <a:rPr lang="en-US" sz="1800" b="1" dirty="0"/>
              <a:t>so that</a:t>
            </a:r>
            <a:r>
              <a:rPr lang="en-US" sz="1800" dirty="0"/>
              <a:t> I can see my dietary performance in a more comprehensive manner.</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a user logging in to Snackability </a:t>
            </a:r>
          </a:p>
          <a:p>
            <a:r>
              <a:rPr lang="en-US" sz="1800" b="1" dirty="0"/>
              <a:t>WHEN</a:t>
            </a:r>
            <a:r>
              <a:rPr lang="en-US" sz="1800" dirty="0"/>
              <a:t> the previous snacks consumed are being loaded </a:t>
            </a:r>
          </a:p>
          <a:p>
            <a:r>
              <a:rPr lang="en-US" sz="1800" b="1" dirty="0"/>
              <a:t>Then</a:t>
            </a:r>
            <a:r>
              <a:rPr lang="en-US" sz="1800" dirty="0"/>
              <a:t> the daily averages of the snacks consumed will be plotted on a easy to read bar chart (which is color-coded according to the legend) and the user can pan the chart horizontally to see the averages of previous days.</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3178455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sz="2400" dirty="0"/>
              <a:t>UI enhancement of consumed history for home page.</a:t>
            </a:r>
            <a:endParaRPr sz="2400" dirty="0"/>
          </a:p>
        </p:txBody>
      </p:sp>
      <p:pic>
        <p:nvPicPr>
          <p:cNvPr id="4" name="Picture 3">
            <a:extLst>
              <a:ext uri="{FF2B5EF4-FFF2-40B4-BE49-F238E27FC236}">
                <a16:creationId xmlns:a16="http://schemas.microsoft.com/office/drawing/2014/main" id="{CB4017D8-C00E-47B0-A2DE-41D6BC738D88}"/>
              </a:ext>
            </a:extLst>
          </p:cNvPr>
          <p:cNvPicPr>
            <a:picLocks noChangeAspect="1"/>
          </p:cNvPicPr>
          <p:nvPr/>
        </p:nvPicPr>
        <p:blipFill>
          <a:blip r:embed="rId3"/>
          <a:stretch>
            <a:fillRect/>
          </a:stretch>
        </p:blipFill>
        <p:spPr>
          <a:xfrm>
            <a:off x="1556841" y="1197000"/>
            <a:ext cx="6174642" cy="4771314"/>
          </a:xfrm>
          <a:prstGeom prst="rect">
            <a:avLst/>
          </a:prstGeom>
        </p:spPr>
      </p:pic>
    </p:spTree>
    <p:extLst>
      <p:ext uri="{BB962C8B-B14F-4D97-AF65-F5344CB8AC3E}">
        <p14:creationId xmlns:p14="http://schemas.microsoft.com/office/powerpoint/2010/main" val="2516946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Welcome Screen</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a:t>
            </a:r>
            <a:r>
              <a:rPr lang="en-US" sz="1800" dirty="0"/>
              <a:t> to see a welcome screen after I log in  </a:t>
            </a:r>
            <a:r>
              <a:rPr lang="en-US" sz="1800" b="1" dirty="0"/>
              <a:t>so that</a:t>
            </a:r>
            <a:r>
              <a:rPr lang="en-US" sz="1800" dirty="0"/>
              <a:t> I experience a smoother transition to my dashboard.</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a user logging in to Snackability</a:t>
            </a:r>
          </a:p>
          <a:p>
            <a:r>
              <a:rPr lang="en-US" sz="1800" b="1" dirty="0"/>
              <a:t>WHEN</a:t>
            </a:r>
            <a:r>
              <a:rPr lang="en-US" sz="1800" dirty="0"/>
              <a:t> the user clicks on the log in button to attempt to sign in</a:t>
            </a:r>
          </a:p>
          <a:p>
            <a:r>
              <a:rPr lang="en-US" sz="1800" b="1" dirty="0"/>
              <a:t>Then</a:t>
            </a:r>
            <a:r>
              <a:rPr lang="en-US" sz="1800" dirty="0"/>
              <a:t> upon successful login , the user should see a welcome screen for 2 seconds before displaying the user's dashboard</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3969765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Welcome Screen</a:t>
            </a:r>
            <a:endParaRPr dirty="0"/>
          </a:p>
        </p:txBody>
      </p:sp>
      <p:pic>
        <p:nvPicPr>
          <p:cNvPr id="4" name="Picture 3">
            <a:extLst>
              <a:ext uri="{FF2B5EF4-FFF2-40B4-BE49-F238E27FC236}">
                <a16:creationId xmlns:a16="http://schemas.microsoft.com/office/drawing/2014/main" id="{C1AF0269-AEB8-4E7E-B4AD-DDC3C9129CBD}"/>
              </a:ext>
            </a:extLst>
          </p:cNvPr>
          <p:cNvPicPr>
            <a:picLocks noChangeAspect="1"/>
          </p:cNvPicPr>
          <p:nvPr/>
        </p:nvPicPr>
        <p:blipFill>
          <a:blip r:embed="rId3"/>
          <a:stretch>
            <a:fillRect/>
          </a:stretch>
        </p:blipFill>
        <p:spPr>
          <a:xfrm>
            <a:off x="1201711" y="1197000"/>
            <a:ext cx="6738904" cy="4367075"/>
          </a:xfrm>
          <a:prstGeom prst="rect">
            <a:avLst/>
          </a:prstGeom>
        </p:spPr>
      </p:pic>
    </p:spTree>
    <p:extLst>
      <p:ext uri="{BB962C8B-B14F-4D97-AF65-F5344CB8AC3E}">
        <p14:creationId xmlns:p14="http://schemas.microsoft.com/office/powerpoint/2010/main" val="26295303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Facebook/Google Authentication</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a:t>
            </a:r>
            <a:r>
              <a:rPr lang="en-US" sz="1800" dirty="0"/>
              <a:t> to have the option to sign in with a Facebook or Google account  </a:t>
            </a:r>
            <a:r>
              <a:rPr lang="en-US" sz="1800" b="1" dirty="0"/>
              <a:t>so that</a:t>
            </a:r>
            <a:r>
              <a:rPr lang="en-US" sz="1800" dirty="0"/>
              <a:t> it is easier to log in / sign up.</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800" b="1" dirty="0"/>
              <a:t>GIVEN</a:t>
            </a:r>
            <a:r>
              <a:rPr lang="en-US" sz="1800" dirty="0"/>
              <a:t> a user opening the app for the first time</a:t>
            </a:r>
          </a:p>
          <a:p>
            <a:r>
              <a:rPr lang="en-US" sz="1800" b="1" dirty="0"/>
              <a:t>WHEN</a:t>
            </a:r>
            <a:r>
              <a:rPr lang="en-US" sz="1800" dirty="0"/>
              <a:t> the user see the sign in screen, the user will have the option to sign in with Facebook or Google if they don't want to use email/password</a:t>
            </a:r>
          </a:p>
          <a:p>
            <a:r>
              <a:rPr lang="en-US" sz="1800" b="1" dirty="0"/>
              <a:t>Then</a:t>
            </a:r>
            <a:r>
              <a:rPr lang="en-US" sz="1800" dirty="0"/>
              <a:t> upon successful login through Facebook or Google, the user should have their own account registered with Snackability.</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3550788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 Solution</a:t>
            </a:r>
            <a:endParaRPr sz="3800" b="0" i="0" u="none" strike="noStrike" cap="none">
              <a:solidFill>
                <a:srgbClr val="001D4D"/>
              </a:solidFill>
              <a:latin typeface="Trebuchet MS"/>
              <a:ea typeface="Trebuchet MS"/>
              <a:cs typeface="Trebuchet MS"/>
              <a:sym typeface="Trebuchet MS"/>
            </a:endParaRPr>
          </a:p>
        </p:txBody>
      </p:sp>
      <p:sp>
        <p:nvSpPr>
          <p:cNvPr id="165" name="Shape 165"/>
          <p:cNvSpPr txBox="1">
            <a:spLocks noGrp="1"/>
          </p:cNvSpPr>
          <p:nvPr>
            <p:ph type="body" idx="1"/>
          </p:nvPr>
        </p:nvSpPr>
        <p:spPr>
          <a:xfrm>
            <a:off x="779463" y="1524000"/>
            <a:ext cx="7583400" cy="4208400"/>
          </a:xfrm>
          <a:prstGeom prst="rect">
            <a:avLst/>
          </a:prstGeom>
          <a:noFill/>
          <a:ln>
            <a:noFill/>
          </a:ln>
        </p:spPr>
        <p:txBody>
          <a:bodyPr spcFirstLastPara="1" wrap="square" lIns="91425" tIns="45700" rIns="91425" bIns="45700" anchor="t" anchorCtr="0">
            <a:noAutofit/>
          </a:bodyPr>
          <a:lstStyle/>
          <a:p>
            <a:pPr marL="571500" lvl="0" indent="-571500">
              <a:spcBef>
                <a:spcPts val="0"/>
              </a:spcBef>
              <a:buClrTx/>
              <a:buFont typeface="Arial"/>
              <a:buChar char="•"/>
            </a:pPr>
            <a:r>
              <a:rPr lang="en-US" sz="2400" dirty="0"/>
              <a:t>A mobile application that allows users to search for snacks they consume and receive feedback based on it’s nutrition and their allergy settings</a:t>
            </a:r>
          </a:p>
          <a:p>
            <a:pPr marL="0" lvl="0" indent="0">
              <a:spcBef>
                <a:spcPts val="0"/>
              </a:spcBef>
              <a:buClrTx/>
              <a:buNone/>
            </a:pPr>
            <a:endParaRPr lang="en-US" sz="2400" dirty="0"/>
          </a:p>
          <a:p>
            <a:pPr marL="571500" lvl="0" indent="-571500">
              <a:spcBef>
                <a:spcPts val="0"/>
              </a:spcBef>
              <a:buClrTx/>
              <a:buFont typeface="Arial"/>
              <a:buChar char="•"/>
            </a:pPr>
            <a:r>
              <a:rPr lang="en-US" sz="2400" dirty="0"/>
              <a:t>A points, leveling and achievements system that is used to gamify the application. </a:t>
            </a:r>
          </a:p>
          <a:p>
            <a:pPr marL="0" lvl="0" indent="0">
              <a:spcBef>
                <a:spcPts val="0"/>
              </a:spcBef>
              <a:buClrTx/>
              <a:buNone/>
            </a:pPr>
            <a:endParaRPr lang="en-US" sz="2400" dirty="0"/>
          </a:p>
          <a:p>
            <a:pPr marL="571500" indent="-571500">
              <a:spcBef>
                <a:spcPts val="0"/>
              </a:spcBef>
              <a:buClrTx/>
              <a:buFont typeface="Arial"/>
              <a:buChar char="•"/>
            </a:pPr>
            <a:r>
              <a:rPr lang="en-US" sz="2400" dirty="0"/>
              <a:t>A web API backed by the USDA database and a curated local database containing all snacks provided by FIU campuses.  </a:t>
            </a:r>
            <a:endParaRPr lang="en-US" sz="2400" dirty="0">
              <a:sym typeface="Arial"/>
            </a:endParaRPr>
          </a:p>
          <a:p>
            <a:pPr marL="0" marR="0" lvl="0" indent="0" algn="l" rtl="0">
              <a:lnSpc>
                <a:spcPct val="100000"/>
              </a:lnSpc>
              <a:spcBef>
                <a:spcPts val="2000"/>
              </a:spcBef>
              <a:spcAft>
                <a:spcPts val="0"/>
              </a:spcAft>
              <a:buClr>
                <a:srgbClr val="001D4D"/>
              </a:buClr>
              <a:buSzPts val="2800"/>
              <a:buNone/>
            </a:pPr>
            <a:endParaRPr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Facebook/Google Authentication</a:t>
            </a:r>
            <a:endParaRPr dirty="0"/>
          </a:p>
        </p:txBody>
      </p:sp>
      <p:pic>
        <p:nvPicPr>
          <p:cNvPr id="4" name="Picture 3">
            <a:extLst>
              <a:ext uri="{FF2B5EF4-FFF2-40B4-BE49-F238E27FC236}">
                <a16:creationId xmlns:a16="http://schemas.microsoft.com/office/drawing/2014/main" id="{6B2F50CB-8694-4921-B26C-EF5A28A97A5D}"/>
              </a:ext>
            </a:extLst>
          </p:cNvPr>
          <p:cNvPicPr>
            <a:picLocks noChangeAspect="1"/>
          </p:cNvPicPr>
          <p:nvPr/>
        </p:nvPicPr>
        <p:blipFill>
          <a:blip r:embed="rId3"/>
          <a:stretch>
            <a:fillRect/>
          </a:stretch>
        </p:blipFill>
        <p:spPr>
          <a:xfrm>
            <a:off x="1559858" y="1197000"/>
            <a:ext cx="6024283" cy="4655127"/>
          </a:xfrm>
          <a:prstGeom prst="rect">
            <a:avLst/>
          </a:prstGeom>
        </p:spPr>
      </p:pic>
    </p:spTree>
    <p:extLst>
      <p:ext uri="{BB962C8B-B14F-4D97-AF65-F5344CB8AC3E}">
        <p14:creationId xmlns:p14="http://schemas.microsoft.com/office/powerpoint/2010/main" val="15639060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dirty="0"/>
              <a:t>Script for UPC Column</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developer , </a:t>
            </a:r>
            <a:r>
              <a:rPr lang="en-US" sz="1800" b="1" dirty="0"/>
              <a:t>I want</a:t>
            </a:r>
            <a:r>
              <a:rPr lang="en-US" sz="1800" dirty="0"/>
              <a:t> to have the most of the UPC codes in the snackability database automatically filled  </a:t>
            </a:r>
            <a:r>
              <a:rPr lang="en-US" sz="1800" b="1" dirty="0"/>
              <a:t>so that</a:t>
            </a:r>
            <a:r>
              <a:rPr lang="en-US" sz="1800" dirty="0"/>
              <a:t> I don't have to fill a UPC code for each snack one by one.</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600" b="1" dirty="0"/>
              <a:t>GIVEN</a:t>
            </a:r>
            <a:r>
              <a:rPr lang="en-US" sz="1600" dirty="0"/>
              <a:t>  the snackability database with an empty "UPC" column</a:t>
            </a:r>
          </a:p>
          <a:p>
            <a:r>
              <a:rPr lang="en-US" sz="1600" b="1" dirty="0"/>
              <a:t>WHEN</a:t>
            </a:r>
            <a:r>
              <a:rPr lang="en-US" sz="1600" dirty="0"/>
              <a:t> the developer runs the python program with the proper database credentials</a:t>
            </a:r>
          </a:p>
          <a:p>
            <a:r>
              <a:rPr lang="en-US" sz="1600" b="1" dirty="0"/>
              <a:t>Then</a:t>
            </a:r>
            <a:r>
              <a:rPr lang="en-US" sz="1600" dirty="0"/>
              <a:t> upon a successful connection,  the program will make API calls to </a:t>
            </a:r>
            <a:r>
              <a:rPr lang="en-US" sz="1600" dirty="0" err="1"/>
              <a:t>upcitemdb</a:t>
            </a:r>
            <a:r>
              <a:rPr lang="en-US" sz="1600" dirty="0"/>
              <a:t> and fill a UPC code for each snack if the snack has a UPC code found. </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3906125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dirty="0"/>
              <a:t>Script for UPC Column</a:t>
            </a:r>
            <a:endParaRPr dirty="0"/>
          </a:p>
        </p:txBody>
      </p:sp>
      <p:pic>
        <p:nvPicPr>
          <p:cNvPr id="4" name="Picture 3">
            <a:extLst>
              <a:ext uri="{FF2B5EF4-FFF2-40B4-BE49-F238E27FC236}">
                <a16:creationId xmlns:a16="http://schemas.microsoft.com/office/drawing/2014/main" id="{53A3AEEA-2DE7-440E-B687-4CDC597AFE42}"/>
              </a:ext>
            </a:extLst>
          </p:cNvPr>
          <p:cNvPicPr>
            <a:picLocks noChangeAspect="1"/>
          </p:cNvPicPr>
          <p:nvPr/>
        </p:nvPicPr>
        <p:blipFill>
          <a:blip r:embed="rId3"/>
          <a:stretch>
            <a:fillRect/>
          </a:stretch>
        </p:blipFill>
        <p:spPr>
          <a:xfrm>
            <a:off x="1629773" y="1197000"/>
            <a:ext cx="6733090" cy="4732638"/>
          </a:xfrm>
          <a:prstGeom prst="rect">
            <a:avLst/>
          </a:prstGeom>
        </p:spPr>
      </p:pic>
    </p:spTree>
    <p:extLst>
      <p:ext uri="{BB962C8B-B14F-4D97-AF65-F5344CB8AC3E}">
        <p14:creationId xmlns:p14="http://schemas.microsoft.com/office/powerpoint/2010/main" val="2325030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Shape 445"/>
          <p:cNvSpPr txBox="1">
            <a:spLocks noGrp="1"/>
          </p:cNvSpPr>
          <p:nvPr>
            <p:ph type="title"/>
          </p:nvPr>
        </p:nvSpPr>
        <p:spPr>
          <a:xfrm>
            <a:off x="779463" y="762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Summary</a:t>
            </a:r>
            <a:endParaRPr sz="3800" b="0" i="0" u="none" strike="noStrike" cap="none">
              <a:solidFill>
                <a:srgbClr val="001D4D"/>
              </a:solidFill>
              <a:latin typeface="Trebuchet MS"/>
              <a:ea typeface="Trebuchet MS"/>
              <a:cs typeface="Trebuchet MS"/>
              <a:sym typeface="Trebuchet MS"/>
            </a:endParaRPr>
          </a:p>
        </p:txBody>
      </p:sp>
      <p:sp>
        <p:nvSpPr>
          <p:cNvPr id="446" name="Shape 446"/>
          <p:cNvSpPr txBox="1">
            <a:spLocks noGrp="1"/>
          </p:cNvSpPr>
          <p:nvPr>
            <p:ph type="body" idx="1"/>
          </p:nvPr>
        </p:nvSpPr>
        <p:spPr>
          <a:xfrm>
            <a:off x="779475" y="1120776"/>
            <a:ext cx="7583400" cy="4611600"/>
          </a:xfrm>
          <a:prstGeom prst="rect">
            <a:avLst/>
          </a:prstGeom>
          <a:noFill/>
          <a:ln>
            <a:noFill/>
          </a:ln>
        </p:spPr>
        <p:txBody>
          <a:bodyPr spcFirstLastPara="1" wrap="square" lIns="91425" tIns="45700" rIns="91425" bIns="45700" anchor="t" anchorCtr="0">
            <a:noAutofit/>
          </a:bodyPr>
          <a:lstStyle/>
          <a:p>
            <a:pPr marL="0" lvl="0" indent="0">
              <a:lnSpc>
                <a:spcPct val="115000"/>
              </a:lnSpc>
              <a:spcBef>
                <a:spcPts val="0"/>
              </a:spcBef>
              <a:buNone/>
            </a:pPr>
            <a:r>
              <a:rPr lang="en-US" sz="1800" dirty="0">
                <a:solidFill>
                  <a:srgbClr val="000000"/>
                </a:solidFill>
              </a:rPr>
              <a:t>This is the third release of Snackability, an application to engage students into consuming healthier snacks based on USDA guidelines.  This version focused on improving several UI elements such as graphs, theme and layout. Additionally, there was a focus on adding features to keep the users engaged such as gamification, authentication, and snack search.</a:t>
            </a:r>
          </a:p>
          <a:p>
            <a:pPr marL="0" lvl="0" indent="0">
              <a:lnSpc>
                <a:spcPct val="115000"/>
              </a:lnSpc>
              <a:spcBef>
                <a:spcPts val="0"/>
              </a:spcBef>
              <a:buNone/>
            </a:pPr>
            <a:endParaRPr lang="en-US" sz="1800" dirty="0">
              <a:solidFill>
                <a:srgbClr val="000000"/>
              </a:solidFill>
            </a:endParaRPr>
          </a:p>
          <a:p>
            <a:pPr marL="0" lvl="0" indent="0">
              <a:lnSpc>
                <a:spcPct val="115000"/>
              </a:lnSpc>
              <a:spcBef>
                <a:spcPts val="0"/>
              </a:spcBef>
              <a:buNone/>
            </a:pPr>
            <a:r>
              <a:rPr lang="de-DE" sz="1800" dirty="0"/>
              <a:t>Darien Q. Morrison:  </a:t>
            </a:r>
            <a:r>
              <a:rPr lang="de-DE" sz="1800" dirty="0">
                <a:hlinkClick r:id="rId3"/>
              </a:rPr>
              <a:t>dmorr041@fiu.edu</a:t>
            </a:r>
            <a:endParaRPr lang="de-DE" sz="1800" dirty="0"/>
          </a:p>
          <a:p>
            <a:pPr marL="0" lvl="0" indent="0">
              <a:lnSpc>
                <a:spcPct val="115000"/>
              </a:lnSpc>
              <a:spcBef>
                <a:spcPts val="0"/>
              </a:spcBef>
              <a:buNone/>
            </a:pPr>
            <a:r>
              <a:rPr lang="pt-BR" sz="1800" dirty="0"/>
              <a:t>Elias Garcia:  </a:t>
            </a:r>
            <a:r>
              <a:rPr lang="pt-BR" sz="1800" dirty="0">
                <a:hlinkClick r:id="rId4"/>
              </a:rPr>
              <a:t>egarc068@fiu.edu</a:t>
            </a:r>
            <a:endParaRPr lang="de-DE" sz="1800" dirty="0"/>
          </a:p>
          <a:p>
            <a:pPr marL="0" lvl="0" indent="0">
              <a:lnSpc>
                <a:spcPct val="115000"/>
              </a:lnSpc>
              <a:spcBef>
                <a:spcPts val="0"/>
              </a:spcBef>
              <a:buNone/>
            </a:pPr>
            <a:r>
              <a:rPr lang="en-US" sz="2200" b="0" i="0" u="none" strike="noStrike" cap="none" dirty="0">
                <a:solidFill>
                  <a:srgbClr val="001D4D"/>
                </a:solidFill>
                <a:latin typeface="Trebuchet MS"/>
                <a:ea typeface="Trebuchet MS"/>
                <a:cs typeface="Trebuchet MS"/>
                <a:sym typeface="Trebuchet MS"/>
              </a:rPr>
              <a:t>Questions?</a:t>
            </a:r>
            <a:endParaRPr dirty="0"/>
          </a:p>
          <a:p>
            <a:pPr marL="282575" marR="0" lvl="0" indent="-282575" algn="l" rtl="0">
              <a:spcBef>
                <a:spcPts val="2000"/>
              </a:spcBef>
              <a:spcAft>
                <a:spcPts val="0"/>
              </a:spcAft>
              <a:buClr>
                <a:srgbClr val="001D4D"/>
              </a:buClr>
              <a:buSzPts val="2200"/>
              <a:buFont typeface="Noto Sans Symbols"/>
              <a:buChar char="●"/>
            </a:pPr>
            <a:r>
              <a:rPr lang="en-US" sz="2200" b="0" i="0" u="none" strike="noStrike" cap="none" dirty="0">
                <a:solidFill>
                  <a:srgbClr val="001D4D"/>
                </a:solidFill>
                <a:latin typeface="Trebuchet MS"/>
                <a:ea typeface="Trebuchet MS"/>
                <a:cs typeface="Trebuchet MS"/>
                <a:sym typeface="Trebuchet MS"/>
              </a:rPr>
              <a:t>Thank You!</a:t>
            </a:r>
            <a:endParaRPr sz="2200" b="0" i="0" u="none" strike="noStrike" cap="none" dirty="0">
              <a:solidFill>
                <a:srgbClr val="001D4D"/>
              </a:solidFill>
              <a:latin typeface="Trebuchet MS"/>
              <a:ea typeface="Trebuchet MS"/>
              <a:cs typeface="Trebuchet MS"/>
              <a:sym typeface="Trebuchet MS"/>
            </a:endParaRPr>
          </a:p>
          <a:p>
            <a:pPr marL="0" marR="0" lvl="0" indent="0" algn="l" rtl="0">
              <a:spcBef>
                <a:spcPts val="2000"/>
              </a:spcBef>
              <a:spcAft>
                <a:spcPts val="0"/>
              </a:spcAft>
              <a:buNone/>
            </a:pPr>
            <a:endParaRPr dirty="0"/>
          </a:p>
          <a:p>
            <a:pPr marL="0" marR="0" lvl="0" indent="0" algn="l" rtl="0">
              <a:spcBef>
                <a:spcPts val="2000"/>
              </a:spcBef>
              <a:spcAft>
                <a:spcPts val="0"/>
              </a:spcAft>
              <a:buNone/>
            </a:pPr>
            <a:endParaRPr dirty="0"/>
          </a:p>
        </p:txBody>
      </p:sp>
      <p:pic>
        <p:nvPicPr>
          <p:cNvPr id="449" name="Shape 449"/>
          <p:cNvPicPr preferRelativeResize="0"/>
          <p:nvPr/>
        </p:nvPicPr>
        <p:blipFill>
          <a:blip r:embed="rId5">
            <a:alphaModFix/>
          </a:blip>
          <a:stretch>
            <a:fillRect/>
          </a:stretch>
        </p:blipFill>
        <p:spPr>
          <a:xfrm>
            <a:off x="4402987" y="4244661"/>
            <a:ext cx="1241350" cy="643193"/>
          </a:xfrm>
          <a:prstGeom prst="rect">
            <a:avLst/>
          </a:prstGeom>
          <a:noFill/>
          <a:ln>
            <a:noFill/>
          </a:ln>
        </p:spPr>
      </p:pic>
      <p:pic>
        <p:nvPicPr>
          <p:cNvPr id="454" name="Shape 454"/>
          <p:cNvPicPr preferRelativeResize="0"/>
          <p:nvPr/>
        </p:nvPicPr>
        <p:blipFill>
          <a:blip r:embed="rId6">
            <a:alphaModFix/>
          </a:blip>
          <a:stretch>
            <a:fillRect/>
          </a:stretch>
        </p:blipFill>
        <p:spPr>
          <a:xfrm>
            <a:off x="6671715" y="5050550"/>
            <a:ext cx="2123559" cy="597675"/>
          </a:xfrm>
          <a:prstGeom prst="rect">
            <a:avLst/>
          </a:prstGeom>
          <a:noFill/>
          <a:ln>
            <a:noFill/>
          </a:ln>
        </p:spPr>
      </p:pic>
      <p:pic>
        <p:nvPicPr>
          <p:cNvPr id="455" name="Shape 455"/>
          <p:cNvPicPr preferRelativeResize="0"/>
          <p:nvPr/>
        </p:nvPicPr>
        <p:blipFill>
          <a:blip r:embed="rId7">
            <a:alphaModFix/>
          </a:blip>
          <a:stretch>
            <a:fillRect/>
          </a:stretch>
        </p:blipFill>
        <p:spPr>
          <a:xfrm>
            <a:off x="3424242" y="4244661"/>
            <a:ext cx="903325" cy="706418"/>
          </a:xfrm>
          <a:prstGeom prst="rect">
            <a:avLst/>
          </a:prstGeom>
          <a:noFill/>
          <a:ln>
            <a:noFill/>
          </a:ln>
        </p:spPr>
      </p:pic>
      <p:pic>
        <p:nvPicPr>
          <p:cNvPr id="456" name="Shape 456"/>
          <p:cNvPicPr preferRelativeResize="0"/>
          <p:nvPr/>
        </p:nvPicPr>
        <p:blipFill>
          <a:blip r:embed="rId8">
            <a:alphaModFix/>
          </a:blip>
          <a:stretch>
            <a:fillRect/>
          </a:stretch>
        </p:blipFill>
        <p:spPr>
          <a:xfrm>
            <a:off x="3424242" y="5178189"/>
            <a:ext cx="2815074" cy="457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System Design: Architecture</a:t>
            </a:r>
            <a:endParaRPr sz="3800" b="0" i="0" u="none" strike="noStrike" cap="none">
              <a:solidFill>
                <a:srgbClr val="001D4D"/>
              </a:solidFill>
              <a:latin typeface="Trebuchet MS"/>
              <a:ea typeface="Trebuchet MS"/>
              <a:cs typeface="Trebuchet MS"/>
              <a:sym typeface="Trebuchet M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345" y="1425600"/>
            <a:ext cx="5495636" cy="453018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rgbClr val="001D4D"/>
                </a:solidFill>
                <a:latin typeface="Trebuchet MS"/>
                <a:ea typeface="Trebuchet MS"/>
                <a:cs typeface="Trebuchet MS"/>
                <a:sym typeface="Trebuchet MS"/>
              </a:rPr>
              <a:t>Class Diagram (Front-End)</a:t>
            </a:r>
            <a:endParaRPr sz="3800" b="0" i="0" u="none" strike="noStrike" cap="none" dirty="0">
              <a:solidFill>
                <a:srgbClr val="001D4D"/>
              </a:solidFill>
              <a:latin typeface="Trebuchet MS"/>
              <a:ea typeface="Trebuchet MS"/>
              <a:cs typeface="Trebuchet MS"/>
              <a:sym typeface="Trebuchet MS"/>
            </a:endParaRPr>
          </a:p>
        </p:txBody>
      </p:sp>
      <p:pic>
        <p:nvPicPr>
          <p:cNvPr id="1026" name="Picture 2" descr="https://lh5.googleusercontent.com/5c594XNoJXp3l3dURI7T60lKJRqjs0AGMD-g0JHZ7nYBTPne3bU0COp-LrLc2eW-0-5hakcIHzMP7G3KHmDkKjgVSdwAjpUDqBgwcNlKt29sQJgeDlRF7Q903dp73FL01OH-VSv3">
            <a:extLst>
              <a:ext uri="{FF2B5EF4-FFF2-40B4-BE49-F238E27FC236}">
                <a16:creationId xmlns:a16="http://schemas.microsoft.com/office/drawing/2014/main" id="{D076DED3-C173-49B6-B772-BA75DC9113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186" y="1425601"/>
            <a:ext cx="6281650" cy="4238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rgbClr val="001D4D"/>
                </a:solidFill>
                <a:latin typeface="Trebuchet MS"/>
                <a:ea typeface="Trebuchet MS"/>
                <a:cs typeface="Trebuchet MS"/>
                <a:sym typeface="Trebuchet MS"/>
              </a:rPr>
              <a:t>Class Diagram (Back-End)</a:t>
            </a:r>
            <a:endParaRPr sz="3800" b="0" i="0" u="none" strike="noStrike" cap="none" dirty="0">
              <a:solidFill>
                <a:srgbClr val="001D4D"/>
              </a:solidFill>
              <a:latin typeface="Trebuchet MS"/>
              <a:ea typeface="Trebuchet MS"/>
              <a:cs typeface="Trebuchet MS"/>
              <a:sym typeface="Trebuchet MS"/>
            </a:endParaRPr>
          </a:p>
        </p:txBody>
      </p:sp>
      <p:pic>
        <p:nvPicPr>
          <p:cNvPr id="2050" name="Picture 2" descr="https://lh4.googleusercontent.com/q6yVzTQoE1SzJ0Xmn8WrxnDmoRSVUS9l3R7Yk0DkOmvcCH7AybsGgK-9k0M7k-fXJV4tVjyw0EKLZ0BJSl2L_g_9rBbQev6XSQOPZ5uNe5nL-ySJJAk6raeWzV9IB1Qa2tZGa35L">
            <a:extLst>
              <a:ext uri="{FF2B5EF4-FFF2-40B4-BE49-F238E27FC236}">
                <a16:creationId xmlns:a16="http://schemas.microsoft.com/office/drawing/2014/main" id="{3D2FE163-B796-46B8-8707-B9890A1CE6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765" y="1425600"/>
            <a:ext cx="6918796" cy="4165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091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rgbClr val="001D4D"/>
                </a:solidFill>
                <a:latin typeface="Trebuchet MS"/>
                <a:ea typeface="Trebuchet MS"/>
                <a:cs typeface="Trebuchet MS"/>
                <a:sym typeface="Trebuchet MS"/>
              </a:rPr>
              <a:t>Darien’s Contributions</a:t>
            </a:r>
            <a:endParaRPr sz="3800" b="0" i="0" u="none" strike="noStrike" cap="none" dirty="0">
              <a:solidFill>
                <a:srgbClr val="001D4D"/>
              </a:solidFill>
              <a:latin typeface="Trebuchet MS"/>
              <a:ea typeface="Trebuchet MS"/>
              <a:cs typeface="Trebuchet MS"/>
              <a:sym typeface="Trebuchet MS"/>
            </a:endParaRPr>
          </a:p>
        </p:txBody>
      </p:sp>
      <p:sp>
        <p:nvSpPr>
          <p:cNvPr id="204" name="Shape 204"/>
          <p:cNvSpPr txBox="1">
            <a:spLocks noGrp="1"/>
          </p:cNvSpPr>
          <p:nvPr>
            <p:ph type="body" idx="1"/>
          </p:nvPr>
        </p:nvSpPr>
        <p:spPr>
          <a:xfrm>
            <a:off x="447875" y="1221725"/>
            <a:ext cx="8249100" cy="42084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en-US" sz="2600" b="1" u="sng" dirty="0">
                <a:solidFill>
                  <a:schemeClr val="dk1"/>
                </a:solidFill>
              </a:rPr>
              <a:t>User Stories</a:t>
            </a:r>
          </a:p>
          <a:p>
            <a:pPr marL="0" marR="0" lvl="0" indent="0" algn="l" rtl="0">
              <a:lnSpc>
                <a:spcPct val="150000"/>
              </a:lnSpc>
              <a:spcBef>
                <a:spcPts val="0"/>
              </a:spcBef>
              <a:spcAft>
                <a:spcPts val="0"/>
              </a:spcAft>
              <a:buNone/>
            </a:pPr>
            <a:r>
              <a:rPr lang="en-US" sz="2000" b="1" dirty="0">
                <a:solidFill>
                  <a:schemeClr val="dk1"/>
                </a:solidFill>
              </a:rPr>
              <a:t>SNAK-18: </a:t>
            </a:r>
            <a:r>
              <a:rPr lang="en-US" sz="2000" dirty="0">
                <a:solidFill>
                  <a:schemeClr val="dk1"/>
                </a:solidFill>
              </a:rPr>
              <a:t>Reminder Notifications</a:t>
            </a:r>
          </a:p>
          <a:p>
            <a:pPr marL="0" lvl="0" indent="0">
              <a:lnSpc>
                <a:spcPct val="150000"/>
              </a:lnSpc>
              <a:spcBef>
                <a:spcPts val="0"/>
              </a:spcBef>
              <a:buNone/>
            </a:pPr>
            <a:r>
              <a:rPr lang="en-US" sz="2000" b="1" dirty="0">
                <a:solidFill>
                  <a:schemeClr val="dk1"/>
                </a:solidFill>
              </a:rPr>
              <a:t>SNAK-55: </a:t>
            </a:r>
            <a:r>
              <a:rPr lang="en-US" sz="2000" dirty="0">
                <a:solidFill>
                  <a:schemeClr val="dk1"/>
                </a:solidFill>
              </a:rPr>
              <a:t>Dietary Restrictions/Allergies</a:t>
            </a:r>
            <a:endParaRPr lang="en-US" sz="2000" dirty="0"/>
          </a:p>
          <a:p>
            <a:pPr marL="0" lvl="0" indent="0">
              <a:lnSpc>
                <a:spcPct val="150000"/>
              </a:lnSpc>
              <a:spcBef>
                <a:spcPts val="0"/>
              </a:spcBef>
              <a:buNone/>
            </a:pPr>
            <a:r>
              <a:rPr lang="en-US" sz="2000" b="1" dirty="0">
                <a:solidFill>
                  <a:schemeClr val="dk1"/>
                </a:solidFill>
              </a:rPr>
              <a:t>SNAK-60: </a:t>
            </a:r>
            <a:r>
              <a:rPr lang="en-US" sz="2000" dirty="0">
                <a:solidFill>
                  <a:schemeClr val="dk1"/>
                </a:solidFill>
              </a:rPr>
              <a:t>Snack Achievements</a:t>
            </a:r>
          </a:p>
          <a:p>
            <a:pPr marL="0" marR="0" lvl="0" indent="0" algn="l" rtl="0">
              <a:lnSpc>
                <a:spcPct val="150000"/>
              </a:lnSpc>
              <a:spcBef>
                <a:spcPts val="0"/>
              </a:spcBef>
              <a:spcAft>
                <a:spcPts val="0"/>
              </a:spcAft>
              <a:buNone/>
            </a:pPr>
            <a:r>
              <a:rPr lang="en-US" sz="2000" b="1" dirty="0">
                <a:solidFill>
                  <a:schemeClr val="dk1"/>
                </a:solidFill>
              </a:rPr>
              <a:t>SNAK-87: </a:t>
            </a:r>
            <a:r>
              <a:rPr lang="en-US" sz="2000" dirty="0">
                <a:solidFill>
                  <a:schemeClr val="dk1"/>
                </a:solidFill>
              </a:rPr>
              <a:t>Env. Variables for Merging Backend Master Branch</a:t>
            </a:r>
          </a:p>
          <a:p>
            <a:pPr marL="0" marR="0" lvl="0" indent="0" algn="l" rtl="0">
              <a:lnSpc>
                <a:spcPct val="150000"/>
              </a:lnSpc>
              <a:spcBef>
                <a:spcPts val="0"/>
              </a:spcBef>
              <a:spcAft>
                <a:spcPts val="0"/>
              </a:spcAft>
              <a:buNone/>
            </a:pPr>
            <a:r>
              <a:rPr lang="en-US" sz="2000" b="1" dirty="0">
                <a:solidFill>
                  <a:schemeClr val="dk1"/>
                </a:solidFill>
              </a:rPr>
              <a:t>SNAK-102: </a:t>
            </a:r>
            <a:r>
              <a:rPr lang="en-US" sz="2000" dirty="0">
                <a:solidFill>
                  <a:schemeClr val="dk1"/>
                </a:solidFill>
              </a:rPr>
              <a:t>Double Score Weekends/Holidays</a:t>
            </a:r>
            <a:endParaRPr sz="2000" b="1" dirty="0">
              <a:solidFill>
                <a:schemeClr val="dk1"/>
              </a:solidFill>
            </a:endParaRPr>
          </a:p>
          <a:p>
            <a:pPr marL="0" marR="0" lvl="0" indent="0" algn="l" rtl="0">
              <a:lnSpc>
                <a:spcPct val="150000"/>
              </a:lnSpc>
              <a:spcBef>
                <a:spcPts val="0"/>
              </a:spcBef>
              <a:spcAft>
                <a:spcPts val="0"/>
              </a:spcAft>
              <a:buNone/>
            </a:pPr>
            <a:r>
              <a:rPr lang="en-US" sz="2000" b="1" dirty="0">
                <a:solidFill>
                  <a:schemeClr val="dk1"/>
                </a:solidFill>
              </a:rPr>
              <a:t>SNAK-103: </a:t>
            </a:r>
            <a:r>
              <a:rPr lang="en-US" sz="2000" dirty="0">
                <a:solidFill>
                  <a:schemeClr val="dk1"/>
                </a:solidFill>
              </a:rPr>
              <a:t>Trader Achievements</a:t>
            </a:r>
          </a:p>
          <a:p>
            <a:pPr marL="0" indent="0">
              <a:lnSpc>
                <a:spcPct val="150000"/>
              </a:lnSpc>
              <a:spcBef>
                <a:spcPts val="0"/>
              </a:spcBef>
              <a:buNone/>
            </a:pPr>
            <a:r>
              <a:rPr lang="en-US" sz="2000" b="1" dirty="0">
                <a:solidFill>
                  <a:schemeClr val="dk1"/>
                </a:solidFill>
              </a:rPr>
              <a:t>SNAK-104: </a:t>
            </a:r>
            <a:r>
              <a:rPr lang="en-US" sz="2000" dirty="0">
                <a:solidFill>
                  <a:schemeClr val="dk1"/>
                </a:solidFill>
              </a:rPr>
              <a:t>Double XP Warrior Achievement</a:t>
            </a:r>
          </a:p>
          <a:p>
            <a:pPr marL="0" marR="0" lvl="0" indent="0" algn="l" rtl="0">
              <a:lnSpc>
                <a:spcPct val="150000"/>
              </a:lnSpc>
              <a:spcBef>
                <a:spcPts val="0"/>
              </a:spcBef>
              <a:spcAft>
                <a:spcPts val="0"/>
              </a:spcAft>
              <a:buNone/>
            </a:pPr>
            <a:endParaRPr lang="en-US" sz="2400" dirty="0">
              <a:solidFill>
                <a:schemeClr val="dk1"/>
              </a:solidFill>
            </a:endParaRPr>
          </a:p>
          <a:p>
            <a:pPr marL="0" marR="0" lvl="0" indent="0" algn="l" rtl="0">
              <a:lnSpc>
                <a:spcPct val="150000"/>
              </a:lnSpc>
              <a:spcBef>
                <a:spcPts val="0"/>
              </a:spcBef>
              <a:spcAft>
                <a:spcPts val="0"/>
              </a:spcAft>
              <a:buNone/>
            </a:pP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a:spcBef>
                <a:spcPts val="2000"/>
              </a:spcBef>
              <a:buClr>
                <a:schemeClr val="dk1"/>
              </a:buClr>
              <a:buSzPts val="1100"/>
            </a:pPr>
            <a:r>
              <a:rPr lang="en-US" sz="4000" dirty="0">
                <a:solidFill>
                  <a:schemeClr val="dk1"/>
                </a:solidFill>
              </a:rPr>
              <a:t>Reminder Notifications</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a:solidFill>
                <a:schemeClr val="dk1"/>
              </a:solidFill>
            </a:endParaRPr>
          </a:p>
          <a:p>
            <a:pPr marL="0" lvl="0" indent="0">
              <a:spcBef>
                <a:spcPts val="0"/>
              </a:spcBef>
              <a:buClr>
                <a:schemeClr val="dk1"/>
              </a:buClr>
              <a:buSzPts val="1100"/>
              <a:buNone/>
            </a:pPr>
            <a:r>
              <a:rPr lang="en-US" sz="1800" b="1" dirty="0"/>
              <a:t>As a</a:t>
            </a:r>
            <a:r>
              <a:rPr lang="en-US" sz="1800" dirty="0"/>
              <a:t> User </a:t>
            </a:r>
            <a:r>
              <a:rPr lang="en-US" sz="1800" b="1" dirty="0"/>
              <a:t>I want to </a:t>
            </a:r>
            <a:r>
              <a:rPr lang="en-US" sz="1800" dirty="0"/>
              <a:t>be able to enable and disable daily reminder push notifications, </a:t>
            </a:r>
            <a:r>
              <a:rPr lang="en-US" sz="1800" b="1" dirty="0"/>
              <a:t>so that</a:t>
            </a:r>
            <a:r>
              <a:rPr lang="en-US" sz="1800" dirty="0"/>
              <a:t> I am reminded to use the app more often and I can earn points daily and keep up to speed with my healthy snacking.</a:t>
            </a:r>
          </a:p>
          <a:p>
            <a:pPr marL="0" lvl="0" indent="0">
              <a:spcBef>
                <a:spcPts val="0"/>
              </a:spcBef>
              <a:buClr>
                <a:schemeClr val="dk1"/>
              </a:buClr>
              <a:buSzPts val="1100"/>
              <a:buNone/>
            </a:pPr>
            <a:endParaRPr lang="en-US" sz="1800" u="sng" dirty="0">
              <a:solidFill>
                <a:srgbClr val="111111"/>
              </a:solidFill>
            </a:endParaRPr>
          </a:p>
          <a:p>
            <a:pPr marL="0" lvl="0" indent="0">
              <a:spcBef>
                <a:spcPts val="0"/>
              </a:spcBef>
              <a:buClr>
                <a:schemeClr val="dk1"/>
              </a:buClr>
              <a:buSzPts val="1100"/>
              <a:buNone/>
            </a:pPr>
            <a:r>
              <a:rPr lang="en-US" sz="2000" u="sng" dirty="0">
                <a:solidFill>
                  <a:srgbClr val="111111"/>
                </a:solidFill>
              </a:rPr>
              <a:t>Acceptance Criteria:</a:t>
            </a:r>
            <a:endParaRPr sz="1600" u="sng" dirty="0">
              <a:solidFill>
                <a:srgbClr val="111111"/>
              </a:solidFill>
            </a:endParaRPr>
          </a:p>
          <a:p>
            <a:r>
              <a:rPr lang="en-US" sz="1600" b="1" dirty="0"/>
              <a:t>GIVEN</a:t>
            </a:r>
            <a:r>
              <a:rPr lang="en-US" sz="1600" dirty="0"/>
              <a:t> I am a user in the settings page</a:t>
            </a:r>
          </a:p>
          <a:p>
            <a:r>
              <a:rPr lang="en-US" sz="1600" b="1" dirty="0"/>
              <a:t>WHEN</a:t>
            </a:r>
            <a:r>
              <a:rPr lang="en-US" sz="1600" dirty="0"/>
              <a:t> I tap on Enable Notifications or Disable Notifications in the settings page</a:t>
            </a:r>
          </a:p>
          <a:p>
            <a:r>
              <a:rPr lang="en-US" sz="1600" b="1" dirty="0"/>
              <a:t>THEN</a:t>
            </a:r>
            <a:r>
              <a:rPr lang="en-US" sz="1600" dirty="0"/>
              <a:t> I receive a reminder notification every day, or stop receiving daily reminders if disabled</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588436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a:solidFill>
                  <a:schemeClr val="dk1"/>
                </a:solidFill>
              </a:rPr>
              <a:t>Reminder Notifications</a:t>
            </a:r>
            <a:endParaRPr dirty="0"/>
          </a:p>
        </p:txBody>
      </p:sp>
      <p:pic>
        <p:nvPicPr>
          <p:cNvPr id="4" name="Picture 3">
            <a:extLst>
              <a:ext uri="{FF2B5EF4-FFF2-40B4-BE49-F238E27FC236}">
                <a16:creationId xmlns:a16="http://schemas.microsoft.com/office/drawing/2014/main" id="{E2C8C949-EFA4-4002-B919-84478F659B91}"/>
              </a:ext>
            </a:extLst>
          </p:cNvPr>
          <p:cNvPicPr>
            <a:picLocks noChangeAspect="1"/>
          </p:cNvPicPr>
          <p:nvPr/>
        </p:nvPicPr>
        <p:blipFill>
          <a:blip r:embed="rId3"/>
          <a:stretch>
            <a:fillRect/>
          </a:stretch>
        </p:blipFill>
        <p:spPr>
          <a:xfrm>
            <a:off x="1813204" y="1197000"/>
            <a:ext cx="5230147" cy="4679827"/>
          </a:xfrm>
          <a:prstGeom prst="rect">
            <a:avLst/>
          </a:prstGeom>
        </p:spPr>
      </p:pic>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2778</Words>
  <Application>Microsoft Office PowerPoint</Application>
  <PresentationFormat>On-screen Show (4:3)</PresentationFormat>
  <Paragraphs>343</Paragraphs>
  <Slides>33</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Noto Sans Symbols</vt:lpstr>
      <vt:lpstr>Trebuchet MS</vt:lpstr>
      <vt:lpstr>gold</vt:lpstr>
      <vt:lpstr>Snackability 3.0  Team Members: Darien Morrison, Elias Garcia Product Owner: Dr. Cristina Palacios Instructor: Dr. Masoud Sadjadi  School of Computing and Information Sciences Florida International University</vt:lpstr>
      <vt:lpstr>Project definition: Problem</vt:lpstr>
      <vt:lpstr>Project definition: Solution</vt:lpstr>
      <vt:lpstr>System Design: Architecture</vt:lpstr>
      <vt:lpstr>Class Diagram (Front-End)</vt:lpstr>
      <vt:lpstr>Class Diagram (Back-End)</vt:lpstr>
      <vt:lpstr>Darien’s Contributions</vt:lpstr>
      <vt:lpstr>Reminder Notifications</vt:lpstr>
      <vt:lpstr>Reminder Notifications</vt:lpstr>
      <vt:lpstr>Dietary Restrictions/Allergies</vt:lpstr>
      <vt:lpstr>Dietary Restrictions/Allergies</vt:lpstr>
      <vt:lpstr>Snack Achievements</vt:lpstr>
      <vt:lpstr>Snack Achievements</vt:lpstr>
      <vt:lpstr>Env. Variables for Merging Backend Master Branch</vt:lpstr>
      <vt:lpstr>Env. Variables for Merging Backend Master Branch</vt:lpstr>
      <vt:lpstr>Achievements Dashboard</vt:lpstr>
      <vt:lpstr>Achievements Dashboard</vt:lpstr>
      <vt:lpstr>Trader Achievements</vt:lpstr>
      <vt:lpstr>Trader Achievements</vt:lpstr>
      <vt:lpstr>Double XP Warrior Achievement</vt:lpstr>
      <vt:lpstr>Double XP Warrior Achievement</vt:lpstr>
      <vt:lpstr>Elias’ Contributions</vt:lpstr>
      <vt:lpstr>Search with Barcode Scanning</vt:lpstr>
      <vt:lpstr>Search with Barcode Scanning</vt:lpstr>
      <vt:lpstr>UI enhancement of consumed history for home page.</vt:lpstr>
      <vt:lpstr>UI enhancement of consumed history for home page.</vt:lpstr>
      <vt:lpstr>Welcome Screen</vt:lpstr>
      <vt:lpstr>Welcome Screen</vt:lpstr>
      <vt:lpstr>Facebook/Google Authentication</vt:lpstr>
      <vt:lpstr>Facebook/Google Authentication</vt:lpstr>
      <vt:lpstr>Script for UPC Column</vt:lpstr>
      <vt:lpstr>Script for UPC Column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Snackability 1.0  Team Member: Adrian Serrano Product Owner: Dr. Cristina Palacios Instructor: Masoud Sadjadi  School of Computing and Information Sciences Florida International University</dc:title>
  <dc:creator>EliasPC</dc:creator>
  <cp:lastModifiedBy>Elias Garcia</cp:lastModifiedBy>
  <cp:revision>21</cp:revision>
  <dcterms:modified xsi:type="dcterms:W3CDTF">2019-04-28T15:43:14Z</dcterms:modified>
</cp:coreProperties>
</file>