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4"/>
  </p:notesMasterIdLst>
  <p:sldIdLst>
    <p:sldId id="256" r:id="rId3"/>
  </p:sldIdLst>
  <p:sldSz cx="32918400" cy="43891200"/>
  <p:notesSz cx="6858000" cy="9144000"/>
  <p:embeddedFontLst>
    <p:embeddedFont>
      <p:font typeface="Ubuntu" panose="020B060402020202020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7BD"/>
    <a:srgbClr val="BEE6FE"/>
    <a:srgbClr val="013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62" autoAdjust="0"/>
  </p:normalViewPr>
  <p:slideViewPr>
    <p:cSldViewPr snapToGrid="0">
      <p:cViewPr>
        <p:scale>
          <a:sx n="28" d="100"/>
          <a:sy n="28" d="100"/>
        </p:scale>
        <p:origin x="11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2143446" y="685800"/>
            <a:ext cx="25718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dirty="0"/>
          </a:p>
        </p:txBody>
      </p:sp>
      <p:sp>
        <p:nvSpPr>
          <p:cNvPr id="128" name="Shape 128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" sz="12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1122150" y="6353706"/>
            <a:ext cx="30674100" cy="17515500"/>
          </a:xfrm>
          <a:prstGeom prst="rect">
            <a:avLst/>
          </a:prstGeom>
        </p:spPr>
        <p:txBody>
          <a:bodyPr lIns="479475" tIns="479475" rIns="479475" bIns="479475" anchor="b" anchorCtr="0"/>
          <a:lstStyle>
            <a:lvl1pPr lvl="0" algn="ctr">
              <a:spcBef>
                <a:spcPts val="0"/>
              </a:spcBef>
              <a:buSzPct val="100000"/>
              <a:defRPr sz="27300"/>
            </a:lvl1pPr>
            <a:lvl2pPr lvl="1" algn="ctr">
              <a:spcBef>
                <a:spcPts val="0"/>
              </a:spcBef>
              <a:buSzPct val="100000"/>
              <a:defRPr sz="27300"/>
            </a:lvl2pPr>
            <a:lvl3pPr lvl="2" algn="ctr">
              <a:spcBef>
                <a:spcPts val="0"/>
              </a:spcBef>
              <a:buSzPct val="100000"/>
              <a:defRPr sz="27300"/>
            </a:lvl3pPr>
            <a:lvl4pPr lvl="3" algn="ctr">
              <a:spcBef>
                <a:spcPts val="0"/>
              </a:spcBef>
              <a:buSzPct val="100000"/>
              <a:defRPr sz="27300"/>
            </a:lvl4pPr>
            <a:lvl5pPr lvl="4" algn="ctr">
              <a:spcBef>
                <a:spcPts val="0"/>
              </a:spcBef>
              <a:buSzPct val="100000"/>
              <a:defRPr sz="27300"/>
            </a:lvl5pPr>
            <a:lvl6pPr lvl="5" algn="ctr">
              <a:spcBef>
                <a:spcPts val="0"/>
              </a:spcBef>
              <a:buSzPct val="100000"/>
              <a:defRPr sz="27300"/>
            </a:lvl6pPr>
            <a:lvl7pPr lvl="6" algn="ctr">
              <a:spcBef>
                <a:spcPts val="0"/>
              </a:spcBef>
              <a:buSzPct val="100000"/>
              <a:defRPr sz="27300"/>
            </a:lvl7pPr>
            <a:lvl8pPr lvl="7" algn="ctr">
              <a:spcBef>
                <a:spcPts val="0"/>
              </a:spcBef>
              <a:buSzPct val="100000"/>
              <a:defRPr sz="27300"/>
            </a:lvl8pPr>
            <a:lvl9pPr lvl="8" algn="ctr">
              <a:spcBef>
                <a:spcPts val="0"/>
              </a:spcBef>
              <a:buSzPct val="100000"/>
              <a:defRPr sz="273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1122120" y="24184533"/>
            <a:ext cx="30674100" cy="67635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7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122120" y="9438933"/>
            <a:ext cx="30674100" cy="16755300"/>
          </a:xfrm>
          <a:prstGeom prst="rect">
            <a:avLst/>
          </a:prstGeom>
        </p:spPr>
        <p:txBody>
          <a:bodyPr lIns="479475" tIns="479475" rIns="479475" bIns="479475" anchor="b" anchorCtr="0"/>
          <a:lstStyle>
            <a:lvl1pPr lvl="0" algn="ctr">
              <a:spcBef>
                <a:spcPts val="0"/>
              </a:spcBef>
              <a:buSzPct val="100000"/>
              <a:defRPr sz="62900"/>
            </a:lvl1pPr>
            <a:lvl2pPr lvl="1" algn="ctr">
              <a:spcBef>
                <a:spcPts val="0"/>
              </a:spcBef>
              <a:buSzPct val="100000"/>
              <a:defRPr sz="62900"/>
            </a:lvl2pPr>
            <a:lvl3pPr lvl="2" algn="ctr">
              <a:spcBef>
                <a:spcPts val="0"/>
              </a:spcBef>
              <a:buSzPct val="100000"/>
              <a:defRPr sz="62900"/>
            </a:lvl3pPr>
            <a:lvl4pPr lvl="3" algn="ctr">
              <a:spcBef>
                <a:spcPts val="0"/>
              </a:spcBef>
              <a:buSzPct val="100000"/>
              <a:defRPr sz="62900"/>
            </a:lvl4pPr>
            <a:lvl5pPr lvl="4" algn="ctr">
              <a:spcBef>
                <a:spcPts val="0"/>
              </a:spcBef>
              <a:buSzPct val="100000"/>
              <a:defRPr sz="62900"/>
            </a:lvl5pPr>
            <a:lvl6pPr lvl="5" algn="ctr">
              <a:spcBef>
                <a:spcPts val="0"/>
              </a:spcBef>
              <a:buSzPct val="100000"/>
              <a:defRPr sz="62900"/>
            </a:lvl6pPr>
            <a:lvl7pPr lvl="6" algn="ctr">
              <a:spcBef>
                <a:spcPts val="0"/>
              </a:spcBef>
              <a:buSzPct val="100000"/>
              <a:defRPr sz="62900"/>
            </a:lvl7pPr>
            <a:lvl8pPr lvl="7" algn="ctr">
              <a:spcBef>
                <a:spcPts val="0"/>
              </a:spcBef>
              <a:buSzPct val="100000"/>
              <a:defRPr sz="62900"/>
            </a:lvl8pPr>
            <a:lvl9pPr lvl="8" algn="ctr">
              <a:spcBef>
                <a:spcPts val="0"/>
              </a:spcBef>
              <a:buSzPct val="100000"/>
              <a:defRPr sz="629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122120" y="26898986"/>
            <a:ext cx="30674100" cy="111003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 rot="5400000">
            <a:off x="8844356" y="16778683"/>
            <a:ext cx="37450200" cy="7407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 rot="5400000">
            <a:off x="-6026518" y="9428983"/>
            <a:ext cx="37450200" cy="221064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736600" algn="l" rtl="0">
              <a:spcBef>
                <a:spcPts val="37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7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596900" algn="l" rtl="0">
              <a:spcBef>
                <a:spcPts val="3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457200" algn="l" rtl="0">
              <a:spcBef>
                <a:spcPts val="2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5207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6096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 rot="5400000">
            <a:off x="1978150" y="9910750"/>
            <a:ext cx="28963800" cy="296274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736600" algn="l" rtl="0">
              <a:spcBef>
                <a:spcPts val="37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7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596900" algn="l" rtl="0">
              <a:spcBef>
                <a:spcPts val="3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457200" algn="l" rtl="0">
              <a:spcBef>
                <a:spcPts val="2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5207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6096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400" cy="36261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1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400" cy="263337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43243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1612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61538"/>
              <a:buFont typeface="Arial"/>
              <a:buNone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619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400" cy="51525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30000" cy="74361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1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300" cy="374589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160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13335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10668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10541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10541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30000" cy="300228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00" cy="4094699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b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00" cy="252873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16637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1397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12065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00" cy="4094699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b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00" cy="252873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16637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1397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12065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700" cy="28965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16637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1397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12065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700" cy="28965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16637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1397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1143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11303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12065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122120" y="18353920"/>
            <a:ext cx="30674100" cy="7183500"/>
          </a:xfrm>
          <a:prstGeom prst="rect">
            <a:avLst/>
          </a:prstGeom>
        </p:spPr>
        <p:txBody>
          <a:bodyPr lIns="479475" tIns="479475" rIns="479475" bIns="479475" anchor="ctr" anchorCtr="0"/>
          <a:lstStyle>
            <a:lvl1pPr lvl="0" algn="ctr">
              <a:spcBef>
                <a:spcPts val="0"/>
              </a:spcBef>
              <a:buSzPct val="100000"/>
              <a:defRPr sz="18900"/>
            </a:lvl1pPr>
            <a:lvl2pPr lvl="1" algn="ctr">
              <a:spcBef>
                <a:spcPts val="0"/>
              </a:spcBef>
              <a:buSzPct val="100000"/>
              <a:defRPr sz="18900"/>
            </a:lvl2pPr>
            <a:lvl3pPr lvl="2" algn="ctr">
              <a:spcBef>
                <a:spcPts val="0"/>
              </a:spcBef>
              <a:buSzPct val="100000"/>
              <a:defRPr sz="18900"/>
            </a:lvl3pPr>
            <a:lvl4pPr lvl="3" algn="ctr">
              <a:spcBef>
                <a:spcPts val="0"/>
              </a:spcBef>
              <a:buSzPct val="100000"/>
              <a:defRPr sz="18900"/>
            </a:lvl4pPr>
            <a:lvl5pPr lvl="4" algn="ctr">
              <a:spcBef>
                <a:spcPts val="0"/>
              </a:spcBef>
              <a:buSzPct val="100000"/>
              <a:defRPr sz="18900"/>
            </a:lvl5pPr>
            <a:lvl6pPr lvl="5" algn="ctr">
              <a:spcBef>
                <a:spcPts val="0"/>
              </a:spcBef>
              <a:buSzPct val="100000"/>
              <a:defRPr sz="18900"/>
            </a:lvl6pPr>
            <a:lvl7pPr lvl="6" algn="ctr">
              <a:spcBef>
                <a:spcPts val="0"/>
              </a:spcBef>
              <a:buSzPct val="100000"/>
              <a:defRPr sz="18900"/>
            </a:lvl7pPr>
            <a:lvl8pPr lvl="7" algn="ctr">
              <a:spcBef>
                <a:spcPts val="0"/>
              </a:spcBef>
              <a:buSzPct val="100000"/>
              <a:defRPr sz="18900"/>
            </a:lvl8pPr>
            <a:lvl9pPr lvl="8" algn="ctr">
              <a:spcBef>
                <a:spcPts val="0"/>
              </a:spcBef>
              <a:buSzPct val="100000"/>
              <a:defRPr sz="189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1000" cy="87159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7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1000" cy="9601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b" anchorCtr="0"/>
          <a:lstStyle>
            <a:lvl1pPr marL="0" marR="0" lvl="0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400" cy="289638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736600" algn="l" rtl="0">
              <a:spcBef>
                <a:spcPts val="37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7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596900" algn="l" rtl="0">
              <a:spcBef>
                <a:spcPts val="3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457200" algn="l" rtl="0">
              <a:spcBef>
                <a:spcPts val="2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5207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6096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800" cy="94086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00" cy="112149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ctr" rtl="0">
              <a:spcBef>
                <a:spcPts val="37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7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ctr" rtl="0">
              <a:spcBef>
                <a:spcPts val="3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ctr" rtl="0">
              <a:spcBef>
                <a:spcPts val="2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797300" marR="0" lvl="7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330700" marR="0" lvl="8" indent="0" algn="ctr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122120" y="3797546"/>
            <a:ext cx="30674100" cy="48870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1122120" y="9834453"/>
            <a:ext cx="30674100" cy="291534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1122120" y="3797546"/>
            <a:ext cx="30674100" cy="48870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1122119" y="9834453"/>
            <a:ext cx="14399700" cy="291534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buSzPct val="100000"/>
              <a:defRPr sz="7300"/>
            </a:lvl1pPr>
            <a:lvl2pPr lvl="1">
              <a:spcBef>
                <a:spcPts val="0"/>
              </a:spcBef>
              <a:buSzPct val="100000"/>
              <a:defRPr sz="6300"/>
            </a:lvl2pPr>
            <a:lvl3pPr lvl="2">
              <a:spcBef>
                <a:spcPts val="0"/>
              </a:spcBef>
              <a:buSzPct val="100000"/>
              <a:defRPr sz="6300"/>
            </a:lvl3pPr>
            <a:lvl4pPr lvl="3">
              <a:spcBef>
                <a:spcPts val="0"/>
              </a:spcBef>
              <a:buSzPct val="100000"/>
              <a:defRPr sz="6300"/>
            </a:lvl4pPr>
            <a:lvl5pPr lvl="4">
              <a:spcBef>
                <a:spcPts val="0"/>
              </a:spcBef>
              <a:buSzPct val="100000"/>
              <a:defRPr sz="6300"/>
            </a:lvl5pPr>
            <a:lvl6pPr lvl="5">
              <a:spcBef>
                <a:spcPts val="0"/>
              </a:spcBef>
              <a:buSzPct val="100000"/>
              <a:defRPr sz="6300"/>
            </a:lvl6pPr>
            <a:lvl7pPr lvl="6">
              <a:spcBef>
                <a:spcPts val="0"/>
              </a:spcBef>
              <a:buSzPct val="100000"/>
              <a:defRPr sz="6300"/>
            </a:lvl7pPr>
            <a:lvl8pPr lvl="7">
              <a:spcBef>
                <a:spcPts val="0"/>
              </a:spcBef>
              <a:buSzPct val="100000"/>
              <a:defRPr sz="6300"/>
            </a:lvl8pPr>
            <a:lvl9pPr lvl="8">
              <a:spcBef>
                <a:spcPts val="0"/>
              </a:spcBef>
              <a:buSzPct val="100000"/>
              <a:defRPr sz="63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17396639" y="9834453"/>
            <a:ext cx="14399700" cy="291534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buSzPct val="100000"/>
              <a:defRPr sz="7300"/>
            </a:lvl1pPr>
            <a:lvl2pPr lvl="1">
              <a:spcBef>
                <a:spcPts val="0"/>
              </a:spcBef>
              <a:buSzPct val="100000"/>
              <a:defRPr sz="6300"/>
            </a:lvl2pPr>
            <a:lvl3pPr lvl="2">
              <a:spcBef>
                <a:spcPts val="0"/>
              </a:spcBef>
              <a:buSzPct val="100000"/>
              <a:defRPr sz="6300"/>
            </a:lvl3pPr>
            <a:lvl4pPr lvl="3">
              <a:spcBef>
                <a:spcPts val="0"/>
              </a:spcBef>
              <a:buSzPct val="100000"/>
              <a:defRPr sz="6300"/>
            </a:lvl4pPr>
            <a:lvl5pPr lvl="4">
              <a:spcBef>
                <a:spcPts val="0"/>
              </a:spcBef>
              <a:buSzPct val="100000"/>
              <a:defRPr sz="6300"/>
            </a:lvl5pPr>
            <a:lvl6pPr lvl="5">
              <a:spcBef>
                <a:spcPts val="0"/>
              </a:spcBef>
              <a:buSzPct val="100000"/>
              <a:defRPr sz="6300"/>
            </a:lvl6pPr>
            <a:lvl7pPr lvl="6">
              <a:spcBef>
                <a:spcPts val="0"/>
              </a:spcBef>
              <a:buSzPct val="100000"/>
              <a:defRPr sz="6300"/>
            </a:lvl7pPr>
            <a:lvl8pPr lvl="7">
              <a:spcBef>
                <a:spcPts val="0"/>
              </a:spcBef>
              <a:buSzPct val="100000"/>
              <a:defRPr sz="6300"/>
            </a:lvl8pPr>
            <a:lvl9pPr lvl="8">
              <a:spcBef>
                <a:spcPts val="0"/>
              </a:spcBef>
              <a:buSzPct val="100000"/>
              <a:defRPr sz="63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122120" y="3797546"/>
            <a:ext cx="30674100" cy="48870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1122119" y="4741119"/>
            <a:ext cx="10108800" cy="6448500"/>
          </a:xfrm>
          <a:prstGeom prst="rect">
            <a:avLst/>
          </a:prstGeom>
        </p:spPr>
        <p:txBody>
          <a:bodyPr lIns="479475" tIns="479475" rIns="479475" bIns="479475" anchor="b" anchorCtr="0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1122119" y="11857920"/>
            <a:ext cx="10108800" cy="271308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buSzPct val="100000"/>
              <a:defRPr sz="6300"/>
            </a:lvl1pPr>
            <a:lvl2pPr lvl="1">
              <a:spcBef>
                <a:spcPts val="0"/>
              </a:spcBef>
              <a:buSzPct val="100000"/>
              <a:defRPr sz="6300"/>
            </a:lvl2pPr>
            <a:lvl3pPr lvl="2">
              <a:spcBef>
                <a:spcPts val="0"/>
              </a:spcBef>
              <a:buSzPct val="100000"/>
              <a:defRPr sz="6300"/>
            </a:lvl3pPr>
            <a:lvl4pPr lvl="3">
              <a:spcBef>
                <a:spcPts val="0"/>
              </a:spcBef>
              <a:buSzPct val="100000"/>
              <a:defRPr sz="6300"/>
            </a:lvl4pPr>
            <a:lvl5pPr lvl="4">
              <a:spcBef>
                <a:spcPts val="0"/>
              </a:spcBef>
              <a:buSzPct val="100000"/>
              <a:defRPr sz="6300"/>
            </a:lvl5pPr>
            <a:lvl6pPr lvl="5">
              <a:spcBef>
                <a:spcPts val="0"/>
              </a:spcBef>
              <a:buSzPct val="100000"/>
              <a:defRPr sz="6300"/>
            </a:lvl6pPr>
            <a:lvl7pPr lvl="6">
              <a:spcBef>
                <a:spcPts val="0"/>
              </a:spcBef>
              <a:buSzPct val="100000"/>
              <a:defRPr sz="6300"/>
            </a:lvl7pPr>
            <a:lvl8pPr lvl="7">
              <a:spcBef>
                <a:spcPts val="0"/>
              </a:spcBef>
              <a:buSzPct val="100000"/>
              <a:defRPr sz="6300"/>
            </a:lvl8pPr>
            <a:lvl9pPr lvl="8">
              <a:spcBef>
                <a:spcPts val="0"/>
              </a:spcBef>
              <a:buSzPct val="100000"/>
              <a:defRPr sz="63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764900" y="3841279"/>
            <a:ext cx="22924200" cy="34908300"/>
          </a:xfrm>
          <a:prstGeom prst="rect">
            <a:avLst/>
          </a:prstGeom>
        </p:spPr>
        <p:txBody>
          <a:bodyPr lIns="479475" tIns="479475" rIns="479475" bIns="479475" anchor="ctr" anchorCtr="0"/>
          <a:lstStyle>
            <a:lvl1pPr lvl="0">
              <a:spcBef>
                <a:spcPts val="0"/>
              </a:spcBef>
              <a:buSzPct val="100000"/>
              <a:defRPr sz="25200"/>
            </a:lvl1pPr>
            <a:lvl2pPr lvl="1">
              <a:spcBef>
                <a:spcPts val="0"/>
              </a:spcBef>
              <a:buSzPct val="100000"/>
              <a:defRPr sz="25200"/>
            </a:lvl2pPr>
            <a:lvl3pPr lvl="2">
              <a:spcBef>
                <a:spcPts val="0"/>
              </a:spcBef>
              <a:buSzPct val="100000"/>
              <a:defRPr sz="25200"/>
            </a:lvl3pPr>
            <a:lvl4pPr lvl="3">
              <a:spcBef>
                <a:spcPts val="0"/>
              </a:spcBef>
              <a:buSzPct val="100000"/>
              <a:defRPr sz="25200"/>
            </a:lvl4pPr>
            <a:lvl5pPr lvl="4">
              <a:spcBef>
                <a:spcPts val="0"/>
              </a:spcBef>
              <a:buSzPct val="100000"/>
              <a:defRPr sz="25200"/>
            </a:lvl5pPr>
            <a:lvl6pPr lvl="5">
              <a:spcBef>
                <a:spcPts val="0"/>
              </a:spcBef>
              <a:buSzPct val="100000"/>
              <a:defRPr sz="25200"/>
            </a:lvl6pPr>
            <a:lvl7pPr lvl="6">
              <a:spcBef>
                <a:spcPts val="0"/>
              </a:spcBef>
              <a:buSzPct val="100000"/>
              <a:defRPr sz="25200"/>
            </a:lvl7pPr>
            <a:lvl8pPr lvl="7">
              <a:spcBef>
                <a:spcPts val="0"/>
              </a:spcBef>
              <a:buSzPct val="100000"/>
              <a:defRPr sz="25200"/>
            </a:lvl8pPr>
            <a:lvl9pPr lvl="8">
              <a:spcBef>
                <a:spcPts val="0"/>
              </a:spcBef>
              <a:buSzPct val="100000"/>
              <a:defRPr sz="25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16459200" y="-1066"/>
            <a:ext cx="16459200" cy="43891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955800" y="10523093"/>
            <a:ext cx="14562600" cy="12648900"/>
          </a:xfrm>
          <a:prstGeom prst="rect">
            <a:avLst/>
          </a:prstGeom>
        </p:spPr>
        <p:txBody>
          <a:bodyPr lIns="479475" tIns="479475" rIns="479475" bIns="479475" anchor="b" anchorCtr="0"/>
          <a:lstStyle>
            <a:lvl1pPr lvl="0" algn="ctr">
              <a:spcBef>
                <a:spcPts val="0"/>
              </a:spcBef>
              <a:buSzPct val="100000"/>
              <a:defRPr sz="22000"/>
            </a:lvl1pPr>
            <a:lvl2pPr lvl="1" algn="ctr">
              <a:spcBef>
                <a:spcPts val="0"/>
              </a:spcBef>
              <a:buSzPct val="100000"/>
              <a:defRPr sz="22000"/>
            </a:lvl2pPr>
            <a:lvl3pPr lvl="2" algn="ctr">
              <a:spcBef>
                <a:spcPts val="0"/>
              </a:spcBef>
              <a:buSzPct val="100000"/>
              <a:defRPr sz="22000"/>
            </a:lvl3pPr>
            <a:lvl4pPr lvl="3" algn="ctr">
              <a:spcBef>
                <a:spcPts val="0"/>
              </a:spcBef>
              <a:buSzPct val="100000"/>
              <a:defRPr sz="22000"/>
            </a:lvl4pPr>
            <a:lvl5pPr lvl="4" algn="ctr">
              <a:spcBef>
                <a:spcPts val="0"/>
              </a:spcBef>
              <a:buSzPct val="100000"/>
              <a:defRPr sz="22000"/>
            </a:lvl5pPr>
            <a:lvl6pPr lvl="5" algn="ctr">
              <a:spcBef>
                <a:spcPts val="0"/>
              </a:spcBef>
              <a:buSzPct val="100000"/>
              <a:defRPr sz="22000"/>
            </a:lvl6pPr>
            <a:lvl7pPr lvl="6" algn="ctr">
              <a:spcBef>
                <a:spcPts val="0"/>
              </a:spcBef>
              <a:buSzPct val="100000"/>
              <a:defRPr sz="22000"/>
            </a:lvl7pPr>
            <a:lvl8pPr lvl="7" algn="ctr">
              <a:spcBef>
                <a:spcPts val="0"/>
              </a:spcBef>
              <a:buSzPct val="100000"/>
              <a:defRPr sz="22000"/>
            </a:lvl8pPr>
            <a:lvl9pPr lvl="8" algn="ctr">
              <a:spcBef>
                <a:spcPts val="0"/>
              </a:spcBef>
              <a:buSzPct val="100000"/>
              <a:defRPr sz="220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955800" y="23919573"/>
            <a:ext cx="14562600" cy="10539600"/>
          </a:xfrm>
          <a:prstGeom prst="rect">
            <a:avLst/>
          </a:prstGeom>
        </p:spPr>
        <p:txBody>
          <a:bodyPr lIns="479475" tIns="479475" rIns="479475" bIns="4794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10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17782200" y="6178773"/>
            <a:ext cx="13813200" cy="31531500"/>
          </a:xfrm>
          <a:prstGeom prst="rect">
            <a:avLst/>
          </a:prstGeom>
        </p:spPr>
        <p:txBody>
          <a:bodyPr lIns="479475" tIns="479475" rIns="479475" bIns="47947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122119" y="36100906"/>
            <a:ext cx="21595800" cy="5163600"/>
          </a:xfrm>
          <a:prstGeom prst="rect">
            <a:avLst/>
          </a:prstGeom>
        </p:spPr>
        <p:txBody>
          <a:bodyPr lIns="479475" tIns="479475" rIns="479475" bIns="47947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lIns="479475" tIns="479475" rIns="479475" bIns="47947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22120" y="3797546"/>
            <a:ext cx="30674100" cy="4887000"/>
          </a:xfrm>
          <a:prstGeom prst="rect">
            <a:avLst/>
          </a:prstGeom>
          <a:noFill/>
          <a:ln>
            <a:noFill/>
          </a:ln>
        </p:spPr>
        <p:txBody>
          <a:bodyPr lIns="479475" tIns="479475" rIns="479475" bIns="47947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14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22120" y="9834453"/>
            <a:ext cx="30674100" cy="29153400"/>
          </a:xfrm>
          <a:prstGeom prst="rect">
            <a:avLst/>
          </a:prstGeom>
          <a:noFill/>
          <a:ln>
            <a:noFill/>
          </a:ln>
        </p:spPr>
        <p:txBody>
          <a:bodyPr lIns="479475" tIns="479475" rIns="479475" bIns="47947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94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dk2"/>
              </a:buClr>
              <a:buSzPct val="100000"/>
              <a:defRPr sz="73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  <a:noFill/>
          <a:ln>
            <a:noFill/>
          </a:ln>
        </p:spPr>
        <p:txBody>
          <a:bodyPr lIns="479475" tIns="479475" rIns="479475" bIns="47947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5200">
                <a:solidFill>
                  <a:schemeClr val="dk2"/>
                </a:solidFill>
              </a:rPr>
              <a:t>‹#›</a:t>
            </a:fld>
            <a:endParaRPr lang="en" sz="52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400" cy="73152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33400" marR="0" lvl="5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800" marR="0" lvl="6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00200" marR="0" lvl="7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133600" marR="0" lvl="8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  <a:defRPr sz="24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400" cy="289638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1866900" marR="0" lvl="0" indent="-736600" algn="l" rtl="0">
              <a:spcBef>
                <a:spcPts val="37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7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064000" marR="0" lvl="1" indent="-596900" algn="l" rtl="0">
              <a:spcBef>
                <a:spcPts val="3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324600" marR="0" lvl="2" indent="-457200" algn="l" rtl="0">
              <a:spcBef>
                <a:spcPts val="2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788400" marR="0" lvl="3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328400" marR="0" lvl="4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1861800" marR="0" lvl="5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382500" marR="0" lvl="6" indent="-5207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2915900" marR="0" lvl="7" indent="-5334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525500" marR="0" lvl="8" indent="-609600" algn="l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4999" cy="3048000"/>
          </a:xfrm>
          <a:prstGeom prst="rect">
            <a:avLst/>
          </a:prstGeom>
          <a:noFill/>
          <a:ln>
            <a:noFill/>
          </a:ln>
        </p:spPr>
        <p:txBody>
          <a:bodyPr lIns="107500" tIns="107500" rIns="107500" bIns="107500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34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66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33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67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797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53975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7531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800" cy="3048000"/>
          </a:xfrm>
          <a:prstGeom prst="rect">
            <a:avLst/>
          </a:prstGeom>
          <a:noFill/>
          <a:ln>
            <a:noFill/>
          </a:ln>
        </p:spPr>
        <p:txBody>
          <a:bodyPr lIns="503850" tIns="252000" rIns="503850" bIns="2520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7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7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7BD">
            <a:alpha val="37000"/>
          </a:srgbClr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/>
        </p:nvSpPr>
        <p:spPr>
          <a:xfrm>
            <a:off x="100" y="0"/>
            <a:ext cx="32918400" cy="573411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930925" y="6785825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 txBox="1"/>
          <p:nvPr/>
        </p:nvSpPr>
        <p:spPr>
          <a:xfrm>
            <a:off x="923725" y="6085025"/>
            <a:ext cx="960120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1247575" y="7135625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Several college students are consuming a variety of snacks on a daily basis without knowing their true nutritional value.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Available nutrition based applications offer tracking of food consumption by caloric and macronutrients intake.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There’s currently a need for an easy-to-use application that defines healthy snacks based on USDA guidelines.  </a:t>
            </a: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140" name="Shape 140"/>
          <p:cNvSpPr txBox="1"/>
          <p:nvPr/>
        </p:nvSpPr>
        <p:spPr>
          <a:xfrm>
            <a:off x="9529800" y="109500"/>
            <a:ext cx="13858800" cy="5257800"/>
          </a:xfrm>
          <a:prstGeom prst="rect">
            <a:avLst/>
          </a:prstGeom>
          <a:noFill/>
          <a:ln>
            <a:noFill/>
          </a:ln>
        </p:spPr>
        <p:txBody>
          <a:bodyPr lIns="116025" tIns="57950" rIns="116025" bIns="579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" sz="7200" b="1" dirty="0">
              <a:solidFill>
                <a:srgbClr val="741B47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7200" b="1" dirty="0">
                <a:solidFill>
                  <a:srgbClr val="013453"/>
                </a:solidFill>
                <a:latin typeface="Ubuntu"/>
                <a:ea typeface="Ubuntu"/>
                <a:cs typeface="Ubuntu"/>
                <a:sym typeface="Ubuntu"/>
              </a:rPr>
              <a:t>Snackability 3.0</a:t>
            </a:r>
            <a:endParaRPr lang="en" sz="3000" dirty="0">
              <a:solidFill>
                <a:srgbClr val="013453"/>
              </a:solidFill>
              <a:latin typeface="Ubuntu"/>
              <a:ea typeface="Ubuntu"/>
              <a:cs typeface="Ubuntu"/>
              <a:sym typeface="Ubuntu"/>
            </a:endParaRPr>
          </a:p>
          <a:p>
            <a:pPr lvl="0" algn="ctr" rtl="0">
              <a:spcBef>
                <a:spcPts val="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" sz="4800" b="1" dirty="0">
                <a:solidFill>
                  <a:srgbClr val="013453"/>
                </a:solidFill>
              </a:rPr>
              <a:t>Senior Project — 2019, </a:t>
            </a:r>
            <a:r>
              <a:rPr lang="en-US" sz="4800" b="1" dirty="0">
                <a:solidFill>
                  <a:srgbClr val="013453"/>
                </a:solidFill>
              </a:rPr>
              <a:t>Spring</a:t>
            </a:r>
            <a:endParaRPr lang="en" sz="4800" b="1" dirty="0">
              <a:solidFill>
                <a:srgbClr val="013453"/>
              </a:solidFill>
            </a:endParaRPr>
          </a:p>
          <a:p>
            <a:pPr lvl="0" algn="ctr" rtl="0">
              <a:spcBef>
                <a:spcPts val="100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" sz="3000" b="1" dirty="0"/>
              <a:t>Student: </a:t>
            </a:r>
            <a:r>
              <a:rPr lang="en" sz="3000" dirty="0"/>
              <a:t>Elias Garcia</a:t>
            </a:r>
            <a:endParaRPr lang="en" sz="3000" baseline="30000" dirty="0"/>
          </a:p>
          <a:p>
            <a:pPr lvl="0" algn="ctr" rtl="0">
              <a:spcBef>
                <a:spcPts val="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" sz="3000" b="1" dirty="0"/>
              <a:t>Mentors:</a:t>
            </a:r>
            <a:r>
              <a:rPr lang="en" sz="3000" b="1" i="1" dirty="0"/>
              <a:t> </a:t>
            </a:r>
            <a:r>
              <a:rPr lang="en" sz="3000" dirty="0"/>
              <a:t>Dr. Cristina P</a:t>
            </a:r>
            <a:r>
              <a:rPr lang="en-US" sz="3000" dirty="0" err="1"/>
              <a:t>alacios</a:t>
            </a:r>
            <a:r>
              <a:rPr lang="en" sz="3000" i="1" dirty="0"/>
              <a:t> </a:t>
            </a:r>
          </a:p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rgbClr val="000090"/>
              </a:buClr>
              <a:buSzPct val="25000"/>
              <a:buFont typeface="Arial"/>
              <a:buNone/>
            </a:pPr>
            <a:r>
              <a:rPr lang="en" sz="3000" b="1" dirty="0"/>
              <a:t>Instructors:</a:t>
            </a:r>
            <a:r>
              <a:rPr lang="en" sz="3000" b="1" i="1" dirty="0"/>
              <a:t> </a:t>
            </a:r>
            <a:r>
              <a:rPr lang="en" sz="3000" dirty="0"/>
              <a:t>Dr. Masoud Sadjadi</a:t>
            </a:r>
            <a:endParaRPr lang="en" sz="3000" baseline="30000" dirty="0"/>
          </a:p>
          <a:p>
            <a:pPr lvl="0" algn="ctr" rtl="0">
              <a:spcBef>
                <a:spcPts val="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" sz="2400" dirty="0"/>
              <a:t>School of Computing and Information Sciences, </a:t>
            </a:r>
            <a:r>
              <a:rPr lang="en" sz="2400" b="0" i="0" u="none" dirty="0"/>
              <a:t>Florida International Uni</a:t>
            </a:r>
            <a:r>
              <a:rPr lang="en" sz="2400" dirty="0"/>
              <a:t>versity, Miami, FL 33199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ct val="25000"/>
              <a:buFont typeface="Arial"/>
              <a:buNone/>
            </a:pPr>
            <a:endParaRPr lang="en" sz="2400" dirty="0"/>
          </a:p>
        </p:txBody>
      </p:sp>
      <p:sp>
        <p:nvSpPr>
          <p:cNvPr id="143" name="Shape 143"/>
          <p:cNvSpPr/>
          <p:nvPr/>
        </p:nvSpPr>
        <p:spPr>
          <a:xfrm>
            <a:off x="100" y="0"/>
            <a:ext cx="914400" cy="86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7929425" y="4391400"/>
            <a:ext cx="914400" cy="86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960980" y="15031151"/>
            <a:ext cx="9579601" cy="8469600"/>
          </a:xfrm>
          <a:prstGeom prst="rect">
            <a:avLst/>
          </a:prstGeom>
          <a:solidFill>
            <a:srgbClr val="FFFFFF">
              <a:alpha val="857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lang="en-US"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3" name="Shape 153"/>
          <p:cNvSpPr txBox="1"/>
          <p:nvPr/>
        </p:nvSpPr>
        <p:spPr>
          <a:xfrm>
            <a:off x="960981" y="14294651"/>
            <a:ext cx="959399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System Design</a:t>
            </a:r>
          </a:p>
        </p:txBody>
      </p:sp>
      <p:sp>
        <p:nvSpPr>
          <p:cNvPr id="154" name="Shape 154"/>
          <p:cNvSpPr txBox="1"/>
          <p:nvPr/>
        </p:nvSpPr>
        <p:spPr>
          <a:xfrm>
            <a:off x="1270430" y="15332326"/>
            <a:ext cx="8856245" cy="7756200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-US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en-US" dirty="0">
                <a:solidFill>
                  <a:schemeClr val="dk1"/>
                </a:solidFill>
              </a:rPr>
              <a:t>System Architecture for Snackability 3.0 referenced by the previous version of Snackability 2.0 since they follow the same patterns (No changes to system’s architecture was made in this version).</a:t>
            </a: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  <a:p>
            <a:pPr marL="0" lvl="0" indent="-6985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155" name="Shape 155"/>
          <p:cNvSpPr txBox="1"/>
          <p:nvPr/>
        </p:nvSpPr>
        <p:spPr>
          <a:xfrm>
            <a:off x="928750" y="42100525"/>
            <a:ext cx="31187336" cy="1449801"/>
          </a:xfrm>
          <a:prstGeom prst="rect">
            <a:avLst/>
          </a:prstGeom>
          <a:solidFill>
            <a:srgbClr val="FFFFFF">
              <a:alpha val="85770"/>
            </a:srgbClr>
          </a:solidFill>
          <a:ln>
            <a:noFill/>
          </a:ln>
        </p:spPr>
        <p:txBody>
          <a:bodyPr lIns="107500" tIns="53750" rIns="107500" bIns="537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Shape 161"/>
          <p:cNvSpPr txBox="1"/>
          <p:nvPr/>
        </p:nvSpPr>
        <p:spPr>
          <a:xfrm>
            <a:off x="914399" y="41323525"/>
            <a:ext cx="31234181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>
                <a:solidFill>
                  <a:srgbClr val="FFFFFF"/>
                </a:solidFill>
              </a:rPr>
              <a:t>Acknowledgements</a:t>
            </a:r>
          </a:p>
        </p:txBody>
      </p:sp>
      <p:sp>
        <p:nvSpPr>
          <p:cNvPr id="162" name="Shape 162"/>
          <p:cNvSpPr txBox="1"/>
          <p:nvPr/>
        </p:nvSpPr>
        <p:spPr>
          <a:xfrm>
            <a:off x="1138275" y="42190025"/>
            <a:ext cx="29983018" cy="264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dirty="0"/>
              <a:t>The material presented in this poster is based on work supported by Dr. Cristina </a:t>
            </a:r>
            <a:r>
              <a:rPr lang="en-US" sz="2400" dirty="0"/>
              <a:t>Palacios and </a:t>
            </a:r>
            <a:r>
              <a:rPr lang="en-US" sz="2400" dirty="0" err="1"/>
              <a:t>Lukkamol</a:t>
            </a:r>
            <a:r>
              <a:rPr lang="en-US" sz="2400" dirty="0"/>
              <a:t> </a:t>
            </a:r>
            <a:r>
              <a:rPr lang="en-US" sz="2400" dirty="0" err="1"/>
              <a:t>Prapkree</a:t>
            </a:r>
            <a:r>
              <a:rPr lang="en-US" sz="2400" dirty="0"/>
              <a:t> from the Department of Dietetics and Nutrition at FIU.</a:t>
            </a:r>
            <a:r>
              <a:rPr lang="en" sz="2400" dirty="0"/>
              <a:t>  I am thankful for the help received from my partner Darien Morrison and the guidance received from Dr. Masoud Sadjadi.</a:t>
            </a:r>
          </a:p>
        </p:txBody>
      </p:sp>
      <p:sp>
        <p:nvSpPr>
          <p:cNvPr id="35" name="Shape 94">
            <a:extLst>
              <a:ext uri="{FF2B5EF4-FFF2-40B4-BE49-F238E27FC236}">
                <a16:creationId xmlns:a16="http://schemas.microsoft.com/office/drawing/2014/main" id="{BC950B33-5D22-4A45-98F0-5A967218A9AE}"/>
              </a:ext>
            </a:extLst>
          </p:cNvPr>
          <p:cNvSpPr txBox="1"/>
          <p:nvPr/>
        </p:nvSpPr>
        <p:spPr>
          <a:xfrm>
            <a:off x="15509150" y="236612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rgbClr val="595959"/>
                </a:solidFill>
                <a:sym typeface="Arial"/>
              </a:rPr>
              <a:t>School of Computing &amp; Information Sciences</a:t>
            </a:r>
            <a:endParaRPr dirty="0">
              <a:solidFill>
                <a:srgbClr val="595959"/>
              </a:solidFill>
            </a:endParaRPr>
          </a:p>
        </p:txBody>
      </p:sp>
      <p:pic>
        <p:nvPicPr>
          <p:cNvPr id="36" name="Shape 95">
            <a:extLst>
              <a:ext uri="{FF2B5EF4-FFF2-40B4-BE49-F238E27FC236}">
                <a16:creationId xmlns:a16="http://schemas.microsoft.com/office/drawing/2014/main" id="{10FC67FD-569C-4667-9DA8-60DFEF34685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65950" y="171525"/>
            <a:ext cx="26304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27DA6CB-22A6-4C1C-8C40-187DD83D1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41206" y="20000"/>
            <a:ext cx="3118394" cy="31183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AFD17BB-A5E5-4CB2-B5BC-3ABBAC0292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69960" y="868027"/>
            <a:ext cx="3618080" cy="10916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B26B549-B70D-4113-A6A6-DF5E69D71F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02881" y="2835533"/>
            <a:ext cx="2830688" cy="207719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6C5119F-6740-44BC-8ACA-F86ADA138F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26311" y="3971764"/>
            <a:ext cx="2590800" cy="7327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B4A8DE8-546B-42B4-B58D-897B7BDFE8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78435" y="866400"/>
            <a:ext cx="6965390" cy="139307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F33080-DA62-4DAC-B011-DFE4B50F81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2155" y="3512507"/>
            <a:ext cx="3756098" cy="128574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8BF6A21-BA48-4B74-A204-08B2449528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3025" y="3512507"/>
            <a:ext cx="2590800" cy="1295400"/>
          </a:xfrm>
          <a:prstGeom prst="rect">
            <a:avLst/>
          </a:prstGeom>
        </p:spPr>
      </p:pic>
      <p:sp>
        <p:nvSpPr>
          <p:cNvPr id="44" name="Shape 137">
            <a:extLst>
              <a:ext uri="{FF2B5EF4-FFF2-40B4-BE49-F238E27FC236}">
                <a16:creationId xmlns:a16="http://schemas.microsoft.com/office/drawing/2014/main" id="{9844E80C-66B6-4472-9A00-A46C114673A4}"/>
              </a:ext>
            </a:extLst>
          </p:cNvPr>
          <p:cNvSpPr txBox="1"/>
          <p:nvPr/>
        </p:nvSpPr>
        <p:spPr>
          <a:xfrm>
            <a:off x="11665800" y="6085025"/>
            <a:ext cx="9586800" cy="766754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49" name="Shape 137">
            <a:extLst>
              <a:ext uri="{FF2B5EF4-FFF2-40B4-BE49-F238E27FC236}">
                <a16:creationId xmlns:a16="http://schemas.microsoft.com/office/drawing/2014/main" id="{04BEB892-EC0B-4CEE-9DFF-95FE1CEC4404}"/>
              </a:ext>
            </a:extLst>
          </p:cNvPr>
          <p:cNvSpPr txBox="1"/>
          <p:nvPr/>
        </p:nvSpPr>
        <p:spPr>
          <a:xfrm>
            <a:off x="22407875" y="6057645"/>
            <a:ext cx="9586800" cy="766754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53" name="Shape 152">
            <a:extLst>
              <a:ext uri="{FF2B5EF4-FFF2-40B4-BE49-F238E27FC236}">
                <a16:creationId xmlns:a16="http://schemas.microsoft.com/office/drawing/2014/main" id="{C83A254A-6C8B-4FC4-9E2C-93A1A0F2E22C}"/>
              </a:ext>
            </a:extLst>
          </p:cNvPr>
          <p:cNvSpPr/>
          <p:nvPr/>
        </p:nvSpPr>
        <p:spPr>
          <a:xfrm>
            <a:off x="11680621" y="15031151"/>
            <a:ext cx="20291622" cy="8469600"/>
          </a:xfrm>
          <a:prstGeom prst="rect">
            <a:avLst/>
          </a:prstGeom>
          <a:solidFill>
            <a:srgbClr val="FFFFFF">
              <a:alpha val="857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4" name="Shape 153">
            <a:extLst>
              <a:ext uri="{FF2B5EF4-FFF2-40B4-BE49-F238E27FC236}">
                <a16:creationId xmlns:a16="http://schemas.microsoft.com/office/drawing/2014/main" id="{8122A83C-7A15-4CBF-8C93-BDAEEA94D178}"/>
              </a:ext>
            </a:extLst>
          </p:cNvPr>
          <p:cNvSpPr txBox="1"/>
          <p:nvPr/>
        </p:nvSpPr>
        <p:spPr>
          <a:xfrm>
            <a:off x="11672997" y="14294651"/>
            <a:ext cx="20322102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Object Design</a:t>
            </a:r>
          </a:p>
        </p:txBody>
      </p:sp>
      <p:sp>
        <p:nvSpPr>
          <p:cNvPr id="56" name="Shape 134">
            <a:extLst>
              <a:ext uri="{FF2B5EF4-FFF2-40B4-BE49-F238E27FC236}">
                <a16:creationId xmlns:a16="http://schemas.microsoft.com/office/drawing/2014/main" id="{7C71782B-F6F0-4EA1-B549-8C13E1895CBC}"/>
              </a:ext>
            </a:extLst>
          </p:cNvPr>
          <p:cNvSpPr/>
          <p:nvPr/>
        </p:nvSpPr>
        <p:spPr>
          <a:xfrm>
            <a:off x="968180" y="24635965"/>
            <a:ext cx="9586800" cy="8025111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135">
            <a:extLst>
              <a:ext uri="{FF2B5EF4-FFF2-40B4-BE49-F238E27FC236}">
                <a16:creationId xmlns:a16="http://schemas.microsoft.com/office/drawing/2014/main" id="{29B87781-7143-4CFB-85DF-9F7D0B106CD3}"/>
              </a:ext>
            </a:extLst>
          </p:cNvPr>
          <p:cNvSpPr txBox="1"/>
          <p:nvPr/>
        </p:nvSpPr>
        <p:spPr>
          <a:xfrm>
            <a:off x="960980" y="23935165"/>
            <a:ext cx="960120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Contributions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58" name="Shape 136">
            <a:extLst>
              <a:ext uri="{FF2B5EF4-FFF2-40B4-BE49-F238E27FC236}">
                <a16:creationId xmlns:a16="http://schemas.microsoft.com/office/drawing/2014/main" id="{70CF9639-6DFD-45E6-AFCB-3A07C8535475}"/>
              </a:ext>
            </a:extLst>
          </p:cNvPr>
          <p:cNvSpPr txBox="1"/>
          <p:nvPr/>
        </p:nvSpPr>
        <p:spPr>
          <a:xfrm>
            <a:off x="1284830" y="24985765"/>
            <a:ext cx="8862900" cy="7161055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Implemented a Google and Facebook sign-in option to provide an easier way for users to log in.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UI improvements in the home page and snack detail page including changes in the layout, theme and graphs.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Added a snack scanning feature which allows user to scan the UPC label of a snack to aid in searching.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Implemented a script to automate the task of filling the local database with UPC codes.</a:t>
            </a: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59" name="Shape 134">
            <a:extLst>
              <a:ext uri="{FF2B5EF4-FFF2-40B4-BE49-F238E27FC236}">
                <a16:creationId xmlns:a16="http://schemas.microsoft.com/office/drawing/2014/main" id="{530BE1BA-0583-4C2D-A6AC-B78E7E3F12E5}"/>
              </a:ext>
            </a:extLst>
          </p:cNvPr>
          <p:cNvSpPr/>
          <p:nvPr/>
        </p:nvSpPr>
        <p:spPr>
          <a:xfrm>
            <a:off x="11715531" y="24635965"/>
            <a:ext cx="20284422" cy="8025111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	</a:t>
            </a:r>
            <a:r>
              <a:rPr lang="en-US" sz="2000" dirty="0"/>
              <a:t>	Search Page				     Snack Scanner			          Loading Screen				        Snack Result</a:t>
            </a:r>
            <a:endParaRPr sz="2000" dirty="0"/>
          </a:p>
        </p:txBody>
      </p:sp>
      <p:sp>
        <p:nvSpPr>
          <p:cNvPr id="60" name="Shape 135">
            <a:extLst>
              <a:ext uri="{FF2B5EF4-FFF2-40B4-BE49-F238E27FC236}">
                <a16:creationId xmlns:a16="http://schemas.microsoft.com/office/drawing/2014/main" id="{CE341845-02D0-4CBD-B18E-1C43B4987AA1}"/>
              </a:ext>
            </a:extLst>
          </p:cNvPr>
          <p:cNvSpPr txBox="1"/>
          <p:nvPr/>
        </p:nvSpPr>
        <p:spPr>
          <a:xfrm>
            <a:off x="11708330" y="23935165"/>
            <a:ext cx="20314891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61" name="Shape 136">
            <a:extLst>
              <a:ext uri="{FF2B5EF4-FFF2-40B4-BE49-F238E27FC236}">
                <a16:creationId xmlns:a16="http://schemas.microsoft.com/office/drawing/2014/main" id="{9CF2065B-C50E-4642-8F56-EC542410FE39}"/>
              </a:ext>
            </a:extLst>
          </p:cNvPr>
          <p:cNvSpPr txBox="1"/>
          <p:nvPr/>
        </p:nvSpPr>
        <p:spPr>
          <a:xfrm>
            <a:off x="12032180" y="24985765"/>
            <a:ext cx="19601389" cy="7161055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62" name="Shape 134">
            <a:extLst>
              <a:ext uri="{FF2B5EF4-FFF2-40B4-BE49-F238E27FC236}">
                <a16:creationId xmlns:a16="http://schemas.microsoft.com/office/drawing/2014/main" id="{4B6D91A0-ECE6-4C77-8713-F6CB588AD68C}"/>
              </a:ext>
            </a:extLst>
          </p:cNvPr>
          <p:cNvSpPr/>
          <p:nvPr/>
        </p:nvSpPr>
        <p:spPr>
          <a:xfrm>
            <a:off x="921599" y="33795254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" name="Shape 135">
            <a:extLst>
              <a:ext uri="{FF2B5EF4-FFF2-40B4-BE49-F238E27FC236}">
                <a16:creationId xmlns:a16="http://schemas.microsoft.com/office/drawing/2014/main" id="{F3BC462E-F3B0-4627-ACA9-332DC21D0AFE}"/>
              </a:ext>
            </a:extLst>
          </p:cNvPr>
          <p:cNvSpPr txBox="1"/>
          <p:nvPr/>
        </p:nvSpPr>
        <p:spPr>
          <a:xfrm>
            <a:off x="914399" y="33094454"/>
            <a:ext cx="960120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64" name="Shape 136">
            <a:extLst>
              <a:ext uri="{FF2B5EF4-FFF2-40B4-BE49-F238E27FC236}">
                <a16:creationId xmlns:a16="http://schemas.microsoft.com/office/drawing/2014/main" id="{0CC62C02-66DC-493C-9A6C-CC9A1F0BCA7A}"/>
              </a:ext>
            </a:extLst>
          </p:cNvPr>
          <p:cNvSpPr txBox="1"/>
          <p:nvPr/>
        </p:nvSpPr>
        <p:spPr>
          <a:xfrm>
            <a:off x="1238249" y="34145054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React Native with Redux to build native Android/iOS applications and manage application state.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Firebase for user authentication and storage of user-specific data.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NodeJS with Express for routing an interfacing with MySQL DB and USDA API.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Expo for application deployment.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Python to fill UPC code values in local DB from </a:t>
            </a:r>
            <a:r>
              <a:rPr lang="en-US" sz="3600" dirty="0" err="1">
                <a:solidFill>
                  <a:schemeClr val="dk1"/>
                </a:solidFill>
              </a:rPr>
              <a:t>UPCItemDB</a:t>
            </a:r>
            <a:r>
              <a:rPr lang="en-US" sz="3600" dirty="0">
                <a:solidFill>
                  <a:schemeClr val="dk1"/>
                </a:solidFill>
              </a:rPr>
              <a:t> API.</a:t>
            </a: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65" name="Shape 134">
            <a:extLst>
              <a:ext uri="{FF2B5EF4-FFF2-40B4-BE49-F238E27FC236}">
                <a16:creationId xmlns:a16="http://schemas.microsoft.com/office/drawing/2014/main" id="{EB6BB86E-4B48-41F7-8AAE-E501FC888040}"/>
              </a:ext>
            </a:extLst>
          </p:cNvPr>
          <p:cNvSpPr/>
          <p:nvPr/>
        </p:nvSpPr>
        <p:spPr>
          <a:xfrm>
            <a:off x="22378243" y="33786011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" name="Shape 135">
            <a:extLst>
              <a:ext uri="{FF2B5EF4-FFF2-40B4-BE49-F238E27FC236}">
                <a16:creationId xmlns:a16="http://schemas.microsoft.com/office/drawing/2014/main" id="{55B8C862-EF6E-4513-A4E3-981ED2DD0A9F}"/>
              </a:ext>
            </a:extLst>
          </p:cNvPr>
          <p:cNvSpPr txBox="1"/>
          <p:nvPr/>
        </p:nvSpPr>
        <p:spPr>
          <a:xfrm>
            <a:off x="22371043" y="33085211"/>
            <a:ext cx="960120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67" name="Shape 136">
            <a:extLst>
              <a:ext uri="{FF2B5EF4-FFF2-40B4-BE49-F238E27FC236}">
                <a16:creationId xmlns:a16="http://schemas.microsoft.com/office/drawing/2014/main" id="{687DF45C-07EA-4544-92FB-F26E08CA22A5}"/>
              </a:ext>
            </a:extLst>
          </p:cNvPr>
          <p:cNvSpPr txBox="1"/>
          <p:nvPr/>
        </p:nvSpPr>
        <p:spPr>
          <a:xfrm>
            <a:off x="22694893" y="34135811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This is the third release of Snackability, an application to engage students into consuming healthier snacks based on USDA guidelines.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This version focused on improving several UI elements such as graphs, theme and layout.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Additionally, there was a focus on adding features to keep the users engaged such as gamification, authentication, and snack search.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endParaRPr lang="en-US" sz="3600" dirty="0">
              <a:solidFill>
                <a:schemeClr val="dk1"/>
              </a:solidFill>
            </a:endParaRP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endParaRPr lang="en" sz="3600" dirty="0">
              <a:solidFill>
                <a:schemeClr val="dk1"/>
              </a:solidFill>
            </a:endParaRPr>
          </a:p>
        </p:txBody>
      </p:sp>
      <p:sp>
        <p:nvSpPr>
          <p:cNvPr id="74" name="Shape 134">
            <a:extLst>
              <a:ext uri="{FF2B5EF4-FFF2-40B4-BE49-F238E27FC236}">
                <a16:creationId xmlns:a16="http://schemas.microsoft.com/office/drawing/2014/main" id="{970091BB-1562-40D9-AD19-2B2C9951CD33}"/>
              </a:ext>
            </a:extLst>
          </p:cNvPr>
          <p:cNvSpPr/>
          <p:nvPr/>
        </p:nvSpPr>
        <p:spPr>
          <a:xfrm>
            <a:off x="11688664" y="33786011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5" name="Shape 135">
            <a:extLst>
              <a:ext uri="{FF2B5EF4-FFF2-40B4-BE49-F238E27FC236}">
                <a16:creationId xmlns:a16="http://schemas.microsoft.com/office/drawing/2014/main" id="{84253791-5713-49F1-9919-EE0840561B1A}"/>
              </a:ext>
            </a:extLst>
          </p:cNvPr>
          <p:cNvSpPr txBox="1"/>
          <p:nvPr/>
        </p:nvSpPr>
        <p:spPr>
          <a:xfrm>
            <a:off x="11681464" y="33085211"/>
            <a:ext cx="9601200" cy="777000"/>
          </a:xfrm>
          <a:prstGeom prst="rect">
            <a:avLst/>
          </a:prstGeom>
          <a:solidFill>
            <a:srgbClr val="0277BD"/>
          </a:solidFill>
          <a:ln w="28575" cap="flat" cmpd="sng">
            <a:solidFill>
              <a:srgbClr val="741B47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7500" tIns="53750" rIns="107500" bIns="53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4400" b="1" dirty="0">
                <a:solidFill>
                  <a:srgbClr val="FFFFFF"/>
                </a:solidFill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endParaRPr lang="en" sz="4400" b="1" dirty="0">
              <a:solidFill>
                <a:srgbClr val="FFFFFF"/>
              </a:solidFill>
            </a:endParaRPr>
          </a:p>
        </p:txBody>
      </p:sp>
      <p:sp>
        <p:nvSpPr>
          <p:cNvPr id="76" name="Shape 136">
            <a:extLst>
              <a:ext uri="{FF2B5EF4-FFF2-40B4-BE49-F238E27FC236}">
                <a16:creationId xmlns:a16="http://schemas.microsoft.com/office/drawing/2014/main" id="{EB66CA3E-7253-4843-98BD-D5C17E0BF252}"/>
              </a:ext>
            </a:extLst>
          </p:cNvPr>
          <p:cNvSpPr txBox="1"/>
          <p:nvPr/>
        </p:nvSpPr>
        <p:spPr>
          <a:xfrm>
            <a:off x="12005314" y="34135811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Features were tested on emulators as well as physical iOS/Android devices.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API endpoints for snack scanner routes and </a:t>
            </a:r>
            <a:r>
              <a:rPr lang="en-US" sz="3600" dirty="0" err="1">
                <a:solidFill>
                  <a:schemeClr val="dk1"/>
                </a:solidFill>
              </a:rPr>
              <a:t>UPCitemDB</a:t>
            </a:r>
            <a:r>
              <a:rPr lang="en-US" sz="3600" dirty="0">
                <a:solidFill>
                  <a:schemeClr val="dk1"/>
                </a:solidFill>
              </a:rPr>
              <a:t> were tested using Postman.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User scenarios were tested to verify that the snack scanner UI worked properly.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User scenarios were tested to verify Google and Facebook log in works properly.</a:t>
            </a:r>
            <a:endParaRPr lang="en" sz="3600" dirty="0">
              <a:solidFill>
                <a:schemeClr val="dk1"/>
              </a:solidFill>
            </a:endParaRP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6D2D36BD-D017-4141-9EC8-B41E55E9E1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35" y="15485584"/>
            <a:ext cx="7866887" cy="6816157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BAE37B3D-646D-47A5-99C7-56769A85AE4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154" r="5154"/>
          <a:stretch/>
        </p:blipFill>
        <p:spPr>
          <a:xfrm>
            <a:off x="12005315" y="15715293"/>
            <a:ext cx="7237128" cy="7447039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E241D14C-7586-4783-8063-CC107C96EF4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6374" r="15215"/>
          <a:stretch/>
        </p:blipFill>
        <p:spPr>
          <a:xfrm>
            <a:off x="19444964" y="15715293"/>
            <a:ext cx="12203006" cy="7373233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4E5CED4F-84F8-4B25-8E82-EBA5D5B58676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b="7342"/>
          <a:stretch/>
        </p:blipFill>
        <p:spPr>
          <a:xfrm>
            <a:off x="27401514" y="24906008"/>
            <a:ext cx="4073779" cy="7004167"/>
          </a:xfrm>
          <a:prstGeom prst="rect">
            <a:avLst/>
          </a:prstGeom>
          <a:effectLst>
            <a:outerShdw blurRad="228600" dist="1905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6A0BD1-7782-459B-8E3F-5A932AA79559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b="7823"/>
          <a:stretch/>
        </p:blipFill>
        <p:spPr>
          <a:xfrm>
            <a:off x="22378243" y="24942386"/>
            <a:ext cx="4092158" cy="6967789"/>
          </a:xfrm>
          <a:prstGeom prst="rect">
            <a:avLst/>
          </a:prstGeom>
          <a:effectLst>
            <a:outerShdw blurRad="228600" dist="1905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E33B7CD-C1DA-4F2A-A042-BCA672D6FCE5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b="7823"/>
          <a:stretch/>
        </p:blipFill>
        <p:spPr>
          <a:xfrm>
            <a:off x="12365016" y="24906008"/>
            <a:ext cx="4071748" cy="6967789"/>
          </a:xfrm>
          <a:prstGeom prst="rect">
            <a:avLst/>
          </a:prstGeom>
          <a:effectLst>
            <a:outerShdw blurRad="228600" dist="190500" dir="108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E309C1-D053-4FC6-AF82-F75EE7771519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b="7823"/>
          <a:stretch/>
        </p:blipFill>
        <p:spPr>
          <a:xfrm>
            <a:off x="17354972" y="24906008"/>
            <a:ext cx="4092158" cy="6967789"/>
          </a:xfrm>
          <a:prstGeom prst="rect">
            <a:avLst/>
          </a:prstGeom>
          <a:effectLst>
            <a:outerShdw blurRad="228600" dist="1905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9" name="Shape 134">
            <a:extLst>
              <a:ext uri="{FF2B5EF4-FFF2-40B4-BE49-F238E27FC236}">
                <a16:creationId xmlns:a16="http://schemas.microsoft.com/office/drawing/2014/main" id="{A264F9A0-3658-4062-89A9-A76D47648EAD}"/>
              </a:ext>
            </a:extLst>
          </p:cNvPr>
          <p:cNvSpPr/>
          <p:nvPr/>
        </p:nvSpPr>
        <p:spPr>
          <a:xfrm>
            <a:off x="11669391" y="6858015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0" name="Shape 136">
            <a:extLst>
              <a:ext uri="{FF2B5EF4-FFF2-40B4-BE49-F238E27FC236}">
                <a16:creationId xmlns:a16="http://schemas.microsoft.com/office/drawing/2014/main" id="{816EC1A4-9D35-4949-A70E-33EF6F535859}"/>
              </a:ext>
            </a:extLst>
          </p:cNvPr>
          <p:cNvSpPr txBox="1"/>
          <p:nvPr/>
        </p:nvSpPr>
        <p:spPr>
          <a:xfrm>
            <a:off x="11986041" y="7207815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An easy-to-use, cross-platform mobile application that will allow users to obtain a score from the snacks they consume.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 UI where users can easily search or scan for a snack while keeping them engaged through its gamification system.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 web API that has access to a curated database of snacks at FIU and supplemented with snacks from USDA’s database.</a:t>
            </a:r>
          </a:p>
        </p:txBody>
      </p:sp>
      <p:sp>
        <p:nvSpPr>
          <p:cNvPr id="91" name="Shape 134">
            <a:extLst>
              <a:ext uri="{FF2B5EF4-FFF2-40B4-BE49-F238E27FC236}">
                <a16:creationId xmlns:a16="http://schemas.microsoft.com/office/drawing/2014/main" id="{843EC694-9493-4DE6-8F66-B204C1846616}"/>
              </a:ext>
            </a:extLst>
          </p:cNvPr>
          <p:cNvSpPr/>
          <p:nvPr/>
        </p:nvSpPr>
        <p:spPr>
          <a:xfrm>
            <a:off x="22401240" y="6832019"/>
            <a:ext cx="9586800" cy="7094893"/>
          </a:xfrm>
          <a:prstGeom prst="rect">
            <a:avLst/>
          </a:prstGeom>
          <a:solidFill>
            <a:srgbClr val="BEE6FE">
              <a:alpha val="8549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136">
            <a:extLst>
              <a:ext uri="{FF2B5EF4-FFF2-40B4-BE49-F238E27FC236}">
                <a16:creationId xmlns:a16="http://schemas.microsoft.com/office/drawing/2014/main" id="{8BD5A28F-838E-4E95-9E14-E7799CF66EFF}"/>
              </a:ext>
            </a:extLst>
          </p:cNvPr>
          <p:cNvSpPr txBox="1"/>
          <p:nvPr/>
        </p:nvSpPr>
        <p:spPr>
          <a:xfrm>
            <a:off x="22717890" y="7181819"/>
            <a:ext cx="8862900" cy="6330993"/>
          </a:xfrm>
          <a:prstGeom prst="rect">
            <a:avLst/>
          </a:prstGeom>
          <a:noFill/>
          <a:ln>
            <a:noFill/>
          </a:ln>
        </p:spPr>
        <p:txBody>
          <a:bodyPr lIns="107500" tIns="53750" rIns="107500" bIns="53750" anchor="t" anchorCtr="0">
            <a:noAutofit/>
          </a:bodyPr>
          <a:lstStyle/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Android and iOS supported.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User accounts with email-password, Google, or Facebook authentication.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Access to a local database of FIU snacks plus USDA’s database.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Ability for users to search for these snacks either by typed search of UPC label scan.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r>
              <a:rPr lang="en-US" sz="3600" dirty="0">
                <a:solidFill>
                  <a:schemeClr val="dk1"/>
                </a:solidFill>
              </a:rPr>
              <a:t>Gamification through leveling and achievements based on scoring system.</a:t>
            </a:r>
          </a:p>
          <a:p>
            <a:pPr marL="457200" lvl="0" indent="-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●"/>
            </a:pPr>
            <a:endParaRPr lang="en-US" sz="3600" dirty="0">
              <a:solidFill>
                <a:schemeClr val="dk1"/>
              </a:solidFill>
            </a:endParaRPr>
          </a:p>
        </p:txBody>
      </p:sp>
      <p:pic>
        <p:nvPicPr>
          <p:cNvPr id="17" name="Picture 16" descr="A close up of a sign&#10;&#10;Description automatically generated">
            <a:extLst>
              <a:ext uri="{FF2B5EF4-FFF2-40B4-BE49-F238E27FC236}">
                <a16:creationId xmlns:a16="http://schemas.microsoft.com/office/drawing/2014/main" id="{E4F9E02F-B8B9-4051-871F-F42FD6D9EF8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687014" y="2148795"/>
            <a:ext cx="3429000" cy="1714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</TotalTime>
  <Words>562</Words>
  <Application>Microsoft Office PowerPoint</Application>
  <PresentationFormat>Custom</PresentationFormat>
  <Paragraphs>93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Ubuntu</vt:lpstr>
      <vt:lpstr>simple-light-2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Silvina Diaz</cp:lastModifiedBy>
  <cp:revision>38</cp:revision>
  <dcterms:modified xsi:type="dcterms:W3CDTF">2019-04-15T16:15:00Z</dcterms:modified>
</cp:coreProperties>
</file>