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8" r:id="rId10"/>
    <p:sldId id="269" r:id="rId11"/>
    <p:sldId id="270" r:id="rId12"/>
    <p:sldId id="271" r:id="rId13"/>
    <p:sldId id="272" r:id="rId14"/>
    <p:sldId id="264" r:id="rId15"/>
    <p:sldId id="265" r:id="rId16"/>
    <p:sldId id="266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sus" initials="J" lastIdx="1" clrIdx="0">
    <p:extLst>
      <p:ext uri="{19B8F6BF-5375-455C-9EA6-DF929625EA0E}">
        <p15:presenceInfo xmlns:p15="http://schemas.microsoft.com/office/powerpoint/2012/main" userId="Je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672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685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26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518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242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79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205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8043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961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785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828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630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78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714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628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317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849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723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1">
                <a:tint val="97000"/>
                <a:hueMod val="92000"/>
                <a:satMod val="169000"/>
                <a:lumMod val="164000"/>
              </a:schemeClr>
            </a:gs>
            <a:gs pos="100000">
              <a:schemeClr val="bg1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135AC-891B-4D08-94C9-4929B0C3C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1" y="685799"/>
            <a:ext cx="8420877" cy="2971801"/>
          </a:xfrm>
        </p:spPr>
        <p:txBody>
          <a:bodyPr>
            <a:normAutofit/>
          </a:bodyPr>
          <a:lstStyle/>
          <a:p>
            <a:r>
              <a:rPr lang="en-US" sz="3200" dirty="0"/>
              <a:t>VIP/Senior Project Final Presentation</a:t>
            </a:r>
            <a:br>
              <a:rPr lang="en-US" sz="3200" dirty="0"/>
            </a:br>
            <a:r>
              <a:rPr lang="en-US" sz="2400" dirty="0"/>
              <a:t>Spring 2019</a:t>
            </a:r>
            <a:br>
              <a:rPr lang="en-US" sz="2400" dirty="0"/>
            </a:br>
            <a:br>
              <a:rPr lang="en-US" sz="2400" dirty="0"/>
            </a:br>
            <a:r>
              <a:rPr lang="en-US" sz="3200" dirty="0"/>
              <a:t>Vertically Integrated Projects</a:t>
            </a:r>
            <a:br>
              <a:rPr lang="en-US" sz="3200" dirty="0"/>
            </a:br>
            <a:r>
              <a:rPr lang="en-US" sz="3200" dirty="0"/>
              <a:t>Website – Version 10.0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A7E9A8-5EB5-48EE-934B-D23439C01D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6500" y="4050833"/>
            <a:ext cx="8067503" cy="1702267"/>
          </a:xfrm>
        </p:spPr>
        <p:txBody>
          <a:bodyPr>
            <a:normAutofit fontScale="70000" lnSpcReduction="20000"/>
          </a:bodyPr>
          <a:lstStyle/>
          <a:p>
            <a:r>
              <a:rPr lang="en-US" sz="3100" dirty="0">
                <a:solidFill>
                  <a:schemeClr val="tx2">
                    <a:lumMod val="75000"/>
                  </a:schemeClr>
                </a:solidFill>
              </a:rPr>
              <a:t>Team Member: Ronny Pacheco</a:t>
            </a:r>
          </a:p>
          <a:p>
            <a:r>
              <a:rPr lang="en-US" sz="3100" dirty="0">
                <a:solidFill>
                  <a:schemeClr val="tx2">
                    <a:lumMod val="75000"/>
                  </a:schemeClr>
                </a:solidFill>
              </a:rPr>
              <a:t>Product Owner: Masoud </a:t>
            </a:r>
            <a:r>
              <a:rPr lang="en-US" sz="3100" dirty="0" err="1">
                <a:solidFill>
                  <a:schemeClr val="tx2">
                    <a:lumMod val="75000"/>
                  </a:schemeClr>
                </a:solidFill>
              </a:rPr>
              <a:t>Sadjadi</a:t>
            </a:r>
            <a:endParaRPr lang="en-US" sz="31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School of Computing and Information Sciences</a:t>
            </a:r>
          </a:p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Florida International University</a:t>
            </a:r>
          </a:p>
        </p:txBody>
      </p:sp>
      <p:pic>
        <p:nvPicPr>
          <p:cNvPr id="18" name="Shape 152">
            <a:extLst>
              <a:ext uri="{FF2B5EF4-FFF2-40B4-BE49-F238E27FC236}">
                <a16:creationId xmlns:a16="http://schemas.microsoft.com/office/drawing/2014/main" id="{3E1106C6-0EFE-4FC3-9F2E-28DFACB6465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94584" y="292566"/>
            <a:ext cx="2368207" cy="758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Image result for fiu logo png">
            <a:extLst>
              <a:ext uri="{FF2B5EF4-FFF2-40B4-BE49-F238E27FC236}">
                <a16:creationId xmlns:a16="http://schemas.microsoft.com/office/drawing/2014/main" id="{A03D2BF2-5C1C-4AB5-A9F2-37D2C908F0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666" y="292565"/>
            <a:ext cx="4214434" cy="75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085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1B8B5-CD15-42E2-9052-EAB6639BF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0" y="190501"/>
            <a:ext cx="10018713" cy="876300"/>
          </a:xfrm>
        </p:spPr>
        <p:txBody>
          <a:bodyPr>
            <a:normAutofit fontScale="90000"/>
          </a:bodyPr>
          <a:lstStyle/>
          <a:p>
            <a:r>
              <a:rPr lang="en-US" dirty="0"/>
              <a:t>VIP-229: Sort Dropdown Should Sort the Projects Shown Alphabetically A-Z or Z-A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F9534-1F10-484E-A6E7-5347B4C8A6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1230285"/>
            <a:ext cx="10018713" cy="4560916"/>
          </a:xfrm>
        </p:spPr>
        <p:txBody>
          <a:bodyPr/>
          <a:lstStyle/>
          <a:p>
            <a:r>
              <a:rPr lang="en-US" b="1" dirty="0"/>
              <a:t>Description:</a:t>
            </a:r>
            <a:endParaRPr lang="en-US" dirty="0"/>
          </a:p>
          <a:p>
            <a:pPr lvl="1"/>
            <a:r>
              <a:rPr lang="en-US" dirty="0"/>
              <a:t>As a VIP user, I would like to be able to sort my projects in a way that will help me to find the projects more efficiently.</a:t>
            </a:r>
          </a:p>
          <a:p>
            <a:r>
              <a:rPr lang="en-US" b="1" dirty="0"/>
              <a:t>Acceptance criteria:</a:t>
            </a:r>
          </a:p>
          <a:p>
            <a:pPr lvl="1"/>
            <a:r>
              <a:rPr lang="en-US" dirty="0"/>
              <a:t>Dropdown should provide an option to sort in increasing order</a:t>
            </a:r>
          </a:p>
          <a:p>
            <a:pPr lvl="1"/>
            <a:r>
              <a:rPr lang="en-US" dirty="0"/>
              <a:t>Dropdown should provide an option to sort in decreasing order</a:t>
            </a:r>
          </a:p>
          <a:p>
            <a:pPr lvl="1"/>
            <a:r>
              <a:rPr lang="en-US" dirty="0"/>
              <a:t>Dropdown should allow users to switch back and forth between increasing and decreasing order.</a:t>
            </a:r>
          </a:p>
          <a:p>
            <a:pPr lvl="1"/>
            <a:r>
              <a:rPr lang="en-US" dirty="0"/>
              <a:t>Sorting should work with search bar.</a:t>
            </a:r>
          </a:p>
        </p:txBody>
      </p:sp>
    </p:spTree>
    <p:extLst>
      <p:ext uri="{BB962C8B-B14F-4D97-AF65-F5344CB8AC3E}">
        <p14:creationId xmlns:p14="http://schemas.microsoft.com/office/powerpoint/2010/main" val="3791414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1B8B5-CD15-42E2-9052-EAB6639BF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0" y="190501"/>
            <a:ext cx="10018713" cy="876300"/>
          </a:xfrm>
        </p:spPr>
        <p:txBody>
          <a:bodyPr>
            <a:normAutofit fontScale="90000"/>
          </a:bodyPr>
          <a:lstStyle/>
          <a:p>
            <a:r>
              <a:rPr lang="en-US" dirty="0"/>
              <a:t>VIP-230: The project filter should also filter through the students within the projects.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F9534-1F10-484E-A6E7-5347B4C8A6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1230285"/>
            <a:ext cx="10018713" cy="4560916"/>
          </a:xfrm>
        </p:spPr>
        <p:txBody>
          <a:bodyPr/>
          <a:lstStyle/>
          <a:p>
            <a:r>
              <a:rPr lang="en-US" b="1" dirty="0"/>
              <a:t>Description</a:t>
            </a:r>
            <a:endParaRPr lang="en-US" dirty="0"/>
          </a:p>
          <a:p>
            <a:pPr lvl="1"/>
            <a:r>
              <a:rPr lang="en-US" dirty="0"/>
              <a:t>As a VIP user, I would like to be able to search for student names within the projects, so that I can find teammates that I best fit my interests.</a:t>
            </a:r>
          </a:p>
          <a:p>
            <a:r>
              <a:rPr lang="en-US" b="1" dirty="0"/>
              <a:t>Acceptance Criteria:</a:t>
            </a:r>
          </a:p>
          <a:p>
            <a:pPr lvl="1"/>
            <a:r>
              <a:rPr lang="en-US" dirty="0"/>
              <a:t>Add current students to the search criteria.</a:t>
            </a:r>
          </a:p>
          <a:p>
            <a:pPr lvl="1"/>
            <a:r>
              <a:rPr lang="en-US" dirty="0"/>
              <a:t>Search bar should be able to check within all current students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630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F8983-172B-4578-A0F9-0BB713483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4279" y="289560"/>
            <a:ext cx="8596668" cy="1320800"/>
          </a:xfrm>
        </p:spPr>
        <p:txBody>
          <a:bodyPr/>
          <a:lstStyle/>
          <a:p>
            <a:r>
              <a:rPr lang="en-US" dirty="0"/>
              <a:t>User Case Diagram for Project Search and Sort.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05434F0-D65B-4A12-8DC8-DC086304E3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12654" y="1961342"/>
            <a:ext cx="5219917" cy="4242405"/>
          </a:xfrm>
        </p:spPr>
      </p:pic>
    </p:spTree>
    <p:extLst>
      <p:ext uri="{BB962C8B-B14F-4D97-AF65-F5344CB8AC3E}">
        <p14:creationId xmlns:p14="http://schemas.microsoft.com/office/powerpoint/2010/main" val="4228062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F8983-172B-4578-A0F9-0BB713483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2678" y="1859280"/>
            <a:ext cx="4450048" cy="3139440"/>
          </a:xfrm>
        </p:spPr>
        <p:txBody>
          <a:bodyPr/>
          <a:lstStyle/>
          <a:p>
            <a:r>
              <a:rPr lang="en-US" dirty="0"/>
              <a:t>Class Diagram for Search and Sort</a:t>
            </a:r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FDD1DCB7-2F52-4EB1-8A39-073597E72C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19276" y="220194"/>
            <a:ext cx="4211783" cy="6325979"/>
          </a:xfrm>
        </p:spPr>
      </p:pic>
    </p:spTree>
    <p:extLst>
      <p:ext uri="{BB962C8B-B14F-4D97-AF65-F5344CB8AC3E}">
        <p14:creationId xmlns:p14="http://schemas.microsoft.com/office/powerpoint/2010/main" val="203040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F8983-172B-4578-A0F9-0BB713483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2678" y="1859280"/>
            <a:ext cx="4450048" cy="3139440"/>
          </a:xfrm>
        </p:spPr>
        <p:txBody>
          <a:bodyPr/>
          <a:lstStyle/>
          <a:p>
            <a:r>
              <a:rPr lang="en-US" dirty="0"/>
              <a:t>Sequence Diagram on API Endpoints</a:t>
            </a:r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FDD1DCB7-2F52-4EB1-8A39-073597E72C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19276" y="220194"/>
            <a:ext cx="4211783" cy="6325979"/>
          </a:xfrm>
        </p:spPr>
      </p:pic>
    </p:spTree>
    <p:extLst>
      <p:ext uri="{BB962C8B-B14F-4D97-AF65-F5344CB8AC3E}">
        <p14:creationId xmlns:p14="http://schemas.microsoft.com/office/powerpoint/2010/main" val="37590969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2FA42-F5EC-48CB-9D5D-8B85648CA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162099"/>
            <a:ext cx="10018713" cy="818804"/>
          </a:xfrm>
        </p:spPr>
        <p:txBody>
          <a:bodyPr/>
          <a:lstStyle/>
          <a:p>
            <a:r>
              <a:rPr lang="en-US" dirty="0"/>
              <a:t>System Design</a:t>
            </a:r>
          </a:p>
        </p:txBody>
      </p:sp>
      <p:pic>
        <p:nvPicPr>
          <p:cNvPr id="4" name="Google Shape;139;p24">
            <a:extLst>
              <a:ext uri="{FF2B5EF4-FFF2-40B4-BE49-F238E27FC236}">
                <a16:creationId xmlns:a16="http://schemas.microsoft.com/office/drawing/2014/main" id="{EE8B9F27-53C7-4F2C-B332-D6720B1830E5}"/>
              </a:ext>
            </a:extLst>
          </p:cNvPr>
          <p:cNvPicPr preferRelativeResize="0">
            <a:picLocks noGrp="1"/>
          </p:cNvPicPr>
          <p:nvPr>
            <p:ph idx="1"/>
          </p:nvPr>
        </p:nvPicPr>
        <p:blipFill>
          <a:blip r:embed="rId2">
            <a:alphaModFix/>
          </a:blip>
          <a:stretch>
            <a:fillRect/>
          </a:stretch>
        </p:blipFill>
        <p:spPr>
          <a:xfrm>
            <a:off x="1797844" y="980903"/>
            <a:ext cx="8596312" cy="43023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F28AFCF-DB21-489A-95A1-540F345A5CBE}"/>
              </a:ext>
            </a:extLst>
          </p:cNvPr>
          <p:cNvSpPr txBox="1"/>
          <p:nvPr/>
        </p:nvSpPr>
        <p:spPr>
          <a:xfrm>
            <a:off x="1484311" y="5361710"/>
            <a:ext cx="9579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Front-end uses an MVC (Model, View, Controller) to allow a bidirectional flow of information between data and representation.</a:t>
            </a:r>
          </a:p>
        </p:txBody>
      </p:sp>
    </p:spTree>
    <p:extLst>
      <p:ext uri="{BB962C8B-B14F-4D97-AF65-F5344CB8AC3E}">
        <p14:creationId xmlns:p14="http://schemas.microsoft.com/office/powerpoint/2010/main" val="499704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578DF-5890-43EA-B60D-ED762BF81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614" y="163794"/>
            <a:ext cx="10018713" cy="1079778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626F6-2BFD-49AE-8027-6324E4F29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0457"/>
            <a:ext cx="8596668" cy="4560905"/>
          </a:xfrm>
        </p:spPr>
        <p:txBody>
          <a:bodyPr>
            <a:normAutofit/>
          </a:bodyPr>
          <a:lstStyle/>
          <a:p>
            <a:r>
              <a:rPr lang="en-US" dirty="0"/>
              <a:t>Connection with Mobile Judge is not more effective and efficient.</a:t>
            </a:r>
          </a:p>
          <a:p>
            <a:r>
              <a:rPr lang="en-US" dirty="0"/>
              <a:t>Student can search for projects that best fit their interest and skills.</a:t>
            </a:r>
          </a:p>
          <a:p>
            <a:r>
              <a:rPr lang="en-US" dirty="0"/>
              <a:t>Students can sort projects.</a:t>
            </a:r>
          </a:p>
          <a:p>
            <a:r>
              <a:rPr lang="en-US" dirty="0"/>
              <a:t>Website is now deployed and functional.</a:t>
            </a:r>
          </a:p>
          <a:p>
            <a:r>
              <a:rPr lang="en-US" dirty="0"/>
              <a:t>Contact Information</a:t>
            </a:r>
          </a:p>
          <a:p>
            <a:pPr lvl="1"/>
            <a:r>
              <a:rPr lang="en-US" dirty="0"/>
              <a:t>Ronny Pacheco– ronny.pach@gmail.com – 786-548-9185</a:t>
            </a:r>
          </a:p>
          <a:p>
            <a:pPr lvl="1"/>
            <a:endParaRPr lang="en-US" dirty="0"/>
          </a:p>
        </p:txBody>
      </p:sp>
      <p:pic>
        <p:nvPicPr>
          <p:cNvPr id="6" name="Picture 23" descr="Image result for mongodb logo png">
            <a:extLst>
              <a:ext uri="{FF2B5EF4-FFF2-40B4-BE49-F238E27FC236}">
                <a16:creationId xmlns:a16="http://schemas.microsoft.com/office/drawing/2014/main" id="{B336A75B-BC5F-4231-923A-277D96E88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624" y="718456"/>
            <a:ext cx="1524001" cy="152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5" descr="Image result for grid ui logo png">
            <a:extLst>
              <a:ext uri="{FF2B5EF4-FFF2-40B4-BE49-F238E27FC236}">
                <a16:creationId xmlns:a16="http://schemas.microsoft.com/office/drawing/2014/main" id="{966A562B-96E7-4779-B460-EE6010A75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5450" y="207023"/>
            <a:ext cx="1073797" cy="113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9" descr="Image result for angularjs logo png">
            <a:extLst>
              <a:ext uri="{FF2B5EF4-FFF2-40B4-BE49-F238E27FC236}">
                <a16:creationId xmlns:a16="http://schemas.microsoft.com/office/drawing/2014/main" id="{8971D86D-DE2A-48B4-85D8-B789DDF7D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624" y="2815013"/>
            <a:ext cx="2466270" cy="656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1" descr="Image result for Node logo png">
            <a:extLst>
              <a:ext uri="{FF2B5EF4-FFF2-40B4-BE49-F238E27FC236}">
                <a16:creationId xmlns:a16="http://schemas.microsoft.com/office/drawing/2014/main" id="{A515553C-07B2-455F-A8E9-68AA2500A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625" y="3631848"/>
            <a:ext cx="1524001" cy="93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Image result for express logo png javascript">
            <a:extLst>
              <a:ext uri="{FF2B5EF4-FFF2-40B4-BE49-F238E27FC236}">
                <a16:creationId xmlns:a16="http://schemas.microsoft.com/office/drawing/2014/main" id="{F1FBBE96-620A-4E29-9A17-5433A6B2D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9624" y="1917750"/>
            <a:ext cx="2428721" cy="73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573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34335-EFA1-4713-8F5B-399B782AB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6600"/>
          </a:xfrm>
        </p:spPr>
        <p:txBody>
          <a:bodyPr/>
          <a:lstStyle/>
          <a:p>
            <a:r>
              <a:rPr lang="en-US" dirty="0"/>
              <a:t>Problem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5BB83-0747-442E-85F4-CED1E591D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49401"/>
            <a:ext cx="8596668" cy="4491962"/>
          </a:xfrm>
        </p:spPr>
        <p:txBody>
          <a:bodyPr>
            <a:normAutofit/>
          </a:bodyPr>
          <a:lstStyle/>
          <a:p>
            <a:pPr marL="476250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sz="2000" dirty="0"/>
              <a:t>Whole Project: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Bring past version (9.0) into a deployable state and improve features.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Fix site wide bugs.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Make admin-tab more effective and efficient.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Increase security to API endpoints to Mobile Judge.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Add super-search features to admin pages and projects.</a:t>
            </a:r>
            <a:br>
              <a:rPr lang="en-US" sz="1500" dirty="0"/>
            </a:br>
            <a:endParaRPr lang="en-US" sz="1500" dirty="0"/>
          </a:p>
          <a:p>
            <a:pPr marL="476250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sz="2000" dirty="0"/>
              <a:t>My Part:</a:t>
            </a:r>
          </a:p>
          <a:p>
            <a:pPr marL="93345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sz="1600" dirty="0"/>
              <a:t>Improve routes to allow projects from current semesters.</a:t>
            </a:r>
          </a:p>
          <a:p>
            <a:pPr marL="93345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sz="1600" dirty="0"/>
              <a:t>Add search and sort features to VIP-Projects page.</a:t>
            </a:r>
          </a:p>
          <a:p>
            <a:pPr marL="93345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sz="1600" dirty="0"/>
              <a:t>Collaborate with Mobile Judge team to improve API endpoints.</a:t>
            </a:r>
          </a:p>
          <a:p>
            <a:pPr marL="93345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sz="1600" dirty="0"/>
              <a:t>Test and report bugs in order to clean product backlog.</a:t>
            </a:r>
          </a:p>
          <a:p>
            <a:pPr marL="93345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79659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88EA-5A0B-4FDA-A676-7A65CE812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5500"/>
          </a:xfrm>
        </p:spPr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DD97FBC-7884-4D2F-82E9-79149617C1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003" y="1370511"/>
            <a:ext cx="5700997" cy="45611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DAF2E0-5B99-41B1-B0D0-2C6FF89F1047}"/>
              </a:ext>
            </a:extLst>
          </p:cNvPr>
          <p:cNvSpPr txBox="1"/>
          <p:nvPr/>
        </p:nvSpPr>
        <p:spPr>
          <a:xfrm>
            <a:off x="385234" y="6121400"/>
            <a:ext cx="5710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Project was managed using Jira tools, such as the one above to manage User Stories.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BAFCF4-9896-49FE-AAA7-52C04C38E7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199" y="1370511"/>
            <a:ext cx="5497797" cy="456121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DBF821-8070-46FA-A334-0571EB4F74B0}"/>
              </a:ext>
            </a:extLst>
          </p:cNvPr>
          <p:cNvSpPr txBox="1"/>
          <p:nvPr/>
        </p:nvSpPr>
        <p:spPr>
          <a:xfrm>
            <a:off x="6299199" y="6121400"/>
            <a:ext cx="5710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Sprint planning, retrospectives, reviews, and meeting minutes were recorded on Confluence.</a:t>
            </a:r>
          </a:p>
        </p:txBody>
      </p:sp>
    </p:spTree>
    <p:extLst>
      <p:ext uri="{BB962C8B-B14F-4D97-AF65-F5344CB8AC3E}">
        <p14:creationId xmlns:p14="http://schemas.microsoft.com/office/powerpoint/2010/main" val="2417386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C9E6B-BF35-4E93-9FAB-C4E8275BA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5500"/>
          </a:xfrm>
        </p:spPr>
        <p:txBody>
          <a:bodyPr/>
          <a:lstStyle/>
          <a:p>
            <a:r>
              <a:rPr lang="en-US" dirty="0"/>
              <a:t>Key User Stories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A265C-96D7-4094-8C4D-3832CAB3C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78001"/>
            <a:ext cx="8596668" cy="4263362"/>
          </a:xfrm>
        </p:spPr>
        <p:txBody>
          <a:bodyPr/>
          <a:lstStyle/>
          <a:p>
            <a:r>
              <a:rPr lang="en-US" dirty="0"/>
              <a:t>VIP-222: Fix Bugs.</a:t>
            </a:r>
          </a:p>
          <a:p>
            <a:r>
              <a:rPr lang="en-US" dirty="0"/>
              <a:t>VIP-209: Grooming Backlog User Stories.</a:t>
            </a:r>
          </a:p>
          <a:p>
            <a:r>
              <a:rPr lang="en-US" dirty="0"/>
              <a:t>VIP-215 &amp; VIP-223: Improve API Endpoints to Mobile Judge.</a:t>
            </a:r>
          </a:p>
          <a:p>
            <a:r>
              <a:rPr lang="en-US" dirty="0"/>
              <a:t>VIP-33, VIP-229, &amp; VIP-230: Project Search and Sort.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95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DEC01-C098-4337-A9BC-816EB6BC3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53979"/>
          </a:xfrm>
        </p:spPr>
        <p:txBody>
          <a:bodyPr>
            <a:normAutofit/>
          </a:bodyPr>
          <a:lstStyle/>
          <a:p>
            <a:r>
              <a:rPr lang="en-US" dirty="0"/>
              <a:t>VIP-222: Fix Bugs.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9F7876-E91E-471B-A5C5-966FE6E393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24000"/>
            <a:ext cx="8596668" cy="4517363"/>
          </a:xfrm>
        </p:spPr>
        <p:txBody>
          <a:bodyPr>
            <a:normAutofit/>
          </a:bodyPr>
          <a:lstStyle/>
          <a:p>
            <a:r>
              <a:rPr lang="en-US" b="1" dirty="0"/>
              <a:t>Description</a:t>
            </a:r>
            <a:endParaRPr lang="en-US" dirty="0"/>
          </a:p>
          <a:p>
            <a:pPr lvl="1"/>
            <a:r>
              <a:rPr lang="en-US" dirty="0"/>
              <a:t>As a VIP developer, I would like to be able to fix all the bugs that the team/product-owner report, so that the VIP users can have a better experience while using the system.</a:t>
            </a:r>
          </a:p>
          <a:p>
            <a:r>
              <a:rPr lang="en-US" b="1" dirty="0"/>
              <a:t>Acceptance Criteria</a:t>
            </a:r>
          </a:p>
          <a:p>
            <a:pPr lvl="1"/>
            <a:r>
              <a:rPr lang="en-US" dirty="0"/>
              <a:t>Fix bugs reported by the team and product-owner.</a:t>
            </a:r>
          </a:p>
          <a:p>
            <a:pPr lvl="1"/>
            <a:r>
              <a:rPr lang="en-US" dirty="0"/>
              <a:t>Report bugs found and mark them on Jira</a:t>
            </a:r>
          </a:p>
          <a:p>
            <a:pPr lvl="1"/>
            <a:r>
              <a:rPr lang="en-US" dirty="0"/>
              <a:t>Mark bugs depending on the priority.</a:t>
            </a:r>
          </a:p>
        </p:txBody>
      </p:sp>
    </p:spTree>
    <p:extLst>
      <p:ext uri="{BB962C8B-B14F-4D97-AF65-F5344CB8AC3E}">
        <p14:creationId xmlns:p14="http://schemas.microsoft.com/office/powerpoint/2010/main" val="2268886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4741C-2C30-4AFB-B048-1B1D68488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6063"/>
          </a:xfrm>
        </p:spPr>
        <p:txBody>
          <a:bodyPr/>
          <a:lstStyle/>
          <a:p>
            <a:r>
              <a:rPr lang="en-US" dirty="0"/>
              <a:t>VIP-209: Grooming Backlog User Stories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71AD4-146F-4B2C-AB82-613540593A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07959"/>
            <a:ext cx="8596668" cy="4533404"/>
          </a:xfrm>
        </p:spPr>
        <p:txBody>
          <a:bodyPr>
            <a:normAutofit lnSpcReduction="10000"/>
          </a:bodyPr>
          <a:lstStyle/>
          <a:p>
            <a:endParaRPr lang="en-US" b="1" dirty="0"/>
          </a:p>
          <a:p>
            <a:r>
              <a:rPr lang="en-US" b="1" dirty="0"/>
              <a:t>Description</a:t>
            </a:r>
            <a:endParaRPr lang="en-US" dirty="0"/>
          </a:p>
          <a:p>
            <a:pPr lvl="1"/>
            <a:r>
              <a:rPr lang="en-US" dirty="0"/>
              <a:t>As a developer, I would like to have a backlog that is up to date so that I can streamline development.</a:t>
            </a:r>
          </a:p>
          <a:p>
            <a:r>
              <a:rPr lang="en-US" b="1" dirty="0"/>
              <a:t>Acceptance criteria:</a:t>
            </a:r>
          </a:p>
          <a:p>
            <a:pPr lvl="1"/>
            <a:r>
              <a:rPr lang="en-US" dirty="0"/>
              <a:t>Test all user stories to determine which stories have been completed by either the current VIP team or past teams.</a:t>
            </a:r>
          </a:p>
          <a:p>
            <a:pPr lvl="1"/>
            <a:r>
              <a:rPr lang="en-US" dirty="0"/>
              <a:t>Record and send video submissions about completed stories to Product Owner so that the stories can be marked as "Done"</a:t>
            </a:r>
          </a:p>
          <a:p>
            <a:pPr lvl="1"/>
            <a:r>
              <a:rPr lang="en-US" dirty="0"/>
              <a:t>Keep stories that are not done in the backlog, so that they can be worked on during the upcoming sprints.</a:t>
            </a:r>
          </a:p>
          <a:p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789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A1621-6216-415B-9C5A-330A13EF6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10775757" cy="705853"/>
          </a:xfrm>
        </p:spPr>
        <p:txBody>
          <a:bodyPr>
            <a:normAutofit fontScale="90000"/>
          </a:bodyPr>
          <a:lstStyle/>
          <a:p>
            <a:r>
              <a:rPr lang="en-US" dirty="0"/>
              <a:t>VIP-215: Retrieve multiple semesters from MJ and send back users from those semesters.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D6311-A1CB-4235-BF71-E37B41711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59833"/>
            <a:ext cx="8596668" cy="4581530"/>
          </a:xfrm>
        </p:spPr>
        <p:txBody>
          <a:bodyPr>
            <a:normAutofit/>
          </a:bodyPr>
          <a:lstStyle/>
          <a:p>
            <a:r>
              <a:rPr lang="en-US" b="1" dirty="0"/>
              <a:t>Description</a:t>
            </a:r>
            <a:endParaRPr lang="en-US" dirty="0"/>
          </a:p>
          <a:p>
            <a:pPr lvl="1"/>
            <a:r>
              <a:rPr lang="en-US" dirty="0"/>
              <a:t>As a Mobile Judge Admin, I would like to be able to request students from a one or more semesters that are currently enrolled in projects on the VIP website, so that I can add them to the mobile judge database.</a:t>
            </a:r>
          </a:p>
          <a:p>
            <a:r>
              <a:rPr lang="en-US" b="1" dirty="0"/>
              <a:t>Acceptance criteria:</a:t>
            </a:r>
          </a:p>
          <a:p>
            <a:pPr lvl="1"/>
            <a:r>
              <a:rPr lang="en-US" dirty="0"/>
              <a:t>System should parse the separate request string into an string array of semesters.</a:t>
            </a:r>
          </a:p>
          <a:p>
            <a:pPr lvl="1"/>
            <a:r>
              <a:rPr lang="en-US" dirty="0"/>
              <a:t>All students enrolled in projects should be returned.</a:t>
            </a:r>
          </a:p>
          <a:p>
            <a:pPr lvl="1"/>
            <a:r>
              <a:rPr lang="en-US" dirty="0"/>
              <a:t>Admin should be prompted if key provided is not valid.</a:t>
            </a:r>
          </a:p>
          <a:p>
            <a:pPr lvl="1"/>
            <a:r>
              <a:rPr lang="en-US" dirty="0"/>
              <a:t>Students returned must be from requested semester/s</a:t>
            </a:r>
          </a:p>
          <a:p>
            <a:pPr lvl="1"/>
            <a:r>
              <a:rPr lang="en-US" dirty="0"/>
              <a:t>API should be able to return students from more than one semester.</a:t>
            </a:r>
          </a:p>
        </p:txBody>
      </p:sp>
    </p:spTree>
    <p:extLst>
      <p:ext uri="{BB962C8B-B14F-4D97-AF65-F5344CB8AC3E}">
        <p14:creationId xmlns:p14="http://schemas.microsoft.com/office/powerpoint/2010/main" val="2209488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DFB86-80EE-42B4-A43B-25E0FDD59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0" y="406631"/>
            <a:ext cx="10018713" cy="599209"/>
          </a:xfrm>
        </p:spPr>
        <p:txBody>
          <a:bodyPr>
            <a:normAutofit fontScale="90000"/>
          </a:bodyPr>
          <a:lstStyle/>
          <a:p>
            <a:r>
              <a:rPr lang="en-US" dirty="0"/>
              <a:t>VIP-223: Retrieve all users if no semester is sent.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7518D6-1604-43CD-BD6E-D7165BD83F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1064029"/>
            <a:ext cx="10018713" cy="4727171"/>
          </a:xfrm>
        </p:spPr>
        <p:txBody>
          <a:bodyPr/>
          <a:lstStyle/>
          <a:p>
            <a:r>
              <a:rPr lang="en-US" b="1" dirty="0"/>
              <a:t>Description:</a:t>
            </a:r>
            <a:endParaRPr lang="en-US" dirty="0"/>
          </a:p>
          <a:p>
            <a:pPr lvl="1"/>
            <a:r>
              <a:rPr lang="en-US" dirty="0"/>
              <a:t>As a Mobile Judge Admin, I would like to be able to request all the students that are currently enrolled in projects on the VIP website, so that I can add them to the mobile judge database.</a:t>
            </a:r>
          </a:p>
          <a:p>
            <a:r>
              <a:rPr lang="en-US" b="1" dirty="0"/>
              <a:t>Acceptance criteria:</a:t>
            </a:r>
          </a:p>
          <a:p>
            <a:pPr lvl="1"/>
            <a:r>
              <a:rPr lang="en-US" dirty="0"/>
              <a:t>System should check if the word "all" is sent.</a:t>
            </a:r>
          </a:p>
          <a:p>
            <a:pPr lvl="1"/>
            <a:r>
              <a:rPr lang="en-US" dirty="0"/>
              <a:t>All students enrolled in projects should be returned.</a:t>
            </a:r>
          </a:p>
          <a:p>
            <a:pPr lvl="1"/>
            <a:r>
              <a:rPr lang="en-US" dirty="0"/>
              <a:t>Admin should be prompted if key provided is not valid.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418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1B8B5-CD15-42E2-9052-EAB6639BF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0" y="190501"/>
            <a:ext cx="10018713" cy="876300"/>
          </a:xfrm>
        </p:spPr>
        <p:txBody>
          <a:bodyPr/>
          <a:lstStyle/>
          <a:p>
            <a:r>
              <a:rPr lang="en-US" dirty="0"/>
              <a:t>VIP-33: Filter on Project Search Page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F9534-1F10-484E-A6E7-5347B4C8A6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1230285"/>
            <a:ext cx="10018713" cy="4560916"/>
          </a:xfrm>
        </p:spPr>
        <p:txBody>
          <a:bodyPr/>
          <a:lstStyle/>
          <a:p>
            <a:r>
              <a:rPr lang="en-US" b="1" dirty="0"/>
              <a:t>Description:</a:t>
            </a:r>
            <a:endParaRPr lang="en-US" dirty="0"/>
          </a:p>
          <a:p>
            <a:pPr lvl="1"/>
            <a:r>
              <a:rPr lang="en-US" dirty="0"/>
              <a:t>As a VIP user, I would like to be able to use a search bar to find projects that best suit my skills</a:t>
            </a:r>
          </a:p>
          <a:p>
            <a:r>
              <a:rPr lang="en-US" b="1" dirty="0"/>
              <a:t>Acceptance criteria:</a:t>
            </a:r>
          </a:p>
          <a:p>
            <a:pPr lvl="1"/>
            <a:r>
              <a:rPr lang="en-US" dirty="0"/>
              <a:t>Search bar must return all projects that fit the criteria</a:t>
            </a:r>
          </a:p>
          <a:p>
            <a:pPr lvl="1"/>
            <a:r>
              <a:rPr lang="en-US" dirty="0"/>
              <a:t>Search bar must accept different entries by using spaces as separators</a:t>
            </a:r>
          </a:p>
          <a:p>
            <a:pPr lvl="1"/>
            <a:r>
              <a:rPr lang="en-US" dirty="0"/>
              <a:t>Search bar must use AND logic for entries separated by spaces.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9503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296</TotalTime>
  <Words>846</Words>
  <Application>Microsoft Office PowerPoint</Application>
  <PresentationFormat>Widescreen</PresentationFormat>
  <Paragraphs>90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Corbel</vt:lpstr>
      <vt:lpstr>Wingdings</vt:lpstr>
      <vt:lpstr>Parallax</vt:lpstr>
      <vt:lpstr>VIP/Senior Project Final Presentation Spring 2019  Vertically Integrated Projects Website – Version 10.0</vt:lpstr>
      <vt:lpstr>Problem Definition</vt:lpstr>
      <vt:lpstr>Project Management</vt:lpstr>
      <vt:lpstr>Key User Stories</vt:lpstr>
      <vt:lpstr>VIP-222: Fix Bugs.</vt:lpstr>
      <vt:lpstr>VIP-209: Grooming Backlog User Stories</vt:lpstr>
      <vt:lpstr>VIP-215: Retrieve multiple semesters from MJ and send back users from those semesters.</vt:lpstr>
      <vt:lpstr>VIP-223: Retrieve all users if no semester is sent. </vt:lpstr>
      <vt:lpstr>VIP-33: Filter on Project Search Page</vt:lpstr>
      <vt:lpstr>VIP-229: Sort Dropdown Should Sort the Projects Shown Alphabetically A-Z or Z-A</vt:lpstr>
      <vt:lpstr>VIP-230: The project filter should also filter through the students within the projects.</vt:lpstr>
      <vt:lpstr>User Case Diagram for Project Search and Sort.</vt:lpstr>
      <vt:lpstr>Class Diagram for Search and Sort</vt:lpstr>
      <vt:lpstr>Sequence Diagram on API Endpoints</vt:lpstr>
      <vt:lpstr>System Design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</dc:title>
  <dc:creator>Jesus</dc:creator>
  <cp:lastModifiedBy>Ronny Pacheco</cp:lastModifiedBy>
  <cp:revision>18</cp:revision>
  <dcterms:created xsi:type="dcterms:W3CDTF">2019-04-24T22:35:27Z</dcterms:created>
  <dcterms:modified xsi:type="dcterms:W3CDTF">2019-04-25T05:10:54Z</dcterms:modified>
</cp:coreProperties>
</file>