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8900"/>
    <a:srgbClr val="9A7500"/>
    <a:srgbClr val="00153E"/>
    <a:srgbClr val="08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75"/>
  </p:normalViewPr>
  <p:slideViewPr>
    <p:cSldViewPr>
      <p:cViewPr>
        <p:scale>
          <a:sx n="33" d="100"/>
          <a:sy n="33" d="100"/>
        </p:scale>
        <p:origin x="726" y="7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55350D-E3AF-5745-9E25-56A01857EE6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E17A0717-3C0F-D242-9AC4-833201ECDD4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26B36683-E622-43BF-8362-EE9282E6269B}" type="datetime1">
              <a:rPr lang="en-US" altLang="en-US"/>
              <a:pPr>
                <a:defRPr/>
              </a:pPr>
              <a:t>4/10/2019</a:t>
            </a:fld>
            <a:endParaRPr lang="en-US" altLang="en-US"/>
          </a:p>
        </p:txBody>
      </p:sp>
      <p:sp>
        <p:nvSpPr>
          <p:cNvPr id="4" name="Slide Image Placeholder 3">
            <a:extLst>
              <a:ext uri="{FF2B5EF4-FFF2-40B4-BE49-F238E27FC236}">
                <a16:creationId xmlns:a16="http://schemas.microsoft.com/office/drawing/2014/main" id="{3B873452-A796-684A-B348-A17232BE1A3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63C9C6A-155D-7A40-BC31-A16B810E4CF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EA59F58-71DA-DB4A-A89B-3A1AC628FCF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3B9D74E1-08E5-7644-BD47-5794F61804E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CF07DB5-D118-474E-9425-D39B496F5E0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6DFCCFDD-EDAC-45F7-8BF4-0086D5FCB1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BD5C5C8C-1158-4495-AB59-770321DAF7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48CBEC70-F9EB-400E-80C5-AF8F42E682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ABD7C52-C2B5-4615-A3F5-3F5E32724918}"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AA64A3C-C26A-4D2B-9AEA-C3475453616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5F9B4C8-5B89-49EB-9392-4A8570CD44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D12C764-A970-4F8B-B522-EE76ED36C80C}"/>
              </a:ext>
            </a:extLst>
          </p:cNvPr>
          <p:cNvSpPr>
            <a:spLocks noGrp="1" noChangeArrowheads="1"/>
          </p:cNvSpPr>
          <p:nvPr>
            <p:ph type="sldNum" sz="quarter" idx="12"/>
          </p:nvPr>
        </p:nvSpPr>
        <p:spPr>
          <a:ln/>
        </p:spPr>
        <p:txBody>
          <a:bodyPr/>
          <a:lstStyle>
            <a:lvl1pPr>
              <a:defRPr/>
            </a:lvl1pPr>
          </a:lstStyle>
          <a:p>
            <a:pPr>
              <a:defRPr/>
            </a:pPr>
            <a:fld id="{3AD8B6E7-8E31-4CEF-9615-CBB3CA565702}" type="slidenum">
              <a:rPr lang="en-US" altLang="en-US"/>
              <a:pPr>
                <a:defRPr/>
              </a:pPr>
              <a:t>‹#›</a:t>
            </a:fld>
            <a:endParaRPr lang="en-US" altLang="en-US"/>
          </a:p>
        </p:txBody>
      </p:sp>
    </p:spTree>
    <p:extLst>
      <p:ext uri="{BB962C8B-B14F-4D97-AF65-F5344CB8AC3E}">
        <p14:creationId xmlns:p14="http://schemas.microsoft.com/office/powerpoint/2010/main" val="1843981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DE616CE-878A-4A3E-8224-D26672EE6B3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91D43A6-0BCE-4CED-B29A-186BEFE879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6D4BAC0-4034-4E6C-8B2E-49B867F638BD}"/>
              </a:ext>
            </a:extLst>
          </p:cNvPr>
          <p:cNvSpPr>
            <a:spLocks noGrp="1" noChangeArrowheads="1"/>
          </p:cNvSpPr>
          <p:nvPr>
            <p:ph type="sldNum" sz="quarter" idx="12"/>
          </p:nvPr>
        </p:nvSpPr>
        <p:spPr>
          <a:ln/>
        </p:spPr>
        <p:txBody>
          <a:bodyPr/>
          <a:lstStyle>
            <a:lvl1pPr>
              <a:defRPr/>
            </a:lvl1pPr>
          </a:lstStyle>
          <a:p>
            <a:pPr>
              <a:defRPr/>
            </a:pPr>
            <a:fld id="{0F0891C9-4A31-42A1-80CD-7571D3DD4870}" type="slidenum">
              <a:rPr lang="en-US" altLang="en-US"/>
              <a:pPr>
                <a:defRPr/>
              </a:pPr>
              <a:t>‹#›</a:t>
            </a:fld>
            <a:endParaRPr lang="en-US" altLang="en-US"/>
          </a:p>
        </p:txBody>
      </p:sp>
    </p:spTree>
    <p:extLst>
      <p:ext uri="{BB962C8B-B14F-4D97-AF65-F5344CB8AC3E}">
        <p14:creationId xmlns:p14="http://schemas.microsoft.com/office/powerpoint/2010/main" val="2030843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062286B-E6A0-4132-868E-E07C6584CDF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128998F-C1FB-4EFB-A7C9-1C7C9FFFAA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FF4E581-11FC-49D8-BB7B-E130EDA6CD83}"/>
              </a:ext>
            </a:extLst>
          </p:cNvPr>
          <p:cNvSpPr>
            <a:spLocks noGrp="1" noChangeArrowheads="1"/>
          </p:cNvSpPr>
          <p:nvPr>
            <p:ph type="sldNum" sz="quarter" idx="12"/>
          </p:nvPr>
        </p:nvSpPr>
        <p:spPr>
          <a:ln/>
        </p:spPr>
        <p:txBody>
          <a:bodyPr/>
          <a:lstStyle>
            <a:lvl1pPr>
              <a:defRPr/>
            </a:lvl1pPr>
          </a:lstStyle>
          <a:p>
            <a:pPr>
              <a:defRPr/>
            </a:pPr>
            <a:fld id="{00799734-4DE8-4931-BC8B-F22B730AA16D}" type="slidenum">
              <a:rPr lang="en-US" altLang="en-US"/>
              <a:pPr>
                <a:defRPr/>
              </a:pPr>
              <a:t>‹#›</a:t>
            </a:fld>
            <a:endParaRPr lang="en-US" altLang="en-US"/>
          </a:p>
        </p:txBody>
      </p:sp>
    </p:spTree>
    <p:extLst>
      <p:ext uri="{BB962C8B-B14F-4D97-AF65-F5344CB8AC3E}">
        <p14:creationId xmlns:p14="http://schemas.microsoft.com/office/powerpoint/2010/main" val="490805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1224A8D-E9B9-44AA-9497-09DE497C568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83173A5-E17F-461B-8F7F-2086E069F5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DA5DE54-E51E-4087-8394-6C0447D49A66}"/>
              </a:ext>
            </a:extLst>
          </p:cNvPr>
          <p:cNvSpPr>
            <a:spLocks noGrp="1" noChangeArrowheads="1"/>
          </p:cNvSpPr>
          <p:nvPr>
            <p:ph type="sldNum" sz="quarter" idx="12"/>
          </p:nvPr>
        </p:nvSpPr>
        <p:spPr>
          <a:ln/>
        </p:spPr>
        <p:txBody>
          <a:bodyPr/>
          <a:lstStyle>
            <a:lvl1pPr>
              <a:defRPr/>
            </a:lvl1pPr>
          </a:lstStyle>
          <a:p>
            <a:pPr>
              <a:defRPr/>
            </a:pPr>
            <a:fld id="{83629CD7-FE97-4416-BFC4-6DF80B58D770}" type="slidenum">
              <a:rPr lang="en-US" altLang="en-US"/>
              <a:pPr>
                <a:defRPr/>
              </a:pPr>
              <a:t>‹#›</a:t>
            </a:fld>
            <a:endParaRPr lang="en-US" altLang="en-US"/>
          </a:p>
        </p:txBody>
      </p:sp>
    </p:spTree>
    <p:extLst>
      <p:ext uri="{BB962C8B-B14F-4D97-AF65-F5344CB8AC3E}">
        <p14:creationId xmlns:p14="http://schemas.microsoft.com/office/powerpoint/2010/main" val="201136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C0849F1-64E5-497E-AC61-F93BE6C6DF0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6185A12-A8EA-40AE-937B-DB9C6873D6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A6DA724-0AF9-43F8-9D88-104EAF20243F}"/>
              </a:ext>
            </a:extLst>
          </p:cNvPr>
          <p:cNvSpPr>
            <a:spLocks noGrp="1" noChangeArrowheads="1"/>
          </p:cNvSpPr>
          <p:nvPr>
            <p:ph type="sldNum" sz="quarter" idx="12"/>
          </p:nvPr>
        </p:nvSpPr>
        <p:spPr>
          <a:ln/>
        </p:spPr>
        <p:txBody>
          <a:bodyPr/>
          <a:lstStyle>
            <a:lvl1pPr>
              <a:defRPr/>
            </a:lvl1pPr>
          </a:lstStyle>
          <a:p>
            <a:pPr>
              <a:defRPr/>
            </a:pPr>
            <a:fld id="{CC30CC29-F481-4D44-AE66-214DDE54AA81}" type="slidenum">
              <a:rPr lang="en-US" altLang="en-US"/>
              <a:pPr>
                <a:defRPr/>
              </a:pPr>
              <a:t>‹#›</a:t>
            </a:fld>
            <a:endParaRPr lang="en-US" altLang="en-US"/>
          </a:p>
        </p:txBody>
      </p:sp>
    </p:spTree>
    <p:extLst>
      <p:ext uri="{BB962C8B-B14F-4D97-AF65-F5344CB8AC3E}">
        <p14:creationId xmlns:p14="http://schemas.microsoft.com/office/powerpoint/2010/main" val="97247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82BA11C-3C68-48DE-A955-5708BE39B15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1F4E4F6-E83B-42F9-9CE5-751D1FC23B1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41D18FD-DD44-499C-B8F3-32D4FF94061A}"/>
              </a:ext>
            </a:extLst>
          </p:cNvPr>
          <p:cNvSpPr>
            <a:spLocks noGrp="1" noChangeArrowheads="1"/>
          </p:cNvSpPr>
          <p:nvPr>
            <p:ph type="sldNum" sz="quarter" idx="12"/>
          </p:nvPr>
        </p:nvSpPr>
        <p:spPr>
          <a:ln/>
        </p:spPr>
        <p:txBody>
          <a:bodyPr/>
          <a:lstStyle>
            <a:lvl1pPr>
              <a:defRPr/>
            </a:lvl1pPr>
          </a:lstStyle>
          <a:p>
            <a:pPr>
              <a:defRPr/>
            </a:pPr>
            <a:fld id="{1CD66D27-D9B8-4563-B478-405B18B06A4A}" type="slidenum">
              <a:rPr lang="en-US" altLang="en-US"/>
              <a:pPr>
                <a:defRPr/>
              </a:pPr>
              <a:t>‹#›</a:t>
            </a:fld>
            <a:endParaRPr lang="en-US" altLang="en-US"/>
          </a:p>
        </p:txBody>
      </p:sp>
    </p:spTree>
    <p:extLst>
      <p:ext uri="{BB962C8B-B14F-4D97-AF65-F5344CB8AC3E}">
        <p14:creationId xmlns:p14="http://schemas.microsoft.com/office/powerpoint/2010/main" val="1331914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728123F-954A-4094-9B80-3CCCDC3CC38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6C7835E-A01F-4EAC-B37E-613F15FE4E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70E8E32F-83F6-4130-AA04-6C1B951F80B3}"/>
              </a:ext>
            </a:extLst>
          </p:cNvPr>
          <p:cNvSpPr>
            <a:spLocks noGrp="1" noChangeArrowheads="1"/>
          </p:cNvSpPr>
          <p:nvPr>
            <p:ph type="sldNum" sz="quarter" idx="12"/>
          </p:nvPr>
        </p:nvSpPr>
        <p:spPr>
          <a:ln/>
        </p:spPr>
        <p:txBody>
          <a:bodyPr/>
          <a:lstStyle>
            <a:lvl1pPr>
              <a:defRPr/>
            </a:lvl1pPr>
          </a:lstStyle>
          <a:p>
            <a:pPr>
              <a:defRPr/>
            </a:pPr>
            <a:fld id="{CB7FB912-0C14-4142-AC53-48C607797933}" type="slidenum">
              <a:rPr lang="en-US" altLang="en-US"/>
              <a:pPr>
                <a:defRPr/>
              </a:pPr>
              <a:t>‹#›</a:t>
            </a:fld>
            <a:endParaRPr lang="en-US" altLang="en-US"/>
          </a:p>
        </p:txBody>
      </p:sp>
    </p:spTree>
    <p:extLst>
      <p:ext uri="{BB962C8B-B14F-4D97-AF65-F5344CB8AC3E}">
        <p14:creationId xmlns:p14="http://schemas.microsoft.com/office/powerpoint/2010/main" val="3817386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364F194-F0D9-48A9-A6A3-B01D2894E85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E68794A-9CB2-45C4-B800-032F4F4E05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D8A1C90-C09E-4E12-9AEE-50E45AAD105F}"/>
              </a:ext>
            </a:extLst>
          </p:cNvPr>
          <p:cNvSpPr>
            <a:spLocks noGrp="1" noChangeArrowheads="1"/>
          </p:cNvSpPr>
          <p:nvPr>
            <p:ph type="sldNum" sz="quarter" idx="12"/>
          </p:nvPr>
        </p:nvSpPr>
        <p:spPr>
          <a:ln/>
        </p:spPr>
        <p:txBody>
          <a:bodyPr/>
          <a:lstStyle>
            <a:lvl1pPr>
              <a:defRPr/>
            </a:lvl1pPr>
          </a:lstStyle>
          <a:p>
            <a:pPr>
              <a:defRPr/>
            </a:pPr>
            <a:fld id="{5AEB31F6-9E24-4D74-A674-EBDAA83D82F0}" type="slidenum">
              <a:rPr lang="en-US" altLang="en-US"/>
              <a:pPr>
                <a:defRPr/>
              </a:pPr>
              <a:t>‹#›</a:t>
            </a:fld>
            <a:endParaRPr lang="en-US" altLang="en-US"/>
          </a:p>
        </p:txBody>
      </p:sp>
    </p:spTree>
    <p:extLst>
      <p:ext uri="{BB962C8B-B14F-4D97-AF65-F5344CB8AC3E}">
        <p14:creationId xmlns:p14="http://schemas.microsoft.com/office/powerpoint/2010/main" val="1079199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F99FB54-D2C5-47F4-92D3-F2EF8CD315E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8CBCBF51-E154-4CDD-A270-B5B5374E95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D3C144C9-675D-45E5-ABAB-532D2C940414}"/>
              </a:ext>
            </a:extLst>
          </p:cNvPr>
          <p:cNvSpPr>
            <a:spLocks noGrp="1" noChangeArrowheads="1"/>
          </p:cNvSpPr>
          <p:nvPr>
            <p:ph type="sldNum" sz="quarter" idx="12"/>
          </p:nvPr>
        </p:nvSpPr>
        <p:spPr>
          <a:ln/>
        </p:spPr>
        <p:txBody>
          <a:bodyPr/>
          <a:lstStyle>
            <a:lvl1pPr>
              <a:defRPr/>
            </a:lvl1pPr>
          </a:lstStyle>
          <a:p>
            <a:pPr>
              <a:defRPr/>
            </a:pPr>
            <a:fld id="{AB06EB91-5081-4F47-B944-02B14C8BDFF0}" type="slidenum">
              <a:rPr lang="en-US" altLang="en-US"/>
              <a:pPr>
                <a:defRPr/>
              </a:pPr>
              <a:t>‹#›</a:t>
            </a:fld>
            <a:endParaRPr lang="en-US" altLang="en-US"/>
          </a:p>
        </p:txBody>
      </p:sp>
    </p:spTree>
    <p:extLst>
      <p:ext uri="{BB962C8B-B14F-4D97-AF65-F5344CB8AC3E}">
        <p14:creationId xmlns:p14="http://schemas.microsoft.com/office/powerpoint/2010/main" val="3538325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3B6AFCD-B633-46EA-A932-1827528AE4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F5B21D17-0E67-4BFF-8085-18FE45F2A9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771A9BB-9BFE-46AC-84D2-AFB83013974A}"/>
              </a:ext>
            </a:extLst>
          </p:cNvPr>
          <p:cNvSpPr>
            <a:spLocks noGrp="1" noChangeArrowheads="1"/>
          </p:cNvSpPr>
          <p:nvPr>
            <p:ph type="sldNum" sz="quarter" idx="12"/>
          </p:nvPr>
        </p:nvSpPr>
        <p:spPr>
          <a:ln/>
        </p:spPr>
        <p:txBody>
          <a:bodyPr/>
          <a:lstStyle>
            <a:lvl1pPr>
              <a:defRPr/>
            </a:lvl1pPr>
          </a:lstStyle>
          <a:p>
            <a:pPr>
              <a:defRPr/>
            </a:pPr>
            <a:fld id="{0E9766A2-A798-4D44-84BC-1DB478020D75}" type="slidenum">
              <a:rPr lang="en-US" altLang="en-US"/>
              <a:pPr>
                <a:defRPr/>
              </a:pPr>
              <a:t>‹#›</a:t>
            </a:fld>
            <a:endParaRPr lang="en-US" altLang="en-US"/>
          </a:p>
        </p:txBody>
      </p:sp>
    </p:spTree>
    <p:extLst>
      <p:ext uri="{BB962C8B-B14F-4D97-AF65-F5344CB8AC3E}">
        <p14:creationId xmlns:p14="http://schemas.microsoft.com/office/powerpoint/2010/main" val="1684817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CCDD8D4-F986-44BA-A3C4-0932893B7BD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52FF8B0-84AB-433B-852A-D07311F0F2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F7C27E1-C40E-4456-A7EC-F7DD2184B8EA}"/>
              </a:ext>
            </a:extLst>
          </p:cNvPr>
          <p:cNvSpPr>
            <a:spLocks noGrp="1" noChangeArrowheads="1"/>
          </p:cNvSpPr>
          <p:nvPr>
            <p:ph type="sldNum" sz="quarter" idx="12"/>
          </p:nvPr>
        </p:nvSpPr>
        <p:spPr>
          <a:ln/>
        </p:spPr>
        <p:txBody>
          <a:bodyPr/>
          <a:lstStyle>
            <a:lvl1pPr>
              <a:defRPr/>
            </a:lvl1pPr>
          </a:lstStyle>
          <a:p>
            <a:pPr>
              <a:defRPr/>
            </a:pPr>
            <a:fld id="{08024D44-7F40-49C2-A9E9-342C3FA6AE85}" type="slidenum">
              <a:rPr lang="en-US" altLang="en-US"/>
              <a:pPr>
                <a:defRPr/>
              </a:pPr>
              <a:t>‹#›</a:t>
            </a:fld>
            <a:endParaRPr lang="en-US" altLang="en-US"/>
          </a:p>
        </p:txBody>
      </p:sp>
    </p:spTree>
    <p:extLst>
      <p:ext uri="{BB962C8B-B14F-4D97-AF65-F5344CB8AC3E}">
        <p14:creationId xmlns:p14="http://schemas.microsoft.com/office/powerpoint/2010/main" val="557818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440B7BC-8080-44E8-8262-6D98BE3201AC}"/>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B7332281-B407-45BA-A535-5535D55344B9}"/>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23DAB651-E8EA-3347-8CBE-59EDB9518B7F}"/>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EF9A5F9-E8EC-D543-9C24-AF155FFF3E60}"/>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D9F1BD0-1536-8E47-9F7A-4DC5977273D2}"/>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9248EB5E-08EA-4730-A960-2C67E96DDBF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2">
            <a:extLst>
              <a:ext uri="{FF2B5EF4-FFF2-40B4-BE49-F238E27FC236}">
                <a16:creationId xmlns:a16="http://schemas.microsoft.com/office/drawing/2014/main" id="{80704A04-E700-42EC-BA9F-E6A79726803E}"/>
              </a:ext>
            </a:extLst>
          </p:cNvPr>
          <p:cNvSpPr txBox="1">
            <a:spLocks noChangeArrowheads="1"/>
          </p:cNvSpPr>
          <p:nvPr/>
        </p:nvSpPr>
        <p:spPr bwMode="auto">
          <a:xfrm>
            <a:off x="6561138" y="2738438"/>
            <a:ext cx="19346862" cy="2023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dirty="0">
                <a:solidFill>
                  <a:srgbClr val="081E3F"/>
                </a:solidFill>
              </a:rPr>
              <a:t>Vertically Integrate Projects 10.0</a:t>
            </a:r>
          </a:p>
          <a:p>
            <a:pPr algn="ctr" eaLnBrk="1" hangingPunct="1">
              <a:spcBef>
                <a:spcPct val="0"/>
              </a:spcBef>
              <a:buFontTx/>
              <a:buNone/>
            </a:pPr>
            <a:r>
              <a:rPr lang="en-US" altLang="en-US" sz="3500" b="1" dirty="0">
                <a:solidFill>
                  <a:srgbClr val="081E3F"/>
                </a:solidFill>
              </a:rPr>
              <a:t>Student: </a:t>
            </a:r>
            <a:r>
              <a:rPr lang="en-US" altLang="en-US" sz="3500" dirty="0">
                <a:solidFill>
                  <a:srgbClr val="081E3F"/>
                </a:solidFill>
              </a:rPr>
              <a:t>Jesus Barrios, Florida International University</a:t>
            </a:r>
          </a:p>
          <a:p>
            <a:pPr algn="ctr">
              <a:buNone/>
            </a:pPr>
            <a:r>
              <a:rPr lang="en-US" altLang="en-US" sz="3500" b="1" dirty="0">
                <a:solidFill>
                  <a:srgbClr val="081E3F"/>
                </a:solidFill>
              </a:rPr>
              <a:t>	Instructor &amp; Product Owner: </a:t>
            </a:r>
            <a:r>
              <a:rPr lang="en-US" altLang="en-US" sz="3500" dirty="0">
                <a:solidFill>
                  <a:srgbClr val="081E3F"/>
                </a:solidFill>
              </a:rPr>
              <a:t>Dr. Masoud </a:t>
            </a:r>
            <a:r>
              <a:rPr lang="en-US" altLang="en-US" sz="3500" dirty="0" err="1">
                <a:solidFill>
                  <a:srgbClr val="081E3F"/>
                </a:solidFill>
              </a:rPr>
              <a:t>Sadjadi</a:t>
            </a:r>
            <a:r>
              <a:rPr lang="en-US" altLang="en-US" sz="3500" dirty="0">
                <a:solidFill>
                  <a:srgbClr val="081E3F"/>
                </a:solidFill>
              </a:rPr>
              <a:t>, Florida International University</a:t>
            </a:r>
          </a:p>
        </p:txBody>
      </p:sp>
      <p:sp>
        <p:nvSpPr>
          <p:cNvPr id="3075" name="Text Box 72">
            <a:extLst>
              <a:ext uri="{FF2B5EF4-FFF2-40B4-BE49-F238E27FC236}">
                <a16:creationId xmlns:a16="http://schemas.microsoft.com/office/drawing/2014/main" id="{F1F8F336-098B-4AA2-8095-DDC3952E4085}"/>
              </a:ext>
            </a:extLst>
          </p:cNvPr>
          <p:cNvSpPr txBox="1">
            <a:spLocks noChangeArrowheads="1"/>
          </p:cNvSpPr>
          <p:nvPr/>
        </p:nvSpPr>
        <p:spPr bwMode="auto">
          <a:xfrm>
            <a:off x="1219200" y="423672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Florida International University. I thank Dr. </a:t>
            </a:r>
            <a:r>
              <a:rPr lang="en-US" altLang="en-US" sz="3000" dirty="0" err="1"/>
              <a:t>Sadjadi</a:t>
            </a:r>
            <a:r>
              <a:rPr lang="en-US" altLang="en-US" sz="3000" dirty="0"/>
              <a:t> and Eric S. Johnson for assistance, cooperation and mentorship that I received throughout this process, as well as my teammate Ronny Pacheco.</a:t>
            </a:r>
          </a:p>
        </p:txBody>
      </p:sp>
      <p:sp>
        <p:nvSpPr>
          <p:cNvPr id="3076" name="Rectangle 18">
            <a:extLst>
              <a:ext uri="{FF2B5EF4-FFF2-40B4-BE49-F238E27FC236}">
                <a16:creationId xmlns:a16="http://schemas.microsoft.com/office/drawing/2014/main" id="{0D14ADEA-F1CD-4610-9606-05A2A34827E5}"/>
              </a:ext>
            </a:extLst>
          </p:cNvPr>
          <p:cNvSpPr>
            <a:spLocks noChangeArrowheads="1"/>
          </p:cNvSpPr>
          <p:nvPr/>
        </p:nvSpPr>
        <p:spPr bwMode="auto">
          <a:xfrm>
            <a:off x="914400" y="5486400"/>
            <a:ext cx="31089600" cy="3566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19">
            <a:extLst>
              <a:ext uri="{FF2B5EF4-FFF2-40B4-BE49-F238E27FC236}">
                <a16:creationId xmlns:a16="http://schemas.microsoft.com/office/drawing/2014/main" id="{B94AF04C-F6D9-4D3E-85C1-17364AE7A68D}"/>
              </a:ext>
            </a:extLst>
          </p:cNvPr>
          <p:cNvSpPr txBox="1">
            <a:spLocks noChangeArrowheads="1"/>
          </p:cNvSpPr>
          <p:nvPr/>
        </p:nvSpPr>
        <p:spPr bwMode="auto">
          <a:xfrm>
            <a:off x="1905000" y="612616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Problem</a:t>
            </a:r>
          </a:p>
        </p:txBody>
      </p:sp>
      <p:sp>
        <p:nvSpPr>
          <p:cNvPr id="3078" name="Rectangle 18">
            <a:extLst>
              <a:ext uri="{FF2B5EF4-FFF2-40B4-BE49-F238E27FC236}">
                <a16:creationId xmlns:a16="http://schemas.microsoft.com/office/drawing/2014/main" id="{861BB814-038A-4E28-8D1A-A19EA6CFE135}"/>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9" name="Text Box 19">
            <a:extLst>
              <a:ext uri="{FF2B5EF4-FFF2-40B4-BE49-F238E27FC236}">
                <a16:creationId xmlns:a16="http://schemas.microsoft.com/office/drawing/2014/main" id="{8A677DC4-2012-4F7E-863B-CA2199F305F4}"/>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3080" name="Text Box 19">
            <a:extLst>
              <a:ext uri="{FF2B5EF4-FFF2-40B4-BE49-F238E27FC236}">
                <a16:creationId xmlns:a16="http://schemas.microsoft.com/office/drawing/2014/main" id="{036CDE44-FE57-4F34-87FA-3038141428EC}"/>
              </a:ext>
            </a:extLst>
          </p:cNvPr>
          <p:cNvSpPr txBox="1">
            <a:spLocks noChangeArrowheads="1"/>
          </p:cNvSpPr>
          <p:nvPr/>
        </p:nvSpPr>
        <p:spPr bwMode="auto">
          <a:xfrm>
            <a:off x="137160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Current System</a:t>
            </a:r>
          </a:p>
        </p:txBody>
      </p:sp>
      <p:sp>
        <p:nvSpPr>
          <p:cNvPr id="3081" name="Text Box 19">
            <a:extLst>
              <a:ext uri="{FF2B5EF4-FFF2-40B4-BE49-F238E27FC236}">
                <a16:creationId xmlns:a16="http://schemas.microsoft.com/office/drawing/2014/main" id="{21D8AC9D-8C73-434D-BDE8-9499B7C1F1CD}"/>
              </a:ext>
            </a:extLst>
          </p:cNvPr>
          <p:cNvSpPr txBox="1">
            <a:spLocks noChangeArrowheads="1"/>
          </p:cNvSpPr>
          <p:nvPr/>
        </p:nvSpPr>
        <p:spPr bwMode="auto">
          <a:xfrm>
            <a:off x="25603200" y="612616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Requirements</a:t>
            </a:r>
          </a:p>
        </p:txBody>
      </p:sp>
      <p:sp>
        <p:nvSpPr>
          <p:cNvPr id="3082" name="Text Box 19">
            <a:extLst>
              <a:ext uri="{FF2B5EF4-FFF2-40B4-BE49-F238E27FC236}">
                <a16:creationId xmlns:a16="http://schemas.microsoft.com/office/drawing/2014/main" id="{D37F3069-4F6B-4970-83C6-66D4C2A3C969}"/>
              </a:ext>
            </a:extLst>
          </p:cNvPr>
          <p:cNvSpPr txBox="1">
            <a:spLocks noChangeArrowheads="1"/>
          </p:cNvSpPr>
          <p:nvPr/>
        </p:nvSpPr>
        <p:spPr bwMode="auto">
          <a:xfrm>
            <a:off x="25603200" y="17068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System Design</a:t>
            </a:r>
          </a:p>
        </p:txBody>
      </p:sp>
      <p:sp>
        <p:nvSpPr>
          <p:cNvPr id="3084" name="Text Box 19">
            <a:extLst>
              <a:ext uri="{FF2B5EF4-FFF2-40B4-BE49-F238E27FC236}">
                <a16:creationId xmlns:a16="http://schemas.microsoft.com/office/drawing/2014/main" id="{AEA58B3D-F447-4A03-906A-17C4B8790A6C}"/>
              </a:ext>
            </a:extLst>
          </p:cNvPr>
          <p:cNvSpPr txBox="1">
            <a:spLocks noChangeArrowheads="1"/>
          </p:cNvSpPr>
          <p:nvPr/>
        </p:nvSpPr>
        <p:spPr bwMode="auto">
          <a:xfrm>
            <a:off x="1905000" y="17068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Implementation</a:t>
            </a:r>
          </a:p>
        </p:txBody>
      </p:sp>
      <p:sp>
        <p:nvSpPr>
          <p:cNvPr id="3086" name="Text Box 19">
            <a:extLst>
              <a:ext uri="{FF2B5EF4-FFF2-40B4-BE49-F238E27FC236}">
                <a16:creationId xmlns:a16="http://schemas.microsoft.com/office/drawing/2014/main" id="{75F25BBF-AFB0-4033-8778-36284646ED9E}"/>
              </a:ext>
            </a:extLst>
          </p:cNvPr>
          <p:cNvSpPr txBox="1">
            <a:spLocks noChangeArrowheads="1"/>
          </p:cNvSpPr>
          <p:nvPr/>
        </p:nvSpPr>
        <p:spPr bwMode="auto">
          <a:xfrm>
            <a:off x="15087600" y="346710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Screenshots</a:t>
            </a:r>
          </a:p>
        </p:txBody>
      </p:sp>
      <p:sp>
        <p:nvSpPr>
          <p:cNvPr id="3087" name="Text Box 19">
            <a:extLst>
              <a:ext uri="{FF2B5EF4-FFF2-40B4-BE49-F238E27FC236}">
                <a16:creationId xmlns:a16="http://schemas.microsoft.com/office/drawing/2014/main" id="{25BE7B72-0ADB-43AE-A63B-8BFE3E781B3E}"/>
              </a:ext>
            </a:extLst>
          </p:cNvPr>
          <p:cNvSpPr txBox="1">
            <a:spLocks noChangeArrowheads="1"/>
          </p:cNvSpPr>
          <p:nvPr/>
        </p:nvSpPr>
        <p:spPr bwMode="auto">
          <a:xfrm>
            <a:off x="15087600" y="233172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Summary</a:t>
            </a:r>
          </a:p>
        </p:txBody>
      </p:sp>
      <p:sp>
        <p:nvSpPr>
          <p:cNvPr id="3088" name="TextBox 3">
            <a:extLst>
              <a:ext uri="{FF2B5EF4-FFF2-40B4-BE49-F238E27FC236}">
                <a16:creationId xmlns:a16="http://schemas.microsoft.com/office/drawing/2014/main" id="{68DC78CA-A08F-4F3A-8141-EB99606D3E7B}"/>
              </a:ext>
            </a:extLst>
          </p:cNvPr>
          <p:cNvSpPr txBox="1">
            <a:spLocks noChangeArrowheads="1"/>
          </p:cNvSpPr>
          <p:nvPr/>
        </p:nvSpPr>
        <p:spPr bwMode="auto">
          <a:xfrm>
            <a:off x="6561138" y="0"/>
            <a:ext cx="19346862" cy="2278063"/>
          </a:xfrm>
          <a:prstGeom prst="rect">
            <a:avLst/>
          </a:prstGeom>
          <a:solidFill>
            <a:srgbClr val="081E3F"/>
          </a:solidFill>
          <a:ln>
            <a:noFill/>
          </a:ln>
          <a:effec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000" b="1" dirty="0">
                <a:solidFill>
                  <a:srgbClr val="B6862C"/>
                </a:solidFill>
                <a:latin typeface="Bahnschrift SemiBold" panose="020B0502040204020203" pitchFamily="34" charset="0"/>
              </a:rPr>
              <a:t>School of Computing &amp; Information Sciences</a:t>
            </a:r>
          </a:p>
          <a:p>
            <a:pPr algn="ctr" eaLnBrk="1" hangingPunct="1"/>
            <a:r>
              <a:rPr lang="en-US" altLang="en-US" sz="6800" i="1" dirty="0">
                <a:solidFill>
                  <a:srgbClr val="B6862C"/>
                </a:solidFill>
                <a:latin typeface="Bahnschrift SemiBold" panose="020B0502040204020203" pitchFamily="34" charset="0"/>
              </a:rPr>
              <a:t>Spring 2019 Senior Design Project</a:t>
            </a:r>
          </a:p>
        </p:txBody>
      </p:sp>
      <p:pic>
        <p:nvPicPr>
          <p:cNvPr id="3089" name="Picture 19" descr="Image result for angularjs logo png">
            <a:extLst>
              <a:ext uri="{FF2B5EF4-FFF2-40B4-BE49-F238E27FC236}">
                <a16:creationId xmlns:a16="http://schemas.microsoft.com/office/drawing/2014/main" id="{FC695735-9154-4E17-A456-1FCC2A548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6600" y="384175"/>
            <a:ext cx="458946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21" descr="Image result for Node logo png">
            <a:extLst>
              <a:ext uri="{FF2B5EF4-FFF2-40B4-BE49-F238E27FC236}">
                <a16:creationId xmlns:a16="http://schemas.microsoft.com/office/drawing/2014/main" id="{E576CAD1-46D2-4B8C-B04F-BFED5212B9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22800" y="3575050"/>
            <a:ext cx="2620963"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1" name="Picture 23" descr="Image result for mongodb logo png">
            <a:extLst>
              <a:ext uri="{FF2B5EF4-FFF2-40B4-BE49-F238E27FC236}">
                <a16:creationId xmlns:a16="http://schemas.microsoft.com/office/drawing/2014/main" id="{DB79E2B2-B199-49E9-966A-AB30E884C7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65200" y="5334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2" name="Picture 25" descr="Image result for grid ui logo png">
            <a:extLst>
              <a:ext uri="{FF2B5EF4-FFF2-40B4-BE49-F238E27FC236}">
                <a16:creationId xmlns:a16="http://schemas.microsoft.com/office/drawing/2014/main" id="{8579FE6D-D20A-4F49-85E2-7C1EBC283CD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7463" y="1503363"/>
            <a:ext cx="1841500" cy="19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3" name="Picture 27" descr="Image result for sweet alert 2 logo png">
            <a:extLst>
              <a:ext uri="{FF2B5EF4-FFF2-40B4-BE49-F238E27FC236}">
                <a16:creationId xmlns:a16="http://schemas.microsoft.com/office/drawing/2014/main" id="{3E4022AB-761F-4368-B36C-A91FEA75693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974550" y="3276600"/>
            <a:ext cx="4743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Picture 29" descr="https://vip.fiu.edu/img/FIU_VIP.jpg">
            <a:extLst>
              <a:ext uri="{FF2B5EF4-FFF2-40B4-BE49-F238E27FC236}">
                <a16:creationId xmlns:a16="http://schemas.microsoft.com/office/drawing/2014/main" id="{20DED999-7648-4F25-91DB-819EB8C1286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2194" y="3332163"/>
            <a:ext cx="5158606" cy="161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33" descr="Image result for fiu cis logo">
            <a:extLst>
              <a:ext uri="{FF2B5EF4-FFF2-40B4-BE49-F238E27FC236}">
                <a16:creationId xmlns:a16="http://schemas.microsoft.com/office/drawing/2014/main" id="{36DC3617-3529-4DD2-AF21-0F853C2D6B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47800" y="457200"/>
            <a:ext cx="47625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1513A7B-59AB-490B-8B74-6238CDAAE6EE}"/>
              </a:ext>
            </a:extLst>
          </p:cNvPr>
          <p:cNvSpPr txBox="1"/>
          <p:nvPr/>
        </p:nvSpPr>
        <p:spPr>
          <a:xfrm>
            <a:off x="1981200" y="6858000"/>
            <a:ext cx="7955280" cy="9818072"/>
          </a:xfrm>
          <a:prstGeom prst="rect">
            <a:avLst/>
          </a:prstGeom>
          <a:ln w="152400"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r>
              <a:rPr lang="en-US" sz="4000" dirty="0">
                <a:latin typeface="Bahnschrift SemiBold" panose="020B0502040204020203" pitchFamily="34" charset="0"/>
              </a:rPr>
              <a:t>There was a desire for there to be some infrastructure to host FIU senior projects, and be able to manage them within an environment (this would be VIP and Mobile Judge).</a:t>
            </a: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The latest version (9.0) had been left in an undeployable state, with some unfinished/buggy features.</a:t>
            </a: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Although robust, the admin features proved hard to learn and use.</a:t>
            </a:r>
            <a:endParaRPr lang="en-US" sz="3200" dirty="0">
              <a:latin typeface="Bahnschrift SemiBold" panose="020B0502040204020203" pitchFamily="34" charset="0"/>
            </a:endParaRPr>
          </a:p>
          <a:p>
            <a:endParaRPr lang="en-US" sz="3200" dirty="0">
              <a:latin typeface="Bahnschrift SemiBold" panose="020B0502040204020203" pitchFamily="34" charset="0"/>
            </a:endParaRPr>
          </a:p>
        </p:txBody>
      </p:sp>
      <p:sp>
        <p:nvSpPr>
          <p:cNvPr id="28" name="TextBox 27">
            <a:extLst>
              <a:ext uri="{FF2B5EF4-FFF2-40B4-BE49-F238E27FC236}">
                <a16:creationId xmlns:a16="http://schemas.microsoft.com/office/drawing/2014/main" id="{64BDB071-168C-4A4F-98E0-CB952E0BCAEE}"/>
              </a:ext>
            </a:extLst>
          </p:cNvPr>
          <p:cNvSpPr txBox="1"/>
          <p:nvPr/>
        </p:nvSpPr>
        <p:spPr>
          <a:xfrm>
            <a:off x="10515600" y="6553200"/>
            <a:ext cx="11963400" cy="10556736"/>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The VIP Website, which uses the MEAN stack framework. </a:t>
            </a:r>
          </a:p>
          <a:p>
            <a:pPr marL="457200" indent="-457200">
              <a:buFont typeface="Arial" panose="020B0604020202020204" pitchFamily="34" charset="0"/>
              <a:buChar char="•"/>
            </a:pPr>
            <a:r>
              <a:rPr lang="en-US" sz="4000" dirty="0">
                <a:latin typeface="Bahnschrift SemiBold" panose="020B0502040204020203" pitchFamily="34" charset="0"/>
              </a:rPr>
              <a:t>Allows for students to select projects, and for admins to submit and manage them.</a:t>
            </a:r>
          </a:p>
        </p:txBody>
      </p:sp>
      <p:pic>
        <p:nvPicPr>
          <p:cNvPr id="7" name="Picture 6">
            <a:extLst>
              <a:ext uri="{FF2B5EF4-FFF2-40B4-BE49-F238E27FC236}">
                <a16:creationId xmlns:a16="http://schemas.microsoft.com/office/drawing/2014/main" id="{2152C861-2EA2-4E57-A926-7FC828F8A329}"/>
              </a:ext>
            </a:extLst>
          </p:cNvPr>
          <p:cNvPicPr>
            <a:picLocks noChangeAspect="1"/>
          </p:cNvPicPr>
          <p:nvPr/>
        </p:nvPicPr>
        <p:blipFill rotWithShape="1">
          <a:blip r:embed="rId10">
            <a:extLst>
              <a:ext uri="{28A0092B-C50C-407E-A947-70E740481C1C}">
                <a14:useLocalDpi xmlns:a14="http://schemas.microsoft.com/office/drawing/2010/main" val="0"/>
              </a:ext>
            </a:extLst>
          </a:blip>
          <a:srcRect l="14001" t="631" r="12062" b="5702"/>
          <a:stretch/>
        </p:blipFill>
        <p:spPr>
          <a:xfrm>
            <a:off x="10896600" y="6829425"/>
            <a:ext cx="11430000" cy="7419975"/>
          </a:xfrm>
          <a:prstGeom prst="rect">
            <a:avLst/>
          </a:prstGeom>
        </p:spPr>
      </p:pic>
      <p:sp>
        <p:nvSpPr>
          <p:cNvPr id="31" name="TextBox 30">
            <a:extLst>
              <a:ext uri="{FF2B5EF4-FFF2-40B4-BE49-F238E27FC236}">
                <a16:creationId xmlns:a16="http://schemas.microsoft.com/office/drawing/2014/main" id="{43428633-96A9-4015-B8F4-3639CE43A14C}"/>
              </a:ext>
            </a:extLst>
          </p:cNvPr>
          <p:cNvSpPr txBox="1"/>
          <p:nvPr/>
        </p:nvSpPr>
        <p:spPr>
          <a:xfrm>
            <a:off x="23058120" y="6869728"/>
            <a:ext cx="7955280" cy="9818072"/>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r>
              <a:rPr lang="en-US" sz="4000" dirty="0">
                <a:latin typeface="Bahnschrift SemiBold" panose="020B0502040204020203" pitchFamily="34" charset="0"/>
              </a:rPr>
              <a:t>Implement super-search bars to allow broad searches through the multiple admin tabs.</a:t>
            </a: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Improve the Course-Student adding procedure to allow the admin to know what changes are occurring in the database when making these additions.</a:t>
            </a: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Improve the usability of the admin page data tables.</a:t>
            </a: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r>
              <a:rPr lang="en-US" sz="4000" dirty="0">
                <a:latin typeface="Bahnschrift SemiBold" panose="020B0502040204020203" pitchFamily="34" charset="0"/>
              </a:rPr>
              <a:t>Implement security for the VIP-Mobile Judge connection.</a:t>
            </a:r>
            <a:endParaRPr lang="en-US" sz="3200" dirty="0">
              <a:latin typeface="Bahnschrift SemiBold" panose="020B0502040204020203" pitchFamily="34" charset="0"/>
            </a:endParaRPr>
          </a:p>
          <a:p>
            <a:endParaRPr lang="en-US" sz="3200" dirty="0">
              <a:latin typeface="Bahnschrift SemiBold" panose="020B0502040204020203" pitchFamily="34" charset="0"/>
            </a:endParaRPr>
          </a:p>
        </p:txBody>
      </p:sp>
      <p:sp>
        <p:nvSpPr>
          <p:cNvPr id="34" name="TextBox 33">
            <a:extLst>
              <a:ext uri="{FF2B5EF4-FFF2-40B4-BE49-F238E27FC236}">
                <a16:creationId xmlns:a16="http://schemas.microsoft.com/office/drawing/2014/main" id="{33ABA9ED-D278-4960-8CDF-CF0954E4837F}"/>
              </a:ext>
            </a:extLst>
          </p:cNvPr>
          <p:cNvSpPr txBox="1"/>
          <p:nvPr/>
        </p:nvSpPr>
        <p:spPr>
          <a:xfrm>
            <a:off x="1981200" y="17754600"/>
            <a:ext cx="12496800" cy="22929354"/>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4000" dirty="0">
              <a:latin typeface="Bahnschrift SemiBold" panose="020B0502040204020203" pitchFamily="34" charset="0"/>
            </a:endParaRPr>
          </a:p>
          <a:p>
            <a:endParaRPr lang="en-US" sz="4000" dirty="0">
              <a:latin typeface="Bahnschrift SemiBold" panose="020B0502040204020203" pitchFamily="34" charset="0"/>
            </a:endParaRPr>
          </a:p>
          <a:p>
            <a:pPr marL="457200" indent="-457200">
              <a:buFont typeface="Arial" panose="020B0604020202020204" pitchFamily="34" charset="0"/>
              <a:buChar char="•"/>
            </a:pPr>
            <a:endParaRPr lang="en-US" sz="3200" dirty="0">
              <a:latin typeface="Bahnschrift SemiBold" panose="020B0502040204020203" pitchFamily="34" charset="0"/>
            </a:endParaRPr>
          </a:p>
          <a:p>
            <a:endParaRPr lang="en-US" sz="3200" dirty="0">
              <a:latin typeface="Bahnschrift SemiBold" panose="020B0502040204020203" pitchFamily="34" charset="0"/>
            </a:endParaRPr>
          </a:p>
          <a:p>
            <a:r>
              <a:rPr lang="en-US" sz="3200" dirty="0">
                <a:latin typeface="Bahnschrift SemiBold" panose="020B0502040204020203" pitchFamily="34" charset="0"/>
              </a:rPr>
              <a:t> </a:t>
            </a:r>
            <a:r>
              <a:rPr lang="en-US" sz="3600" dirty="0">
                <a:latin typeface="Bahnschrift SemiBold" panose="020B0502040204020203" pitchFamily="34" charset="0"/>
              </a:rPr>
              <a:t>Implementation of the Course-Student adding procedure.</a:t>
            </a: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endParaRPr lang="en-US" sz="3600" dirty="0">
              <a:latin typeface="Bahnschrift SemiBold" panose="020B0502040204020203" pitchFamily="34" charset="0"/>
            </a:endParaRPr>
          </a:p>
          <a:p>
            <a:r>
              <a:rPr lang="en-US" sz="3600" dirty="0">
                <a:latin typeface="Bahnschrift SemiBold" panose="020B0502040204020203" pitchFamily="34" charset="0"/>
              </a:rPr>
              <a:t>Use case of super-search within admin tabs.</a:t>
            </a:r>
          </a:p>
        </p:txBody>
      </p:sp>
      <p:pic>
        <p:nvPicPr>
          <p:cNvPr id="9" name="Picture 8">
            <a:extLst>
              <a:ext uri="{FF2B5EF4-FFF2-40B4-BE49-F238E27FC236}">
                <a16:creationId xmlns:a16="http://schemas.microsoft.com/office/drawing/2014/main" id="{2F3533D5-1A0D-44B2-98A5-2CA4FADDF86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94899" y="18064302"/>
            <a:ext cx="10211501" cy="13868400"/>
          </a:xfrm>
          <a:prstGeom prst="rect">
            <a:avLst/>
          </a:prstGeom>
        </p:spPr>
      </p:pic>
      <p:pic>
        <p:nvPicPr>
          <p:cNvPr id="11" name="Picture 10">
            <a:extLst>
              <a:ext uri="{FF2B5EF4-FFF2-40B4-BE49-F238E27FC236}">
                <a16:creationId xmlns:a16="http://schemas.microsoft.com/office/drawing/2014/main" id="{CBDF6010-617F-453C-BDD8-2985F30B120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62200" y="33223200"/>
            <a:ext cx="11811000" cy="6496761"/>
          </a:xfrm>
          <a:prstGeom prst="rect">
            <a:avLst/>
          </a:prstGeom>
        </p:spPr>
      </p:pic>
      <p:cxnSp>
        <p:nvCxnSpPr>
          <p:cNvPr id="13" name="Straight Connector 12">
            <a:extLst>
              <a:ext uri="{FF2B5EF4-FFF2-40B4-BE49-F238E27FC236}">
                <a16:creationId xmlns:a16="http://schemas.microsoft.com/office/drawing/2014/main" id="{5E6CCEAC-9533-4AE7-905A-6CDBBDB46E73}"/>
              </a:ext>
            </a:extLst>
          </p:cNvPr>
          <p:cNvCxnSpPr/>
          <p:nvPr/>
        </p:nvCxnSpPr>
        <p:spPr bwMode="auto">
          <a:xfrm>
            <a:off x="1981200" y="32923301"/>
            <a:ext cx="12496800" cy="0"/>
          </a:xfrm>
          <a:prstGeom prst="line">
            <a:avLst/>
          </a:prstGeom>
          <a:solidFill>
            <a:schemeClr val="accent1"/>
          </a:solidFill>
          <a:ln w="142875" cap="flat" cmpd="sng" algn="ctr">
            <a:solidFill>
              <a:srgbClr val="00153E"/>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735F6288-A4A2-40E4-A136-B18AEB1D8602}"/>
              </a:ext>
            </a:extLst>
          </p:cNvPr>
          <p:cNvSpPr txBox="1"/>
          <p:nvPr/>
        </p:nvSpPr>
        <p:spPr>
          <a:xfrm>
            <a:off x="15163800" y="17830800"/>
            <a:ext cx="15849600" cy="5232202"/>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200" dirty="0">
                <a:latin typeface="Bahnschrift SemiBold" panose="020B0502040204020203" pitchFamily="34" charset="0"/>
              </a:rPr>
              <a:t>							The VIP website was developed and is ran using the</a:t>
            </a:r>
            <a:br>
              <a:rPr lang="en-US" sz="3200" dirty="0">
                <a:latin typeface="Bahnschrift SemiBold" panose="020B0502040204020203" pitchFamily="34" charset="0"/>
              </a:rPr>
            </a:br>
            <a:r>
              <a:rPr lang="en-US" sz="3200" dirty="0">
                <a:latin typeface="Bahnschrift SemiBold" panose="020B0502040204020203" pitchFamily="34" charset="0"/>
              </a:rPr>
              <a:t>							following: </a:t>
            </a:r>
          </a:p>
          <a:p>
            <a:r>
              <a:rPr lang="en-US" sz="3200" dirty="0">
                <a:latin typeface="Bahnschrift SemiBold" panose="020B0502040204020203" pitchFamily="34" charset="0"/>
              </a:rPr>
              <a:t>							</a:t>
            </a:r>
            <a:r>
              <a:rPr lang="en-US" sz="3400" dirty="0">
                <a:latin typeface="Bahnschrift SemiBold" panose="020B0502040204020203" pitchFamily="34" charset="0"/>
              </a:rPr>
              <a:t>- NoSQL Database</a:t>
            </a:r>
          </a:p>
          <a:p>
            <a:endParaRPr lang="en-US" sz="3400" dirty="0">
              <a:latin typeface="Bahnschrift SemiBold" panose="020B0502040204020203" pitchFamily="34" charset="0"/>
            </a:endParaRPr>
          </a:p>
          <a:p>
            <a:r>
              <a:rPr lang="en-US" sz="3400" dirty="0">
                <a:latin typeface="Bahnschrift SemiBold" panose="020B0502040204020203" pitchFamily="34" charset="0"/>
              </a:rPr>
              <a:t>							- Back-end Web Framework</a:t>
            </a:r>
            <a:br>
              <a:rPr lang="en-US" sz="3400" dirty="0">
                <a:latin typeface="Bahnschrift SemiBold" panose="020B0502040204020203" pitchFamily="34" charset="0"/>
              </a:rPr>
            </a:br>
            <a:endParaRPr lang="en-US" sz="3400" dirty="0">
              <a:latin typeface="Bahnschrift SemiBold" panose="020B0502040204020203" pitchFamily="34" charset="0"/>
            </a:endParaRPr>
          </a:p>
          <a:p>
            <a:r>
              <a:rPr lang="en-US" sz="3400" dirty="0">
                <a:latin typeface="Bahnschrift SemiBold" panose="020B0502040204020203" pitchFamily="34" charset="0"/>
              </a:rPr>
              <a:t>							- Front-end Framework</a:t>
            </a:r>
          </a:p>
          <a:p>
            <a:endParaRPr lang="en-US" sz="3400" dirty="0">
              <a:latin typeface="Bahnschrift SemiBold" panose="020B0502040204020203" pitchFamily="34" charset="0"/>
            </a:endParaRPr>
          </a:p>
          <a:p>
            <a:r>
              <a:rPr lang="en-US" sz="3400" dirty="0">
                <a:latin typeface="Bahnschrift SemiBold" panose="020B0502040204020203" pitchFamily="34" charset="0"/>
              </a:rPr>
              <a:t>							- Back-end Runtime Environment</a:t>
            </a:r>
          </a:p>
          <a:p>
            <a:endParaRPr lang="en-US" sz="3200" dirty="0">
              <a:latin typeface="Bahnschrift SemiBold" panose="020B0502040204020203" pitchFamily="34" charset="0"/>
            </a:endParaRPr>
          </a:p>
        </p:txBody>
      </p:sp>
      <p:pic>
        <p:nvPicPr>
          <p:cNvPr id="3097" name="Picture 25" descr="Image result for Mean stack">
            <a:extLst>
              <a:ext uri="{FF2B5EF4-FFF2-40B4-BE49-F238E27FC236}">
                <a16:creationId xmlns:a16="http://schemas.microsoft.com/office/drawing/2014/main" id="{C337D823-5CF3-4244-A6AE-E17B3443CE67}"/>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54325" t="21206" r="13036" b="11596"/>
          <a:stretch/>
        </p:blipFill>
        <p:spPr bwMode="auto">
          <a:xfrm>
            <a:off x="15179042" y="17830800"/>
            <a:ext cx="6217920" cy="5263954"/>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90E22D19-9DA3-45A8-9F84-32C92098FE09}"/>
              </a:ext>
            </a:extLst>
          </p:cNvPr>
          <p:cNvSpPr txBox="1"/>
          <p:nvPr/>
        </p:nvSpPr>
        <p:spPr>
          <a:xfrm>
            <a:off x="15163800" y="24003000"/>
            <a:ext cx="15849600" cy="5324535"/>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r>
              <a:rPr lang="en-US" sz="3400" dirty="0">
                <a:latin typeface="Bahnschrift SemiBold" panose="020B0502040204020203" pitchFamily="34" charset="0"/>
              </a:rPr>
              <a:t>Admins are now able to use super-search within any of the admin tabs to make their tasks easier and more dynamic, as the super-search works along with the individual columns filters that </a:t>
            </a:r>
            <a:r>
              <a:rPr lang="en-US" sz="3400" dirty="0" err="1">
                <a:latin typeface="Bahnschrift SemiBold" panose="020B0502040204020203" pitchFamily="34" charset="0"/>
              </a:rPr>
              <a:t>uiGrid</a:t>
            </a:r>
            <a:r>
              <a:rPr lang="en-US" sz="3400" dirty="0">
                <a:latin typeface="Bahnschrift SemiBold" panose="020B0502040204020203" pitchFamily="34" charset="0"/>
              </a:rPr>
              <a:t> comes with.</a:t>
            </a:r>
            <a:br>
              <a:rPr lang="en-US" sz="3400" dirty="0">
                <a:latin typeface="Bahnschrift SemiBold" panose="020B0502040204020203" pitchFamily="34" charset="0"/>
              </a:rPr>
            </a:br>
            <a:endParaRPr lang="en-US" sz="3400" dirty="0">
              <a:latin typeface="Bahnschrift SemiBold" panose="020B0502040204020203" pitchFamily="34" charset="0"/>
            </a:endParaRPr>
          </a:p>
          <a:p>
            <a:pPr marL="457200" indent="-457200">
              <a:buFont typeface="Arial" panose="020B0604020202020204" pitchFamily="34" charset="0"/>
              <a:buChar char="•"/>
            </a:pPr>
            <a:r>
              <a:rPr lang="en-US" sz="3400" dirty="0">
                <a:latin typeface="Bahnschrift SemiBold" panose="020B0502040204020203" pitchFamily="34" charset="0"/>
              </a:rPr>
              <a:t>Adding courses through course files is more effective now, as the admin is able to see the changes that would occur in the database, as well as being able to cancel the process, which wasn’t possible before.</a:t>
            </a:r>
            <a:br>
              <a:rPr lang="en-US" sz="3400" dirty="0">
                <a:latin typeface="Bahnschrift SemiBold" panose="020B0502040204020203" pitchFamily="34" charset="0"/>
              </a:rPr>
            </a:br>
            <a:endParaRPr lang="en-US" sz="3400" dirty="0">
              <a:latin typeface="Bahnschrift SemiBold" panose="020B0502040204020203" pitchFamily="34" charset="0"/>
            </a:endParaRPr>
          </a:p>
          <a:p>
            <a:pPr marL="457200" indent="-457200">
              <a:buFont typeface="Arial" panose="020B0604020202020204" pitchFamily="34" charset="0"/>
              <a:buChar char="•"/>
            </a:pPr>
            <a:r>
              <a:rPr lang="en-US" sz="3400" dirty="0">
                <a:latin typeface="Bahnschrift SemiBold" panose="020B0502040204020203" pitchFamily="34" charset="0"/>
              </a:rPr>
              <a:t>General bugfixes  throughout multiple features, mainly concerning the admin pages.</a:t>
            </a:r>
          </a:p>
        </p:txBody>
      </p:sp>
      <p:sp>
        <p:nvSpPr>
          <p:cNvPr id="49" name="TextBox 48">
            <a:extLst>
              <a:ext uri="{FF2B5EF4-FFF2-40B4-BE49-F238E27FC236}">
                <a16:creationId xmlns:a16="http://schemas.microsoft.com/office/drawing/2014/main" id="{AA884136-8299-448D-AD44-A2D14EDD36BF}"/>
              </a:ext>
            </a:extLst>
          </p:cNvPr>
          <p:cNvSpPr txBox="1"/>
          <p:nvPr/>
        </p:nvSpPr>
        <p:spPr>
          <a:xfrm>
            <a:off x="15163800" y="35433000"/>
            <a:ext cx="15849600" cy="5262979"/>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a:p>
            <a:pPr marL="457200" indent="-457200">
              <a:buFont typeface="Arial" panose="020B0604020202020204" pitchFamily="34" charset="0"/>
              <a:buChar char="•"/>
            </a:pPr>
            <a:endParaRPr lang="en-US" sz="1600" dirty="0">
              <a:latin typeface="Bahnschrift SemiBold" panose="020B0502040204020203" pitchFamily="34" charset="0"/>
            </a:endParaRPr>
          </a:p>
        </p:txBody>
      </p:sp>
      <p:pic>
        <p:nvPicPr>
          <p:cNvPr id="16" name="Picture 15">
            <a:extLst>
              <a:ext uri="{FF2B5EF4-FFF2-40B4-BE49-F238E27FC236}">
                <a16:creationId xmlns:a16="http://schemas.microsoft.com/office/drawing/2014/main" id="{C44166E3-01EE-44DD-B8A6-E72BFF85CC31}"/>
              </a:ext>
            </a:extLst>
          </p:cNvPr>
          <p:cNvPicPr>
            <a:picLocks noChangeAspect="1"/>
          </p:cNvPicPr>
          <p:nvPr/>
        </p:nvPicPr>
        <p:blipFill rotWithShape="1">
          <a:blip r:embed="rId14">
            <a:extLst>
              <a:ext uri="{28A0092B-C50C-407E-A947-70E740481C1C}">
                <a14:useLocalDpi xmlns:a14="http://schemas.microsoft.com/office/drawing/2010/main" val="0"/>
              </a:ext>
            </a:extLst>
          </a:blip>
          <a:srcRect l="832" t="2067" r="1142" b="2648"/>
          <a:stretch/>
        </p:blipFill>
        <p:spPr>
          <a:xfrm>
            <a:off x="15446476" y="35605967"/>
            <a:ext cx="8753921" cy="4890011"/>
          </a:xfrm>
          <a:prstGeom prst="rect">
            <a:avLst/>
          </a:prstGeom>
          <a:ln w="44450">
            <a:noFill/>
          </a:ln>
        </p:spPr>
      </p:pic>
      <p:pic>
        <p:nvPicPr>
          <p:cNvPr id="18" name="Picture 17">
            <a:extLst>
              <a:ext uri="{FF2B5EF4-FFF2-40B4-BE49-F238E27FC236}">
                <a16:creationId xmlns:a16="http://schemas.microsoft.com/office/drawing/2014/main" id="{5493047F-3CC6-4C12-84B4-37253EC39FD7}"/>
              </a:ext>
            </a:extLst>
          </p:cNvPr>
          <p:cNvPicPr>
            <a:picLocks noChangeAspect="1"/>
          </p:cNvPicPr>
          <p:nvPr/>
        </p:nvPicPr>
        <p:blipFill rotWithShape="1">
          <a:blip r:embed="rId15">
            <a:extLst>
              <a:ext uri="{28A0092B-C50C-407E-A947-70E740481C1C}">
                <a14:useLocalDpi xmlns:a14="http://schemas.microsoft.com/office/drawing/2010/main" val="0"/>
              </a:ext>
            </a:extLst>
          </a:blip>
          <a:srcRect l="1907" t="1178" r="652" b="418"/>
          <a:stretch/>
        </p:blipFill>
        <p:spPr>
          <a:xfrm>
            <a:off x="26205420" y="35635922"/>
            <a:ext cx="4274580" cy="4890012"/>
          </a:xfrm>
          <a:prstGeom prst="rect">
            <a:avLst/>
          </a:prstGeom>
          <a:ln w="0">
            <a:noFill/>
          </a:ln>
        </p:spPr>
      </p:pic>
      <p:sp>
        <p:nvSpPr>
          <p:cNvPr id="55" name="Text Box 19">
            <a:extLst>
              <a:ext uri="{FF2B5EF4-FFF2-40B4-BE49-F238E27FC236}">
                <a16:creationId xmlns:a16="http://schemas.microsoft.com/office/drawing/2014/main" id="{9DCD2B5A-3539-4693-BD7C-1C7E47D183DD}"/>
              </a:ext>
            </a:extLst>
          </p:cNvPr>
          <p:cNvSpPr txBox="1">
            <a:spLocks noChangeArrowheads="1"/>
          </p:cNvSpPr>
          <p:nvPr/>
        </p:nvSpPr>
        <p:spPr bwMode="auto">
          <a:xfrm>
            <a:off x="25561413" y="29673241"/>
            <a:ext cx="5486400"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Object Design</a:t>
            </a:r>
          </a:p>
        </p:txBody>
      </p:sp>
      <p:sp>
        <p:nvSpPr>
          <p:cNvPr id="56" name="TextBox 55">
            <a:extLst>
              <a:ext uri="{FF2B5EF4-FFF2-40B4-BE49-F238E27FC236}">
                <a16:creationId xmlns:a16="http://schemas.microsoft.com/office/drawing/2014/main" id="{E78E629C-71F0-4000-8C02-81B4DD93B37D}"/>
              </a:ext>
            </a:extLst>
          </p:cNvPr>
          <p:cNvSpPr txBox="1"/>
          <p:nvPr/>
        </p:nvSpPr>
        <p:spPr>
          <a:xfrm>
            <a:off x="15163800" y="30395882"/>
            <a:ext cx="15849600" cy="3908762"/>
          </a:xfrm>
          <a:prstGeom prst="rect">
            <a:avLst/>
          </a:prstGeom>
          <a:ln w="149225" cap="sq" cmpd="sng">
            <a:solidFill>
              <a:srgbClr val="00153E"/>
            </a:solidFill>
            <a:round/>
          </a:ln>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endParaRPr lang="en-US" sz="3600" dirty="0">
              <a:latin typeface="Bahnschrift SemiBold" panose="020B0502040204020203" pitchFamily="34" charset="0"/>
            </a:endParaRPr>
          </a:p>
          <a:p>
            <a:pPr marL="457200" indent="-457200">
              <a:buFont typeface="Arial" panose="020B0604020202020204" pitchFamily="34" charset="0"/>
              <a:buChar char="•"/>
            </a:pPr>
            <a:r>
              <a:rPr lang="en-US" sz="3200" dirty="0">
                <a:latin typeface="Bahnschrift SemiBold" panose="020B0502040204020203" pitchFamily="34" charset="0"/>
              </a:rPr>
              <a:t>General view of the object design for any of the admin tabs (courses used as example)</a:t>
            </a:r>
          </a:p>
        </p:txBody>
      </p:sp>
      <p:pic>
        <p:nvPicPr>
          <p:cNvPr id="22" name="Picture 21">
            <a:extLst>
              <a:ext uri="{FF2B5EF4-FFF2-40B4-BE49-F238E27FC236}">
                <a16:creationId xmlns:a16="http://schemas.microsoft.com/office/drawing/2014/main" id="{8849A000-BA76-4302-866E-931E42DD85D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621000" y="30520572"/>
            <a:ext cx="14584186" cy="3188739"/>
          </a:xfrm>
          <a:prstGeom prst="rect">
            <a:avLst/>
          </a:prstGeom>
        </p:spPr>
      </p:pic>
      <p:sp>
        <p:nvSpPr>
          <p:cNvPr id="23" name="Arrow: Chevron 22">
            <a:extLst>
              <a:ext uri="{FF2B5EF4-FFF2-40B4-BE49-F238E27FC236}">
                <a16:creationId xmlns:a16="http://schemas.microsoft.com/office/drawing/2014/main" id="{CCD07C68-D8F7-4F2B-95F5-644CC29B6909}"/>
              </a:ext>
            </a:extLst>
          </p:cNvPr>
          <p:cNvSpPr/>
          <p:nvPr/>
        </p:nvSpPr>
        <p:spPr bwMode="auto">
          <a:xfrm>
            <a:off x="24861467" y="37447072"/>
            <a:ext cx="933450" cy="1535728"/>
          </a:xfrm>
          <a:prstGeom prst="chevron">
            <a:avLst/>
          </a:prstGeom>
          <a:solidFill>
            <a:srgbClr val="B48900"/>
          </a:solidFill>
          <a:ln w="82550" cap="flat" cmpd="sng" algn="ctr">
            <a:solidFill>
              <a:schemeClr val="accent5">
                <a:lumMod val="1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18897</TotalTime>
  <Words>304</Words>
  <Application>Microsoft Office PowerPoint</Application>
  <PresentationFormat>Custom</PresentationFormat>
  <Paragraphs>118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ＭＳ Ｐゴシック</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Jesus</cp:lastModifiedBy>
  <cp:revision>67</cp:revision>
  <dcterms:created xsi:type="dcterms:W3CDTF">2012-11-19T15:27:41Z</dcterms:created>
  <dcterms:modified xsi:type="dcterms:W3CDTF">2019-04-15T10:39:34Z</dcterms:modified>
</cp:coreProperties>
</file>