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9"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sus" initials="J" lastIdx="1" clrIdx="0">
    <p:extLst>
      <p:ext uri="{19B8F6BF-5375-455C-9EA6-DF929625EA0E}">
        <p15:presenceInfo xmlns:p15="http://schemas.microsoft.com/office/powerpoint/2012/main" userId="Jesu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p:scale>
          <a:sx n="66" d="100"/>
          <a:sy n="66" d="100"/>
        </p:scale>
        <p:origin x="2310" y="11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22334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02512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981741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093305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931582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160914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750723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63413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506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6674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50220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65825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8495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2902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9400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15906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4/24/2019</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6726197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hyperlink" Target="mailto:jesusebarrios191@gmail.com" TargetMode="Externa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135AC-891B-4D08-94C9-4929B0C3CCE2}"/>
              </a:ext>
            </a:extLst>
          </p:cNvPr>
          <p:cNvSpPr>
            <a:spLocks noGrp="1"/>
          </p:cNvSpPr>
          <p:nvPr>
            <p:ph type="ctrTitle"/>
          </p:nvPr>
        </p:nvSpPr>
        <p:spPr>
          <a:xfrm>
            <a:off x="684211" y="685799"/>
            <a:ext cx="8420877" cy="2971801"/>
          </a:xfrm>
        </p:spPr>
        <p:txBody>
          <a:bodyPr>
            <a:normAutofit/>
          </a:bodyPr>
          <a:lstStyle/>
          <a:p>
            <a:r>
              <a:rPr lang="en-US" sz="3200" dirty="0"/>
              <a:t>VIP/Senior Project Final Presentation</a:t>
            </a:r>
            <a:br>
              <a:rPr lang="en-US" sz="3200" dirty="0"/>
            </a:br>
            <a:r>
              <a:rPr lang="en-US" sz="2400" dirty="0"/>
              <a:t>Spring 2019</a:t>
            </a:r>
            <a:br>
              <a:rPr lang="en-US" sz="2400" dirty="0"/>
            </a:br>
            <a:br>
              <a:rPr lang="en-US" sz="2400" dirty="0"/>
            </a:br>
            <a:r>
              <a:rPr lang="en-US" sz="3200" dirty="0"/>
              <a:t>Vertically Integrated Projects</a:t>
            </a:r>
            <a:br>
              <a:rPr lang="en-US" sz="3200" dirty="0"/>
            </a:br>
            <a:r>
              <a:rPr lang="en-US" sz="3200" dirty="0"/>
              <a:t>Website – Version 10.0</a:t>
            </a:r>
          </a:p>
        </p:txBody>
      </p:sp>
      <p:sp>
        <p:nvSpPr>
          <p:cNvPr id="3" name="Subtitle 2">
            <a:extLst>
              <a:ext uri="{FF2B5EF4-FFF2-40B4-BE49-F238E27FC236}">
                <a16:creationId xmlns:a16="http://schemas.microsoft.com/office/drawing/2014/main" id="{4BA7E9A8-5EB5-48EE-934B-D23439C01D48}"/>
              </a:ext>
            </a:extLst>
          </p:cNvPr>
          <p:cNvSpPr>
            <a:spLocks noGrp="1"/>
          </p:cNvSpPr>
          <p:nvPr>
            <p:ph type="subTitle" idx="1"/>
          </p:nvPr>
        </p:nvSpPr>
        <p:spPr>
          <a:xfrm>
            <a:off x="1206500" y="4050833"/>
            <a:ext cx="8067503" cy="1702267"/>
          </a:xfrm>
        </p:spPr>
        <p:txBody>
          <a:bodyPr>
            <a:normAutofit fontScale="77500" lnSpcReduction="20000"/>
          </a:bodyPr>
          <a:lstStyle/>
          <a:p>
            <a:r>
              <a:rPr lang="en-US" sz="3100" dirty="0">
                <a:solidFill>
                  <a:schemeClr val="tx2">
                    <a:lumMod val="75000"/>
                  </a:schemeClr>
                </a:solidFill>
              </a:rPr>
              <a:t>Team Member: Jesus Barrios</a:t>
            </a:r>
          </a:p>
          <a:p>
            <a:r>
              <a:rPr lang="en-US" sz="3100" dirty="0">
                <a:solidFill>
                  <a:schemeClr val="tx2">
                    <a:lumMod val="75000"/>
                  </a:schemeClr>
                </a:solidFill>
              </a:rPr>
              <a:t>Product Owner: Masoud </a:t>
            </a:r>
            <a:r>
              <a:rPr lang="en-US" sz="3100" dirty="0" err="1">
                <a:solidFill>
                  <a:schemeClr val="tx2">
                    <a:lumMod val="75000"/>
                  </a:schemeClr>
                </a:solidFill>
              </a:rPr>
              <a:t>Sadjadi</a:t>
            </a:r>
            <a:endParaRPr lang="en-US" sz="3100" dirty="0">
              <a:solidFill>
                <a:schemeClr val="tx2">
                  <a:lumMod val="75000"/>
                </a:schemeClr>
              </a:solidFill>
            </a:endParaRPr>
          </a:p>
          <a:p>
            <a:endParaRPr lang="en-US" dirty="0">
              <a:solidFill>
                <a:schemeClr val="tx2">
                  <a:lumMod val="75000"/>
                </a:schemeClr>
              </a:solidFill>
            </a:endParaRPr>
          </a:p>
          <a:p>
            <a:r>
              <a:rPr lang="en-US" dirty="0">
                <a:solidFill>
                  <a:schemeClr val="tx2">
                    <a:lumMod val="75000"/>
                  </a:schemeClr>
                </a:solidFill>
              </a:rPr>
              <a:t>School of Computing and Information Sciences</a:t>
            </a:r>
          </a:p>
          <a:p>
            <a:r>
              <a:rPr lang="en-US" dirty="0">
                <a:solidFill>
                  <a:schemeClr val="tx2">
                    <a:lumMod val="75000"/>
                  </a:schemeClr>
                </a:solidFill>
              </a:rPr>
              <a:t>Florida International University</a:t>
            </a:r>
          </a:p>
        </p:txBody>
      </p:sp>
      <p:pic>
        <p:nvPicPr>
          <p:cNvPr id="18" name="Shape 152">
            <a:extLst>
              <a:ext uri="{FF2B5EF4-FFF2-40B4-BE49-F238E27FC236}">
                <a16:creationId xmlns:a16="http://schemas.microsoft.com/office/drawing/2014/main" id="{3E1106C6-0EFE-4FC3-9F2E-28DFACB64652}"/>
              </a:ext>
            </a:extLst>
          </p:cNvPr>
          <p:cNvPicPr preferRelativeResize="0"/>
          <p:nvPr/>
        </p:nvPicPr>
        <p:blipFill rotWithShape="1">
          <a:blip r:embed="rId2">
            <a:alphaModFix/>
          </a:blip>
          <a:srcRect/>
          <a:stretch/>
        </p:blipFill>
        <p:spPr>
          <a:xfrm>
            <a:off x="883920" y="114584"/>
            <a:ext cx="1999787" cy="662879"/>
          </a:xfrm>
          <a:prstGeom prst="rect">
            <a:avLst/>
          </a:prstGeom>
          <a:noFill/>
          <a:ln>
            <a:noFill/>
          </a:ln>
        </p:spPr>
      </p:pic>
      <p:pic>
        <p:nvPicPr>
          <p:cNvPr id="1026" name="Picture 2" descr="Image result for fiu logo png">
            <a:extLst>
              <a:ext uri="{FF2B5EF4-FFF2-40B4-BE49-F238E27FC236}">
                <a16:creationId xmlns:a16="http://schemas.microsoft.com/office/drawing/2014/main" id="{A03D2BF2-5C1C-4AB5-A9F2-37D2C908F0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2342" y="129098"/>
            <a:ext cx="3465201" cy="623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9085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2FA42-F5EC-48CB-9D5D-8B85648CA014}"/>
              </a:ext>
            </a:extLst>
          </p:cNvPr>
          <p:cNvSpPr>
            <a:spLocks noGrp="1"/>
          </p:cNvSpPr>
          <p:nvPr>
            <p:ph type="title"/>
          </p:nvPr>
        </p:nvSpPr>
        <p:spPr/>
        <p:txBody>
          <a:bodyPr/>
          <a:lstStyle/>
          <a:p>
            <a:r>
              <a:rPr lang="en-US" dirty="0"/>
              <a:t>System Design</a:t>
            </a:r>
          </a:p>
        </p:txBody>
      </p:sp>
      <p:pic>
        <p:nvPicPr>
          <p:cNvPr id="4" name="Google Shape;139;p24">
            <a:extLst>
              <a:ext uri="{FF2B5EF4-FFF2-40B4-BE49-F238E27FC236}">
                <a16:creationId xmlns:a16="http://schemas.microsoft.com/office/drawing/2014/main" id="{EE8B9F27-53C7-4F2C-B332-D6720B1830E5}"/>
              </a:ext>
            </a:extLst>
          </p:cNvPr>
          <p:cNvPicPr preferRelativeResize="0">
            <a:picLocks noGrp="1"/>
          </p:cNvPicPr>
          <p:nvPr>
            <p:ph idx="1"/>
          </p:nvPr>
        </p:nvPicPr>
        <p:blipFill>
          <a:blip r:embed="rId2">
            <a:alphaModFix/>
          </a:blip>
          <a:stretch>
            <a:fillRect/>
          </a:stretch>
        </p:blipFill>
        <p:spPr>
          <a:xfrm>
            <a:off x="677863" y="1698171"/>
            <a:ext cx="8596312" cy="4302320"/>
          </a:xfrm>
          <a:prstGeom prst="rect">
            <a:avLst/>
          </a:prstGeom>
          <a:noFill/>
          <a:ln>
            <a:noFill/>
          </a:ln>
        </p:spPr>
      </p:pic>
    </p:spTree>
    <p:extLst>
      <p:ext uri="{BB962C8B-B14F-4D97-AF65-F5344CB8AC3E}">
        <p14:creationId xmlns:p14="http://schemas.microsoft.com/office/powerpoint/2010/main" val="4997043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578DF-5890-43EA-B60D-ED762BF819F8}"/>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850626F6-2BFD-49AE-8027-6324E4F29D9E}"/>
              </a:ext>
            </a:extLst>
          </p:cNvPr>
          <p:cNvSpPr>
            <a:spLocks noGrp="1"/>
          </p:cNvSpPr>
          <p:nvPr>
            <p:ph idx="1"/>
          </p:nvPr>
        </p:nvSpPr>
        <p:spPr>
          <a:xfrm>
            <a:off x="677334" y="1480457"/>
            <a:ext cx="8596668" cy="4560905"/>
          </a:xfrm>
        </p:spPr>
        <p:txBody>
          <a:bodyPr/>
          <a:lstStyle/>
          <a:p>
            <a:pPr marL="457200" indent="-457200">
              <a:buFont typeface="Arial" panose="020B0604020202020204" pitchFamily="34" charset="0"/>
              <a:buChar char="•"/>
            </a:pPr>
            <a:r>
              <a:rPr lang="en-US" dirty="0">
                <a:latin typeface="Bahnschrift SemiBold" panose="020B0502040204020203" pitchFamily="34" charset="0"/>
              </a:rPr>
              <a:t>Admins are now able to use super-search within any of the admin tabs to make their tasks easier and more dynamic, as the super-search works along with the individual columns filters that </a:t>
            </a:r>
            <a:r>
              <a:rPr lang="en-US" dirty="0" err="1">
                <a:latin typeface="Bahnschrift SemiBold" panose="020B0502040204020203" pitchFamily="34" charset="0"/>
              </a:rPr>
              <a:t>uiGrid</a:t>
            </a:r>
            <a:r>
              <a:rPr lang="en-US" dirty="0">
                <a:latin typeface="Bahnschrift SemiBold" panose="020B0502040204020203" pitchFamily="34" charset="0"/>
              </a:rPr>
              <a:t> comes with.</a:t>
            </a:r>
          </a:p>
          <a:p>
            <a:pPr marL="457200" indent="-457200">
              <a:buFont typeface="Arial" panose="020B0604020202020204" pitchFamily="34" charset="0"/>
              <a:buChar char="•"/>
            </a:pPr>
            <a:r>
              <a:rPr lang="en-US" dirty="0">
                <a:latin typeface="Bahnschrift SemiBold" panose="020B0502040204020203" pitchFamily="34" charset="0"/>
              </a:rPr>
              <a:t>Adding courses through course files is more effective now, as the admin is able to see the changes that would occur in the database, as well as being able to cancel the process, which wasn’t possible before.</a:t>
            </a:r>
          </a:p>
          <a:p>
            <a:pPr marL="457200" indent="-457200">
              <a:buFont typeface="Arial" panose="020B0604020202020204" pitchFamily="34" charset="0"/>
              <a:buChar char="•"/>
            </a:pPr>
            <a:r>
              <a:rPr lang="en-US" dirty="0">
                <a:latin typeface="Bahnschrift SemiBold" panose="020B0502040204020203" pitchFamily="34" charset="0"/>
              </a:rPr>
              <a:t>General bugfixes  throughout multiple features, mainly concerning the admin pages.</a:t>
            </a:r>
          </a:p>
          <a:p>
            <a:r>
              <a:rPr lang="en-US" dirty="0"/>
              <a:t>Contact Information</a:t>
            </a:r>
          </a:p>
          <a:p>
            <a:pPr lvl="1"/>
            <a:r>
              <a:rPr lang="en-US" dirty="0"/>
              <a:t>Jesus Barrios – </a:t>
            </a:r>
            <a:r>
              <a:rPr lang="en-US" dirty="0">
                <a:hlinkClick r:id="rId2"/>
              </a:rPr>
              <a:t>jesusebarrios191@gmail.com</a:t>
            </a:r>
            <a:r>
              <a:rPr lang="en-US" dirty="0"/>
              <a:t> – 305 726 7802</a:t>
            </a:r>
          </a:p>
          <a:p>
            <a:pPr lvl="1"/>
            <a:endParaRPr lang="en-US" dirty="0"/>
          </a:p>
        </p:txBody>
      </p:sp>
      <p:pic>
        <p:nvPicPr>
          <p:cNvPr id="6" name="Picture 23" descr="Image result for mongodb logo png">
            <a:extLst>
              <a:ext uri="{FF2B5EF4-FFF2-40B4-BE49-F238E27FC236}">
                <a16:creationId xmlns:a16="http://schemas.microsoft.com/office/drawing/2014/main" id="{B336A75B-BC5F-4231-923A-277D96E884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399" y="4804228"/>
            <a:ext cx="1524001" cy="152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7" descr="Image result for sweet alert 2 logo png">
            <a:extLst>
              <a:ext uri="{FF2B5EF4-FFF2-40B4-BE49-F238E27FC236}">
                <a16:creationId xmlns:a16="http://schemas.microsoft.com/office/drawing/2014/main" id="{BCD40016-987A-4880-AD24-1225C3D63E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399" y="5858151"/>
            <a:ext cx="2490571" cy="420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5" descr="Image result for grid ui logo png">
            <a:extLst>
              <a:ext uri="{FF2B5EF4-FFF2-40B4-BE49-F238E27FC236}">
                <a16:creationId xmlns:a16="http://schemas.microsoft.com/office/drawing/2014/main" id="{966A562B-96E7-4779-B460-EE6010A753D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7577" y="5196113"/>
            <a:ext cx="1073797" cy="113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9" descr="Image result for angularjs logo png">
            <a:extLst>
              <a:ext uri="{FF2B5EF4-FFF2-40B4-BE49-F238E27FC236}">
                <a16:creationId xmlns:a16="http://schemas.microsoft.com/office/drawing/2014/main" id="{8971D86D-DE2A-48B4-85D8-B789DDF7D12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4360" y="4971143"/>
            <a:ext cx="2466270" cy="656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1" descr="Image result for Node logo png">
            <a:extLst>
              <a:ext uri="{FF2B5EF4-FFF2-40B4-BE49-F238E27FC236}">
                <a16:creationId xmlns:a16="http://schemas.microsoft.com/office/drawing/2014/main" id="{A515553C-07B2-455F-A8E9-68AA2500A74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28970" y="5528324"/>
            <a:ext cx="1524001" cy="934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2573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34335-EFA1-4713-8F5B-399B782ABF53}"/>
              </a:ext>
            </a:extLst>
          </p:cNvPr>
          <p:cNvSpPr>
            <a:spLocks noGrp="1"/>
          </p:cNvSpPr>
          <p:nvPr>
            <p:ph type="title"/>
          </p:nvPr>
        </p:nvSpPr>
        <p:spPr>
          <a:xfrm>
            <a:off x="677334" y="609600"/>
            <a:ext cx="8596668" cy="736600"/>
          </a:xfrm>
        </p:spPr>
        <p:txBody>
          <a:bodyPr/>
          <a:lstStyle/>
          <a:p>
            <a:r>
              <a:rPr lang="en-US" dirty="0"/>
              <a:t>Problem Definition</a:t>
            </a:r>
          </a:p>
        </p:txBody>
      </p:sp>
      <p:sp>
        <p:nvSpPr>
          <p:cNvPr id="3" name="Content Placeholder 2">
            <a:extLst>
              <a:ext uri="{FF2B5EF4-FFF2-40B4-BE49-F238E27FC236}">
                <a16:creationId xmlns:a16="http://schemas.microsoft.com/office/drawing/2014/main" id="{92E5BB83-0747-442E-85F4-CED1E591D10A}"/>
              </a:ext>
            </a:extLst>
          </p:cNvPr>
          <p:cNvSpPr>
            <a:spLocks noGrp="1"/>
          </p:cNvSpPr>
          <p:nvPr>
            <p:ph idx="1"/>
          </p:nvPr>
        </p:nvSpPr>
        <p:spPr>
          <a:xfrm>
            <a:off x="677334" y="1549401"/>
            <a:ext cx="8596668" cy="4491962"/>
          </a:xfrm>
        </p:spPr>
        <p:txBody>
          <a:bodyPr/>
          <a:lstStyle/>
          <a:p>
            <a:pPr marL="476250">
              <a:spcBef>
                <a:spcPts val="0"/>
              </a:spcBef>
              <a:buSzPts val="1500"/>
              <a:buFont typeface="Wingdings" panose="05000000000000000000" pitchFamily="2" charset="2"/>
              <a:buChar char="§"/>
            </a:pPr>
            <a:r>
              <a:rPr lang="en-US" sz="2000" dirty="0"/>
              <a:t>Whole Project:</a:t>
            </a:r>
          </a:p>
          <a:p>
            <a:pPr marL="876300" lvl="1">
              <a:spcBef>
                <a:spcPts val="0"/>
              </a:spcBef>
              <a:buSzPts val="1500"/>
              <a:buFont typeface="Wingdings" panose="05000000000000000000" pitchFamily="2" charset="2"/>
              <a:buChar char="§"/>
            </a:pPr>
            <a:r>
              <a:rPr lang="en-US" dirty="0"/>
              <a:t>Fix site wide bugs</a:t>
            </a:r>
          </a:p>
          <a:p>
            <a:pPr marL="876300" lvl="1">
              <a:spcBef>
                <a:spcPts val="0"/>
              </a:spcBef>
              <a:buSzPts val="1500"/>
              <a:buFont typeface="Wingdings" panose="05000000000000000000" pitchFamily="2" charset="2"/>
              <a:buChar char="§"/>
            </a:pPr>
            <a:r>
              <a:rPr lang="en-US" dirty="0"/>
              <a:t>Make admin-tab more user friendly</a:t>
            </a:r>
          </a:p>
          <a:p>
            <a:pPr marL="876300" lvl="1">
              <a:spcBef>
                <a:spcPts val="0"/>
              </a:spcBef>
              <a:buSzPts val="1500"/>
              <a:buFont typeface="Wingdings" panose="05000000000000000000" pitchFamily="2" charset="2"/>
              <a:buChar char="§"/>
            </a:pPr>
            <a:r>
              <a:rPr lang="en-US" dirty="0"/>
              <a:t>Increase MJ-project connection usability</a:t>
            </a:r>
          </a:p>
          <a:p>
            <a:pPr marL="876300" lvl="1">
              <a:spcBef>
                <a:spcPts val="0"/>
              </a:spcBef>
              <a:buSzPts val="1500"/>
              <a:buFont typeface="Wingdings" panose="05000000000000000000" pitchFamily="2" charset="2"/>
              <a:buChar char="§"/>
            </a:pPr>
            <a:r>
              <a:rPr lang="en-US" dirty="0"/>
              <a:t>Increase MJ-project connection safety, as to make sure sensible data isn’t available to others.</a:t>
            </a:r>
          </a:p>
          <a:p>
            <a:pPr marL="876300" lvl="1">
              <a:spcBef>
                <a:spcPts val="0"/>
              </a:spcBef>
              <a:buSzPts val="1500"/>
              <a:buFont typeface="Wingdings" panose="05000000000000000000" pitchFamily="2" charset="2"/>
              <a:buChar char="§"/>
            </a:pPr>
            <a:r>
              <a:rPr lang="en-US" dirty="0"/>
              <a:t>Add super-search features to admin pages and projects</a:t>
            </a:r>
            <a:br>
              <a:rPr lang="en-US" sz="1500" dirty="0"/>
            </a:br>
            <a:endParaRPr lang="en-US" sz="1500" dirty="0"/>
          </a:p>
          <a:p>
            <a:pPr marL="476250">
              <a:spcBef>
                <a:spcPts val="0"/>
              </a:spcBef>
              <a:buSzPts val="1500"/>
              <a:buFont typeface="Wingdings" panose="05000000000000000000" pitchFamily="2" charset="2"/>
              <a:buChar char="§"/>
            </a:pPr>
            <a:r>
              <a:rPr lang="en-US" sz="2000" dirty="0"/>
              <a:t>My Part:</a:t>
            </a:r>
          </a:p>
          <a:p>
            <a:pPr marL="876300" lvl="1">
              <a:spcBef>
                <a:spcPts val="0"/>
              </a:spcBef>
              <a:buSzPts val="1500"/>
              <a:buFont typeface="Wingdings" panose="05000000000000000000" pitchFamily="2" charset="2"/>
              <a:buChar char="§"/>
            </a:pPr>
            <a:r>
              <a:rPr lang="en-US" dirty="0"/>
              <a:t>Make the admin tabs’ tables be more intuitive to use.</a:t>
            </a:r>
          </a:p>
          <a:p>
            <a:pPr marL="876300" lvl="1">
              <a:spcBef>
                <a:spcPts val="0"/>
              </a:spcBef>
              <a:buSzPts val="1500"/>
              <a:buFont typeface="Wingdings" panose="05000000000000000000" pitchFamily="2" charset="2"/>
              <a:buChar char="§"/>
            </a:pPr>
            <a:r>
              <a:rPr lang="en-US" dirty="0"/>
              <a:t>Implement super-search within the admin tabs</a:t>
            </a:r>
          </a:p>
          <a:p>
            <a:pPr marL="876300" lvl="1">
              <a:spcBef>
                <a:spcPts val="0"/>
              </a:spcBef>
              <a:buSzPts val="1500"/>
              <a:buFont typeface="Wingdings" panose="05000000000000000000" pitchFamily="2" charset="2"/>
              <a:buChar char="§"/>
            </a:pPr>
            <a:r>
              <a:rPr lang="en-US" dirty="0"/>
              <a:t>Improve the course-file adding feature</a:t>
            </a:r>
          </a:p>
          <a:p>
            <a:pPr marL="876300" lvl="1">
              <a:spcBef>
                <a:spcPts val="0"/>
              </a:spcBef>
              <a:buSzPts val="1500"/>
              <a:buFont typeface="Wingdings" panose="05000000000000000000" pitchFamily="2" charset="2"/>
              <a:buChar char="§"/>
            </a:pPr>
            <a:r>
              <a:rPr lang="en-US" dirty="0"/>
              <a:t>Increase MJ-project connection usability along with my partner</a:t>
            </a:r>
          </a:p>
          <a:p>
            <a:endParaRPr lang="en-US" dirty="0"/>
          </a:p>
        </p:txBody>
      </p:sp>
    </p:spTree>
    <p:extLst>
      <p:ext uri="{BB962C8B-B14F-4D97-AF65-F5344CB8AC3E}">
        <p14:creationId xmlns:p14="http://schemas.microsoft.com/office/powerpoint/2010/main" val="2979659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588EA-5A0B-4FDA-A676-7A65CE8121F6}"/>
              </a:ext>
            </a:extLst>
          </p:cNvPr>
          <p:cNvSpPr>
            <a:spLocks noGrp="1"/>
          </p:cNvSpPr>
          <p:nvPr>
            <p:ph type="title"/>
          </p:nvPr>
        </p:nvSpPr>
        <p:spPr>
          <a:xfrm>
            <a:off x="677334" y="609600"/>
            <a:ext cx="8596668" cy="825500"/>
          </a:xfrm>
        </p:spPr>
        <p:txBody>
          <a:bodyPr/>
          <a:lstStyle/>
          <a:p>
            <a:r>
              <a:rPr lang="en-US" dirty="0"/>
              <a:t>Project Management</a:t>
            </a:r>
          </a:p>
        </p:txBody>
      </p:sp>
      <p:pic>
        <p:nvPicPr>
          <p:cNvPr id="5" name="Content Placeholder 4">
            <a:extLst>
              <a:ext uri="{FF2B5EF4-FFF2-40B4-BE49-F238E27FC236}">
                <a16:creationId xmlns:a16="http://schemas.microsoft.com/office/drawing/2014/main" id="{2DD97FBC-7884-4D2F-82E9-79149617C191}"/>
              </a:ext>
            </a:extLst>
          </p:cNvPr>
          <p:cNvPicPr>
            <a:picLocks noGrp="1" noChangeAspect="1"/>
          </p:cNvPicPr>
          <p:nvPr>
            <p:ph idx="1"/>
          </p:nvPr>
        </p:nvPicPr>
        <p:blipFill>
          <a:blip r:embed="rId2"/>
          <a:stretch>
            <a:fillRect/>
          </a:stretch>
        </p:blipFill>
        <p:spPr>
          <a:xfrm>
            <a:off x="395003" y="1370511"/>
            <a:ext cx="8888697" cy="45611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a:extLst>
              <a:ext uri="{FF2B5EF4-FFF2-40B4-BE49-F238E27FC236}">
                <a16:creationId xmlns:a16="http://schemas.microsoft.com/office/drawing/2014/main" id="{90DAF2E0-5B99-41B1-B0D0-2C6FF89F1047}"/>
              </a:ext>
            </a:extLst>
          </p:cNvPr>
          <p:cNvSpPr txBox="1"/>
          <p:nvPr/>
        </p:nvSpPr>
        <p:spPr>
          <a:xfrm>
            <a:off x="385234" y="6121400"/>
            <a:ext cx="8903784" cy="369332"/>
          </a:xfrm>
          <a:prstGeom prst="rect">
            <a:avLst/>
          </a:prstGeom>
          <a:noFill/>
        </p:spPr>
        <p:txBody>
          <a:bodyPr wrap="none" rtlCol="0">
            <a:spAutoFit/>
          </a:bodyPr>
          <a:lstStyle/>
          <a:p>
            <a:r>
              <a:rPr lang="en-US" dirty="0"/>
              <a:t>Project was managed using Jira tools, such as the one above to manage User Stories.</a:t>
            </a:r>
          </a:p>
        </p:txBody>
      </p:sp>
    </p:spTree>
    <p:extLst>
      <p:ext uri="{BB962C8B-B14F-4D97-AF65-F5344CB8AC3E}">
        <p14:creationId xmlns:p14="http://schemas.microsoft.com/office/powerpoint/2010/main" val="2417386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C9E6B-BF35-4E93-9FAB-C4E8275BA374}"/>
              </a:ext>
            </a:extLst>
          </p:cNvPr>
          <p:cNvSpPr>
            <a:spLocks noGrp="1"/>
          </p:cNvSpPr>
          <p:nvPr>
            <p:ph type="title"/>
          </p:nvPr>
        </p:nvSpPr>
        <p:spPr>
          <a:xfrm>
            <a:off x="677334" y="609600"/>
            <a:ext cx="8596668" cy="825500"/>
          </a:xfrm>
        </p:spPr>
        <p:txBody>
          <a:bodyPr/>
          <a:lstStyle/>
          <a:p>
            <a:r>
              <a:rPr lang="en-US" dirty="0"/>
              <a:t>Key User Stories</a:t>
            </a:r>
          </a:p>
        </p:txBody>
      </p:sp>
      <p:sp>
        <p:nvSpPr>
          <p:cNvPr id="3" name="Content Placeholder 2">
            <a:extLst>
              <a:ext uri="{FF2B5EF4-FFF2-40B4-BE49-F238E27FC236}">
                <a16:creationId xmlns:a16="http://schemas.microsoft.com/office/drawing/2014/main" id="{271A265C-96D7-4094-8C4D-3832CAB3CB86}"/>
              </a:ext>
            </a:extLst>
          </p:cNvPr>
          <p:cNvSpPr>
            <a:spLocks noGrp="1"/>
          </p:cNvSpPr>
          <p:nvPr>
            <p:ph idx="1"/>
          </p:nvPr>
        </p:nvSpPr>
        <p:spPr>
          <a:xfrm>
            <a:off x="677334" y="1778001"/>
            <a:ext cx="8596668" cy="4263362"/>
          </a:xfrm>
        </p:spPr>
        <p:txBody>
          <a:bodyPr/>
          <a:lstStyle/>
          <a:p>
            <a:r>
              <a:rPr lang="en-US" sz="2400" dirty="0"/>
              <a:t>VIP-190: Super-Search in admin tabs</a:t>
            </a:r>
          </a:p>
          <a:p>
            <a:r>
              <a:rPr lang="en-US" sz="2400" dirty="0"/>
              <a:t>VIP-234: </a:t>
            </a:r>
            <a:r>
              <a:rPr lang="en-US" sz="2400" dirty="0">
                <a:solidFill>
                  <a:schemeClr val="tx1">
                    <a:lumMod val="95000"/>
                    <a:lumOff val="5000"/>
                  </a:schemeClr>
                </a:solidFill>
              </a:rPr>
              <a:t>Fix up the Course-Adding Procedure</a:t>
            </a:r>
          </a:p>
          <a:p>
            <a:r>
              <a:rPr lang="en-US" sz="2400" dirty="0"/>
              <a:t>VIP-201: Multiple Changes Within the Table Bug Fix</a:t>
            </a:r>
          </a:p>
          <a:p>
            <a:endParaRPr lang="en-US" dirty="0"/>
          </a:p>
        </p:txBody>
      </p:sp>
    </p:spTree>
    <p:extLst>
      <p:ext uri="{BB962C8B-B14F-4D97-AF65-F5344CB8AC3E}">
        <p14:creationId xmlns:p14="http://schemas.microsoft.com/office/powerpoint/2010/main" val="2026095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DEC01-C098-4337-A9BC-816EB6BC3208}"/>
              </a:ext>
            </a:extLst>
          </p:cNvPr>
          <p:cNvSpPr>
            <a:spLocks noGrp="1"/>
          </p:cNvSpPr>
          <p:nvPr>
            <p:ph type="title"/>
          </p:nvPr>
        </p:nvSpPr>
        <p:spPr>
          <a:xfrm>
            <a:off x="677334" y="609600"/>
            <a:ext cx="8596668" cy="753979"/>
          </a:xfrm>
        </p:spPr>
        <p:txBody>
          <a:bodyPr/>
          <a:lstStyle/>
          <a:p>
            <a:r>
              <a:rPr lang="en-US" dirty="0"/>
              <a:t>VIP-190</a:t>
            </a:r>
          </a:p>
        </p:txBody>
      </p:sp>
      <p:sp>
        <p:nvSpPr>
          <p:cNvPr id="3" name="Content Placeholder 2">
            <a:extLst>
              <a:ext uri="{FF2B5EF4-FFF2-40B4-BE49-F238E27FC236}">
                <a16:creationId xmlns:a16="http://schemas.microsoft.com/office/drawing/2014/main" id="{339F7876-E91E-471B-A5C5-966FE6E393D3}"/>
              </a:ext>
            </a:extLst>
          </p:cNvPr>
          <p:cNvSpPr>
            <a:spLocks noGrp="1"/>
          </p:cNvSpPr>
          <p:nvPr>
            <p:ph idx="1"/>
          </p:nvPr>
        </p:nvSpPr>
        <p:spPr>
          <a:xfrm>
            <a:off x="677334" y="1524000"/>
            <a:ext cx="8596668" cy="4517363"/>
          </a:xfrm>
        </p:spPr>
        <p:txBody>
          <a:bodyPr/>
          <a:lstStyle/>
          <a:p>
            <a:r>
              <a:rPr lang="en-US" sz="2400" dirty="0"/>
              <a:t>Super-Search in admin tabs</a:t>
            </a:r>
          </a:p>
          <a:p>
            <a:pPr lvl="1">
              <a:buFont typeface="Wingdings" panose="05000000000000000000" pitchFamily="2" charset="2"/>
              <a:buChar char="§"/>
            </a:pPr>
            <a:r>
              <a:rPr lang="en-US" dirty="0"/>
              <a:t>As an admin, I want to have a super-search bar in each of the admin tabs to make more thorough searches through the tables.</a:t>
            </a:r>
          </a:p>
          <a:p>
            <a:r>
              <a:rPr lang="en-US" dirty="0"/>
              <a:t>Acceptance Criteria:</a:t>
            </a:r>
          </a:p>
          <a:p>
            <a:pPr lvl="1">
              <a:buFont typeface="Wingdings" panose="05000000000000000000" pitchFamily="2" charset="2"/>
              <a:buChar char="§"/>
            </a:pPr>
            <a:r>
              <a:rPr lang="en-US" dirty="0"/>
              <a:t> All admin tabs with tables should have a super-search bar with them.</a:t>
            </a:r>
          </a:p>
          <a:p>
            <a:pPr lvl="2">
              <a:buFont typeface="Wingdings" panose="05000000000000000000" pitchFamily="2" charset="2"/>
              <a:buChar char="§"/>
            </a:pPr>
            <a:r>
              <a:rPr lang="en-US" sz="1600" dirty="0"/>
              <a:t>Except for the Skills tab, as it only needs the column search bar it already has. Anything more than that would be redundant.</a:t>
            </a:r>
          </a:p>
          <a:p>
            <a:pPr lvl="1">
              <a:buFont typeface="Wingdings" panose="05000000000000000000" pitchFamily="2" charset="2"/>
              <a:buChar char="§"/>
            </a:pPr>
            <a:r>
              <a:rPr lang="en-US" dirty="0"/>
              <a:t>The super-search bars should update the table whenever a change is made in them (whenever something is typed or deleted).</a:t>
            </a:r>
          </a:p>
          <a:p>
            <a:pPr lvl="1">
              <a:buFont typeface="Wingdings" panose="05000000000000000000" pitchFamily="2" charset="2"/>
              <a:buChar char="§"/>
            </a:pPr>
            <a:r>
              <a:rPr lang="en-US" dirty="0"/>
              <a:t>The super-search should also work along with the functionality that the column search bars have.</a:t>
            </a:r>
          </a:p>
          <a:p>
            <a:endParaRPr lang="en-US" dirty="0"/>
          </a:p>
        </p:txBody>
      </p:sp>
    </p:spTree>
    <p:extLst>
      <p:ext uri="{BB962C8B-B14F-4D97-AF65-F5344CB8AC3E}">
        <p14:creationId xmlns:p14="http://schemas.microsoft.com/office/powerpoint/2010/main" val="2268886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4741C-2C30-4AFB-B048-1B1D68488C82}"/>
              </a:ext>
            </a:extLst>
          </p:cNvPr>
          <p:cNvSpPr>
            <a:spLocks noGrp="1"/>
          </p:cNvSpPr>
          <p:nvPr>
            <p:ph type="title"/>
          </p:nvPr>
        </p:nvSpPr>
        <p:spPr>
          <a:xfrm>
            <a:off x="677334" y="609600"/>
            <a:ext cx="8596668" cy="786063"/>
          </a:xfrm>
        </p:spPr>
        <p:txBody>
          <a:bodyPr/>
          <a:lstStyle/>
          <a:p>
            <a:r>
              <a:rPr lang="en-US" dirty="0"/>
              <a:t>VIP-234</a:t>
            </a:r>
          </a:p>
        </p:txBody>
      </p:sp>
      <p:sp>
        <p:nvSpPr>
          <p:cNvPr id="3" name="Content Placeholder 2">
            <a:extLst>
              <a:ext uri="{FF2B5EF4-FFF2-40B4-BE49-F238E27FC236}">
                <a16:creationId xmlns:a16="http://schemas.microsoft.com/office/drawing/2014/main" id="{69471AD4-146F-4B2C-AB82-613540593A09}"/>
              </a:ext>
            </a:extLst>
          </p:cNvPr>
          <p:cNvSpPr>
            <a:spLocks noGrp="1"/>
          </p:cNvSpPr>
          <p:nvPr>
            <p:ph idx="1"/>
          </p:nvPr>
        </p:nvSpPr>
        <p:spPr>
          <a:xfrm>
            <a:off x="677334" y="1507959"/>
            <a:ext cx="8596668" cy="4533404"/>
          </a:xfrm>
        </p:spPr>
        <p:txBody>
          <a:bodyPr/>
          <a:lstStyle/>
          <a:p>
            <a:r>
              <a:rPr lang="en-US" sz="2400" dirty="0">
                <a:solidFill>
                  <a:schemeClr val="tx1">
                    <a:lumMod val="95000"/>
                    <a:lumOff val="5000"/>
                  </a:schemeClr>
                </a:solidFill>
              </a:rPr>
              <a:t>Fix up the Course-Adding Procedure</a:t>
            </a:r>
          </a:p>
          <a:p>
            <a:pPr lvl="1">
              <a:buFont typeface="Wingdings" panose="05000000000000000000" pitchFamily="2" charset="2"/>
              <a:buChar char="§"/>
            </a:pPr>
            <a:r>
              <a:rPr lang="en-US" dirty="0"/>
              <a:t>Fix up the course-adding procedure to be more informative and user-friendly.</a:t>
            </a:r>
          </a:p>
          <a:p>
            <a:r>
              <a:rPr lang="en-US" sz="1600" dirty="0"/>
              <a:t>Acceptance Criteria</a:t>
            </a:r>
          </a:p>
          <a:p>
            <a:pPr lvl="1">
              <a:buFont typeface="Wingdings" panose="05000000000000000000" pitchFamily="2" charset="2"/>
              <a:buChar char="§"/>
            </a:pPr>
            <a:r>
              <a:rPr lang="en-US" dirty="0"/>
              <a:t> When adding a course, the students shouldn't be added automatically.</a:t>
            </a:r>
          </a:p>
          <a:p>
            <a:pPr lvl="2">
              <a:buFont typeface="Wingdings" panose="05000000000000000000" pitchFamily="2" charset="2"/>
              <a:buChar char="§"/>
            </a:pPr>
            <a:r>
              <a:rPr lang="en-US" sz="1600" dirty="0"/>
              <a:t>There should be a confirmation window that opens, allowing the user to confirm and cancel the student changes.</a:t>
            </a:r>
          </a:p>
          <a:p>
            <a:pPr lvl="1">
              <a:buFont typeface="Wingdings" panose="05000000000000000000" pitchFamily="2" charset="2"/>
              <a:buChar char="§"/>
            </a:pPr>
            <a:r>
              <a:rPr lang="en-US" dirty="0"/>
              <a:t> The window with the student changes should be more informative.</a:t>
            </a:r>
          </a:p>
          <a:p>
            <a:pPr lvl="2">
              <a:buFont typeface="Wingdings" panose="05000000000000000000" pitchFamily="2" charset="2"/>
              <a:buChar char="§"/>
            </a:pPr>
            <a:r>
              <a:rPr lang="en-US" sz="1600" dirty="0"/>
              <a:t>A list of students would be used to show which students have been added, modified, or removed from the course in question.</a:t>
            </a:r>
          </a:p>
          <a:p>
            <a:endParaRPr lang="en-US" sz="2400" dirty="0">
              <a:solidFill>
                <a:schemeClr val="tx1">
                  <a:lumMod val="95000"/>
                  <a:lumOff val="5000"/>
                </a:schemeClr>
              </a:solidFill>
            </a:endParaRPr>
          </a:p>
          <a:p>
            <a:endParaRPr lang="en-US" dirty="0"/>
          </a:p>
        </p:txBody>
      </p:sp>
    </p:spTree>
    <p:extLst>
      <p:ext uri="{BB962C8B-B14F-4D97-AF65-F5344CB8AC3E}">
        <p14:creationId xmlns:p14="http://schemas.microsoft.com/office/powerpoint/2010/main" val="2642789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A1621-6216-415B-9C5A-330A13EF6DCD}"/>
              </a:ext>
            </a:extLst>
          </p:cNvPr>
          <p:cNvSpPr>
            <a:spLocks noGrp="1"/>
          </p:cNvSpPr>
          <p:nvPr>
            <p:ph type="title"/>
          </p:nvPr>
        </p:nvSpPr>
        <p:spPr>
          <a:xfrm>
            <a:off x="677334" y="609600"/>
            <a:ext cx="8596668" cy="705853"/>
          </a:xfrm>
        </p:spPr>
        <p:txBody>
          <a:bodyPr/>
          <a:lstStyle/>
          <a:p>
            <a:r>
              <a:rPr lang="en-US" dirty="0"/>
              <a:t>VIP-201</a:t>
            </a:r>
          </a:p>
        </p:txBody>
      </p:sp>
      <p:sp>
        <p:nvSpPr>
          <p:cNvPr id="3" name="Content Placeholder 2">
            <a:extLst>
              <a:ext uri="{FF2B5EF4-FFF2-40B4-BE49-F238E27FC236}">
                <a16:creationId xmlns:a16="http://schemas.microsoft.com/office/drawing/2014/main" id="{B39D6311-A1CB-4235-BF71-E37B4171144B}"/>
              </a:ext>
            </a:extLst>
          </p:cNvPr>
          <p:cNvSpPr>
            <a:spLocks noGrp="1"/>
          </p:cNvSpPr>
          <p:nvPr>
            <p:ph idx="1"/>
          </p:nvPr>
        </p:nvSpPr>
        <p:spPr>
          <a:xfrm>
            <a:off x="677334" y="1459833"/>
            <a:ext cx="8596668" cy="4581530"/>
          </a:xfrm>
        </p:spPr>
        <p:txBody>
          <a:bodyPr/>
          <a:lstStyle/>
          <a:p>
            <a:r>
              <a:rPr lang="en-US" sz="2400" dirty="0"/>
              <a:t>Multiple Changes Within the Table Bug Fix</a:t>
            </a:r>
          </a:p>
          <a:p>
            <a:pPr lvl="1">
              <a:buFont typeface="Wingdings" panose="05000000000000000000" pitchFamily="2" charset="2"/>
              <a:buChar char="§"/>
            </a:pPr>
            <a:r>
              <a:rPr lang="en-US" dirty="0"/>
              <a:t>As an admin, I want to be able to make changes and be able to see them without refreshing the portal, so that I can make multiple changes at once</a:t>
            </a:r>
            <a:br>
              <a:rPr lang="en-US" dirty="0"/>
            </a:br>
            <a:endParaRPr lang="en-US" dirty="0"/>
          </a:p>
          <a:p>
            <a:r>
              <a:rPr lang="en-US" dirty="0"/>
              <a:t>Acceptance Criteria:</a:t>
            </a:r>
          </a:p>
          <a:p>
            <a:pPr lvl="1">
              <a:buFont typeface="Wingdings" panose="05000000000000000000" pitchFamily="2" charset="2"/>
              <a:buChar char="§"/>
            </a:pPr>
            <a:r>
              <a:rPr lang="en-US" dirty="0"/>
              <a:t>After every change that is made within the table, there should be a pop-up message to confirm the change has gone through.</a:t>
            </a:r>
          </a:p>
          <a:p>
            <a:pPr lvl="1">
              <a:buFont typeface="Wingdings" panose="05000000000000000000" pitchFamily="2" charset="2"/>
              <a:buChar char="§"/>
            </a:pPr>
            <a:r>
              <a:rPr lang="en-US" dirty="0"/>
              <a:t>After refreshing the page, the table should reflect the changes that had just been made, to prove that the changes have been made in the database.</a:t>
            </a:r>
          </a:p>
          <a:p>
            <a:r>
              <a:rPr lang="en-US" dirty="0"/>
              <a:t>This was one of many User Stories relating to the increase in quality to the utility of the admin tabs.</a:t>
            </a:r>
          </a:p>
        </p:txBody>
      </p:sp>
    </p:spTree>
    <p:extLst>
      <p:ext uri="{BB962C8B-B14F-4D97-AF65-F5344CB8AC3E}">
        <p14:creationId xmlns:p14="http://schemas.microsoft.com/office/powerpoint/2010/main" val="2209488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72F6D-BD4C-4049-9274-450C1F07D4B0}"/>
              </a:ext>
            </a:extLst>
          </p:cNvPr>
          <p:cNvSpPr>
            <a:spLocks noGrp="1"/>
          </p:cNvSpPr>
          <p:nvPr>
            <p:ph type="title"/>
          </p:nvPr>
        </p:nvSpPr>
        <p:spPr/>
        <p:txBody>
          <a:bodyPr/>
          <a:lstStyle/>
          <a:p>
            <a:r>
              <a:rPr lang="en-US" dirty="0"/>
              <a:t>Use Case Diagram of Super-Search Within the Admin Tabs</a:t>
            </a:r>
          </a:p>
        </p:txBody>
      </p:sp>
      <p:pic>
        <p:nvPicPr>
          <p:cNvPr id="5" name="Content Placeholder 4">
            <a:extLst>
              <a:ext uri="{FF2B5EF4-FFF2-40B4-BE49-F238E27FC236}">
                <a16:creationId xmlns:a16="http://schemas.microsoft.com/office/drawing/2014/main" id="{D8C0CE58-F694-43E1-8663-1C6097F3483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6054" y="2196988"/>
            <a:ext cx="8182995" cy="3543022"/>
          </a:xfrm>
          <a:prstGeom prst="rect">
            <a:avLst/>
          </a:prstGeom>
        </p:spPr>
      </p:pic>
    </p:spTree>
    <p:extLst>
      <p:ext uri="{BB962C8B-B14F-4D97-AF65-F5344CB8AC3E}">
        <p14:creationId xmlns:p14="http://schemas.microsoft.com/office/powerpoint/2010/main" val="131946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F8983-172B-4578-A0F9-0BB71348324D}"/>
              </a:ext>
            </a:extLst>
          </p:cNvPr>
          <p:cNvSpPr>
            <a:spLocks noGrp="1"/>
          </p:cNvSpPr>
          <p:nvPr>
            <p:ph type="title"/>
          </p:nvPr>
        </p:nvSpPr>
        <p:spPr>
          <a:xfrm>
            <a:off x="655166" y="289560"/>
            <a:ext cx="8596668" cy="1320800"/>
          </a:xfrm>
        </p:spPr>
        <p:txBody>
          <a:bodyPr/>
          <a:lstStyle/>
          <a:p>
            <a:r>
              <a:rPr lang="en-US" dirty="0"/>
              <a:t>Sequence Diagram of Add-Course Procedure</a:t>
            </a:r>
          </a:p>
        </p:txBody>
      </p:sp>
      <p:pic>
        <p:nvPicPr>
          <p:cNvPr id="4" name="Content Placeholder 3">
            <a:extLst>
              <a:ext uri="{FF2B5EF4-FFF2-40B4-BE49-F238E27FC236}">
                <a16:creationId xmlns:a16="http://schemas.microsoft.com/office/drawing/2014/main" id="{0BC87D59-7059-44AE-90BD-33832893AEC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40166" y="1255703"/>
            <a:ext cx="3968634" cy="5312737"/>
          </a:xfrm>
          <a:prstGeom prst="rect">
            <a:avLst/>
          </a:prstGeom>
        </p:spPr>
      </p:pic>
    </p:spTree>
    <p:extLst>
      <p:ext uri="{BB962C8B-B14F-4D97-AF65-F5344CB8AC3E}">
        <p14:creationId xmlns:p14="http://schemas.microsoft.com/office/powerpoint/2010/main" val="3759096975"/>
      </p:ext>
    </p:extLst>
  </p:cSld>
  <p:clrMapOvr>
    <a:masterClrMapping/>
  </p:clrMapOvr>
</p:sld>
</file>

<file path=ppt/theme/theme1.xml><?xml version="1.0" encoding="utf-8"?>
<a:theme xmlns:a="http://schemas.openxmlformats.org/drawingml/2006/main" name="Facet">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234</TotalTime>
  <Words>326</Words>
  <Application>Microsoft Office PowerPoint</Application>
  <PresentationFormat>Widescreen</PresentationFormat>
  <Paragraphs>56</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Bahnschrift SemiBold</vt:lpstr>
      <vt:lpstr>Trebuchet MS</vt:lpstr>
      <vt:lpstr>Wingdings</vt:lpstr>
      <vt:lpstr>Wingdings 3</vt:lpstr>
      <vt:lpstr>Facet</vt:lpstr>
      <vt:lpstr>VIP/Senior Project Final Presentation Spring 2019  Vertically Integrated Projects Website – Version 10.0</vt:lpstr>
      <vt:lpstr>Problem Definition</vt:lpstr>
      <vt:lpstr>Project Management</vt:lpstr>
      <vt:lpstr>Key User Stories</vt:lpstr>
      <vt:lpstr>VIP-190</vt:lpstr>
      <vt:lpstr>VIP-234</vt:lpstr>
      <vt:lpstr>VIP-201</vt:lpstr>
      <vt:lpstr>Use Case Diagram of Super-Search Within the Admin Tabs</vt:lpstr>
      <vt:lpstr>Sequence Diagram of Add-Course Procedure</vt:lpstr>
      <vt:lpstr>System Design</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dc:title>
  <dc:creator>Jesus</dc:creator>
  <cp:lastModifiedBy>Jesus</cp:lastModifiedBy>
  <cp:revision>12</cp:revision>
  <dcterms:created xsi:type="dcterms:W3CDTF">2019-04-24T22:35:27Z</dcterms:created>
  <dcterms:modified xsi:type="dcterms:W3CDTF">2019-04-25T02:29:35Z</dcterms:modified>
</cp:coreProperties>
</file>