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x="6858000" cy="9144000"/>
  <p:embeddedFontLst>
    <p:embeddedFont>
      <p:font typeface="Roboto"/>
      <p:regular r:id="rId15"/>
      <p:bold r:id="rId16"/>
      <p:italic r:id="rId17"/>
      <p:boldItalic r:id="rId18"/>
    </p:embeddedFont>
    <p:embeddedFont>
      <p:font typeface="Merriweather"/>
      <p:regular r:id="rId19"/>
      <p:bold r:id="rId20"/>
      <p:italic r:id="rId21"/>
      <p:boldItalic r:id="rId2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Merriweather-bold.fntdata"/><Relationship Id="rId11" Type="http://schemas.openxmlformats.org/officeDocument/2006/relationships/slide" Target="slides/slide6.xml"/><Relationship Id="rId22" Type="http://schemas.openxmlformats.org/officeDocument/2006/relationships/font" Target="fonts/Merriweather-boldItalic.fntdata"/><Relationship Id="rId10" Type="http://schemas.openxmlformats.org/officeDocument/2006/relationships/slide" Target="slides/slide5.xml"/><Relationship Id="rId21" Type="http://schemas.openxmlformats.org/officeDocument/2006/relationships/font" Target="fonts/Merriweather-italic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Roboto-regular.fntdata"/><Relationship Id="rId14" Type="http://schemas.openxmlformats.org/officeDocument/2006/relationships/slide" Target="slides/slide9.xml"/><Relationship Id="rId17" Type="http://schemas.openxmlformats.org/officeDocument/2006/relationships/font" Target="fonts/Roboto-italic.fntdata"/><Relationship Id="rId16" Type="http://schemas.openxmlformats.org/officeDocument/2006/relationships/font" Target="fonts/Roboto-bold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Merriweather-regular.fntdata"/><Relationship Id="rId6" Type="http://schemas.openxmlformats.org/officeDocument/2006/relationships/slide" Target="slides/slide1.xml"/><Relationship Id="rId18" Type="http://schemas.openxmlformats.org/officeDocument/2006/relationships/font" Target="fonts/Roboto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57ce1b9186_0_10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57ce1b9186_0_10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57ce1b9186_0_10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57ce1b9186_0_10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57ce1b9186_0_10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57ce1b9186_0_10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57ce1b9186_0_11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57ce1b9186_0_11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57ce1b9186_0_11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57ce1b9186_0_11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57ce1b9186_0_11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57ce1b9186_0_11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565c2dcc46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565c2dcc46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565c2dcc46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565c2dcc46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125" y="0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311700" y="1878560"/>
            <a:ext cx="4242600" cy="7383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/>
          <p:nvPr>
            <p:ph hasCustomPrompt="1" type="title"/>
          </p:nvPr>
        </p:nvSpPr>
        <p:spPr>
          <a:xfrm>
            <a:off x="311750" y="831175"/>
            <a:ext cx="5334900" cy="1244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6" name="Google Shape;56;p11"/>
          <p:cNvSpPr txBox="1"/>
          <p:nvPr>
            <p:ph idx="1" type="body"/>
          </p:nvPr>
        </p:nvSpPr>
        <p:spPr>
          <a:xfrm>
            <a:off x="311700" y="2121425"/>
            <a:ext cx="5334900" cy="94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57" name="Google Shape;5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0" y="48099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6" name="Google Shape;16;p3"/>
          <p:cNvSpPr/>
          <p:nvPr/>
        </p:nvSpPr>
        <p:spPr>
          <a:xfrm>
            <a:off x="0" y="0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17" name="Google Shape;17;p3"/>
          <p:cNvSpPr txBox="1"/>
          <p:nvPr>
            <p:ph type="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0"/>
            <a:ext cx="431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" name="Google Shape;21;p4"/>
          <p:cNvSpPr/>
          <p:nvPr/>
        </p:nvSpPr>
        <p:spPr>
          <a:xfrm>
            <a:off x="0" y="44125"/>
            <a:ext cx="4313625" cy="4399375"/>
          </a:xfrm>
          <a:custGeom>
            <a:rect b="b" l="l" r="r" t="t"/>
            <a:pathLst>
              <a:path extrusionOk="0" h="175975" w="172545">
                <a:moveTo>
                  <a:pt x="0" y="157"/>
                </a:moveTo>
                <a:lnTo>
                  <a:pt x="172419" y="0"/>
                </a:lnTo>
                <a:lnTo>
                  <a:pt x="172545" y="126541"/>
                </a:lnTo>
                <a:lnTo>
                  <a:pt x="0" y="1759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22" name="Google Shape;22;p4"/>
          <p:cNvSpPr/>
          <p:nvPr/>
        </p:nvSpPr>
        <p:spPr>
          <a:xfrm>
            <a:off x="-125" y="0"/>
            <a:ext cx="4316900" cy="4395600"/>
          </a:xfrm>
          <a:custGeom>
            <a:rect b="b" l="l" r="r" t="t"/>
            <a:pathLst>
              <a:path extrusionOk="0" h="175824" w="172676">
                <a:moveTo>
                  <a:pt x="0" y="6"/>
                </a:moveTo>
                <a:lnTo>
                  <a:pt x="172676" y="0"/>
                </a:lnTo>
                <a:lnTo>
                  <a:pt x="172562" y="126442"/>
                </a:lnTo>
                <a:lnTo>
                  <a:pt x="0" y="17582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</p:sp>
      <p:sp>
        <p:nvSpPr>
          <p:cNvPr id="23" name="Google Shape;23;p4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4" name="Google Shape;24;p4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" name="Google Shape;28;p5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3117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2" type="body"/>
          </p:nvPr>
        </p:nvSpPr>
        <p:spPr>
          <a:xfrm>
            <a:off x="48324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6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5" name="Google Shape;35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/>
          <p:nvPr/>
        </p:nvSpPr>
        <p:spPr>
          <a:xfrm>
            <a:off x="0" y="0"/>
            <a:ext cx="37644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7"/>
          <p:cNvSpPr txBox="1"/>
          <p:nvPr>
            <p:ph type="title"/>
          </p:nvPr>
        </p:nvSpPr>
        <p:spPr>
          <a:xfrm>
            <a:off x="311725" y="500925"/>
            <a:ext cx="3127500" cy="1829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9" name="Google Shape;39;p7"/>
          <p:cNvSpPr txBox="1"/>
          <p:nvPr>
            <p:ph idx="1" type="body"/>
          </p:nvPr>
        </p:nvSpPr>
        <p:spPr>
          <a:xfrm>
            <a:off x="311700" y="2390650"/>
            <a:ext cx="3127500" cy="22980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0" name="Google Shape;40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/>
          <p:nvPr>
            <p:ph type="title"/>
          </p:nvPr>
        </p:nvSpPr>
        <p:spPr>
          <a:xfrm>
            <a:off x="311675" y="798600"/>
            <a:ext cx="6247800" cy="354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3" name="Google Shape;43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" name="Google Shape;46;p9"/>
          <p:cNvSpPr txBox="1"/>
          <p:nvPr>
            <p:ph type="title"/>
          </p:nvPr>
        </p:nvSpPr>
        <p:spPr>
          <a:xfrm>
            <a:off x="311300" y="500925"/>
            <a:ext cx="3704400" cy="2049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" name="Google Shape;47;p9"/>
          <p:cNvSpPr txBox="1"/>
          <p:nvPr>
            <p:ph idx="1" type="subTitle"/>
          </p:nvPr>
        </p:nvSpPr>
        <p:spPr>
          <a:xfrm>
            <a:off x="304800" y="2626725"/>
            <a:ext cx="3704400" cy="926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8" name="Google Shape;48;p9"/>
          <p:cNvSpPr txBox="1"/>
          <p:nvPr>
            <p:ph idx="2" type="body"/>
          </p:nvPr>
        </p:nvSpPr>
        <p:spPr>
          <a:xfrm>
            <a:off x="4879025" y="500925"/>
            <a:ext cx="3954000" cy="4111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9" name="Google Shape;49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/>
          <p:nvPr/>
        </p:nvSpPr>
        <p:spPr>
          <a:xfrm>
            <a:off x="0" y="4369000"/>
            <a:ext cx="9144000" cy="774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p10"/>
          <p:cNvSpPr txBox="1"/>
          <p:nvPr>
            <p:ph idx="1" type="body"/>
          </p:nvPr>
        </p:nvSpPr>
        <p:spPr>
          <a:xfrm>
            <a:off x="311700" y="4521400"/>
            <a:ext cx="7979400" cy="46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Merriweather"/>
              <a:buNone/>
              <a:defRPr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</a:lstStyle>
          <a:p/>
        </p:txBody>
      </p:sp>
      <p:sp>
        <p:nvSpPr>
          <p:cNvPr id="53" name="Google Shape;5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paradigm">
    <p:bg>
      <p:bgPr>
        <a:solidFill>
          <a:srgbClr val="BF9000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Roboto"/>
              <a:buChar char="●"/>
              <a:defRPr sz="13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9845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9845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9845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9845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29845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29845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29845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29845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8.png"/><Relationship Id="rId5" Type="http://schemas.openxmlformats.org/officeDocument/2006/relationships/image" Target="../media/image6.png"/><Relationship Id="rId6" Type="http://schemas.openxmlformats.org/officeDocument/2006/relationships/image" Target="../media/image3.png"/><Relationship Id="rId7" Type="http://schemas.openxmlformats.org/officeDocument/2006/relationships/image" Target="../media/image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Relationship Id="rId4" Type="http://schemas.openxmlformats.org/officeDocument/2006/relationships/image" Target="../media/image1.png"/><Relationship Id="rId5" Type="http://schemas.openxmlformats.org/officeDocument/2006/relationships/hyperlink" Target="mailto:masoud.sadjadi@fiu.edu" TargetMode="External"/><Relationship Id="rId6" Type="http://schemas.openxmlformats.org/officeDocument/2006/relationships/image" Target="../media/image6.png"/><Relationship Id="rId7" Type="http://schemas.openxmlformats.org/officeDocument/2006/relationships/image" Target="../media/image5.png"/><Relationship Id="rId8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3"/>
          <p:cNvSpPr txBox="1"/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Virtual Roll Call Briefing v6.0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Pinecrest Police Department</a:t>
            </a:r>
            <a:endParaRPr sz="2000"/>
          </a:p>
        </p:txBody>
      </p:sp>
      <p:sp>
        <p:nvSpPr>
          <p:cNvPr id="65" name="Google Shape;65;p13"/>
          <p:cNvSpPr txBox="1"/>
          <p:nvPr>
            <p:ph idx="1" type="subTitle"/>
          </p:nvPr>
        </p:nvSpPr>
        <p:spPr>
          <a:xfrm>
            <a:off x="311700" y="1878550"/>
            <a:ext cx="5781600" cy="112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/>
              <a:t>Senior Project Spring 2019</a:t>
            </a:r>
            <a:endParaRPr b="1"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Developers: Pablo Velazquez, Eddie Caraballo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Product Owners: Jason Cohen, Frank Alvarado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Instructor: Dr. Masoud Sadjadi</a:t>
            </a:r>
            <a:endParaRPr/>
          </a:p>
        </p:txBody>
      </p:sp>
      <p:pic>
        <p:nvPicPr>
          <p:cNvPr id="66" name="Google Shape;6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38850" y="152399"/>
            <a:ext cx="1605150" cy="1605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93300" y="4019700"/>
            <a:ext cx="3050700" cy="1047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13"/>
          <p:cNvPicPr preferRelativeResize="0"/>
          <p:nvPr/>
        </p:nvPicPr>
        <p:blipFill rotWithShape="1">
          <a:blip r:embed="rId5">
            <a:alphaModFix/>
          </a:blip>
          <a:srcRect b="0" l="0" r="0" t="73293"/>
          <a:stretch/>
        </p:blipFill>
        <p:spPr>
          <a:xfrm>
            <a:off x="0" y="4227438"/>
            <a:ext cx="2984951" cy="916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3"/>
          <p:cNvPicPr preferRelativeResize="0"/>
          <p:nvPr/>
        </p:nvPicPr>
        <p:blipFill rotWithShape="1">
          <a:blip r:embed="rId6">
            <a:alphaModFix/>
          </a:blip>
          <a:srcRect b="29437" l="0" r="37984" t="38613"/>
          <a:stretch/>
        </p:blipFill>
        <p:spPr>
          <a:xfrm>
            <a:off x="7685888" y="2933125"/>
            <a:ext cx="1458100" cy="916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13"/>
          <p:cNvPicPr preferRelativeResize="0"/>
          <p:nvPr/>
        </p:nvPicPr>
        <p:blipFill rotWithShape="1">
          <a:blip r:embed="rId7">
            <a:alphaModFix/>
          </a:blip>
          <a:srcRect b="64725" l="0" r="0" t="0"/>
          <a:stretch/>
        </p:blipFill>
        <p:spPr>
          <a:xfrm>
            <a:off x="3288075" y="4120763"/>
            <a:ext cx="2319626" cy="9978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Problem Definition</a:t>
            </a:r>
            <a:endParaRPr/>
          </a:p>
        </p:txBody>
      </p:sp>
      <p:sp>
        <p:nvSpPr>
          <p:cNvPr id="76" name="Google Shape;76;p14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</a:rPr>
              <a:t>Twice a day, shift supervisors must have a session with their officers, informally called “Roll Call”, in which they go over critical information for the day and assign various tasks to each officer.</a:t>
            </a:r>
            <a:endParaRPr sz="14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</a:rPr>
              <a:t>Thes</a:t>
            </a:r>
            <a:r>
              <a:rPr lang="en" sz="1400">
                <a:solidFill>
                  <a:schemeClr val="lt1"/>
                </a:solidFill>
              </a:rPr>
              <a:t>e in-person roll-calls are a source of various problems:</a:t>
            </a:r>
            <a:endParaRPr sz="1400">
              <a:solidFill>
                <a:schemeClr val="lt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" sz="1400">
                <a:solidFill>
                  <a:schemeClr val="lt1"/>
                </a:solidFill>
              </a:rPr>
              <a:t>Schedule conflicts arise as officers may still be on their shift during the standard roll-call time</a:t>
            </a:r>
            <a:endParaRPr sz="1400">
              <a:solidFill>
                <a:schemeClr val="lt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" sz="1400">
                <a:solidFill>
                  <a:schemeClr val="lt1"/>
                </a:solidFill>
              </a:rPr>
              <a:t>No standardized way of holding officers accountable when documents are not reviewed</a:t>
            </a:r>
            <a:endParaRPr sz="1400">
              <a:solidFill>
                <a:schemeClr val="lt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" sz="1400">
                <a:solidFill>
                  <a:schemeClr val="lt1"/>
                </a:solidFill>
              </a:rPr>
              <a:t>Paperwork is easy to lose track of and can cause clutter for the officers</a:t>
            </a:r>
            <a:endParaRPr sz="14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5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Solution: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Virtual Roll Call Briefing</a:t>
            </a:r>
            <a:endParaRPr/>
          </a:p>
        </p:txBody>
      </p:sp>
      <p:sp>
        <p:nvSpPr>
          <p:cNvPr id="82" name="Google Shape;82;p15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" sz="1400">
                <a:solidFill>
                  <a:schemeClr val="lt1"/>
                </a:solidFill>
              </a:rPr>
              <a:t>Web application that eliminates the need for officers to physically be in the office</a:t>
            </a:r>
            <a:endParaRPr sz="1400">
              <a:solidFill>
                <a:schemeClr val="lt1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" sz="1400">
                <a:solidFill>
                  <a:schemeClr val="lt1"/>
                </a:solidFill>
              </a:rPr>
              <a:t>Allows supervisors to keep track of which officers have reviewed which documents</a:t>
            </a:r>
            <a:endParaRPr sz="1400">
              <a:solidFill>
                <a:schemeClr val="lt1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" sz="1400">
                <a:solidFill>
                  <a:schemeClr val="lt1"/>
                </a:solidFill>
              </a:rPr>
              <a:t>Gives officers ability to review documents from their own squad cars</a:t>
            </a:r>
            <a:endParaRPr sz="14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6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Project Timeline</a:t>
            </a:r>
            <a:endParaRPr/>
          </a:p>
        </p:txBody>
      </p:sp>
      <p:pic>
        <p:nvPicPr>
          <p:cNvPr id="88" name="Google Shape;88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25" y="1730875"/>
            <a:ext cx="8839198" cy="2674002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6"/>
          <p:cNvSpPr txBox="1"/>
          <p:nvPr/>
        </p:nvSpPr>
        <p:spPr>
          <a:xfrm>
            <a:off x="1150825" y="2571750"/>
            <a:ext cx="1101600" cy="9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latin typeface="Roboto"/>
                <a:ea typeface="Roboto"/>
                <a:cs typeface="Roboto"/>
                <a:sym typeface="Roboto"/>
              </a:rPr>
              <a:t>Application Set-up</a:t>
            </a:r>
            <a:endParaRPr sz="6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0" name="Google Shape;90;p16"/>
          <p:cNvSpPr txBox="1"/>
          <p:nvPr/>
        </p:nvSpPr>
        <p:spPr>
          <a:xfrm>
            <a:off x="2252425" y="2815750"/>
            <a:ext cx="1101600" cy="9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latin typeface="Roboto"/>
                <a:ea typeface="Roboto"/>
                <a:cs typeface="Roboto"/>
                <a:sym typeface="Roboto"/>
              </a:rPr>
              <a:t>Major Bug Fixes &amp; QoL</a:t>
            </a:r>
            <a:endParaRPr sz="6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1" name="Google Shape;91;p16"/>
          <p:cNvSpPr txBox="1"/>
          <p:nvPr/>
        </p:nvSpPr>
        <p:spPr>
          <a:xfrm>
            <a:off x="3354025" y="3073525"/>
            <a:ext cx="1101600" cy="9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latin typeface="Roboto"/>
                <a:ea typeface="Roboto"/>
                <a:cs typeface="Roboto"/>
                <a:sym typeface="Roboto"/>
              </a:rPr>
              <a:t>Bulk Archive &amp; DB Phase 1</a:t>
            </a:r>
            <a:endParaRPr sz="6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2" name="Google Shape;92;p16"/>
          <p:cNvSpPr txBox="1"/>
          <p:nvPr/>
        </p:nvSpPr>
        <p:spPr>
          <a:xfrm>
            <a:off x="4476625" y="3350850"/>
            <a:ext cx="1101600" cy="9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latin typeface="Roboto"/>
                <a:ea typeface="Roboto"/>
                <a:cs typeface="Roboto"/>
                <a:sym typeface="Roboto"/>
              </a:rPr>
              <a:t>Bulk Archive &amp; DB Phase 2</a:t>
            </a:r>
            <a:endParaRPr sz="6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3" name="Google Shape;93;p16"/>
          <p:cNvSpPr txBox="1"/>
          <p:nvPr/>
        </p:nvSpPr>
        <p:spPr>
          <a:xfrm>
            <a:off x="5611550" y="3615675"/>
            <a:ext cx="1101600" cy="9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">
                <a:latin typeface="Roboto"/>
                <a:ea typeface="Roboto"/>
                <a:cs typeface="Roboto"/>
                <a:sym typeface="Roboto"/>
              </a:rPr>
              <a:t>Password Reset </a:t>
            </a:r>
            <a:r>
              <a:rPr lang="en" sz="500">
                <a:latin typeface="Roboto"/>
                <a:ea typeface="Roboto"/>
                <a:cs typeface="Roboto"/>
                <a:sym typeface="Roboto"/>
              </a:rPr>
              <a:t>&amp; DB Phase 3</a:t>
            </a:r>
            <a:endParaRPr sz="5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4" name="Google Shape;94;p16"/>
          <p:cNvSpPr txBox="1"/>
          <p:nvPr/>
        </p:nvSpPr>
        <p:spPr>
          <a:xfrm>
            <a:off x="6871550" y="3880500"/>
            <a:ext cx="1101600" cy="9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">
                <a:latin typeface="Roboto"/>
                <a:ea typeface="Roboto"/>
                <a:cs typeface="Roboto"/>
                <a:sym typeface="Roboto"/>
              </a:rPr>
              <a:t>Bugs &amp; Application Monitoring</a:t>
            </a:r>
            <a:endParaRPr sz="5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7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Jira Issues</a:t>
            </a:r>
            <a:endParaRPr/>
          </a:p>
        </p:txBody>
      </p:sp>
      <p:sp>
        <p:nvSpPr>
          <p:cNvPr id="100" name="Google Shape;100;p17"/>
          <p:cNvSpPr txBox="1"/>
          <p:nvPr>
            <p:ph idx="1" type="body"/>
          </p:nvPr>
        </p:nvSpPr>
        <p:spPr>
          <a:xfrm>
            <a:off x="3117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lt1"/>
                </a:solidFill>
              </a:rPr>
              <a:t>Eddie Caraballo:</a:t>
            </a:r>
            <a:endParaRPr b="1" sz="1800">
              <a:solidFill>
                <a:schemeClr val="lt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" sz="1400">
                <a:solidFill>
                  <a:schemeClr val="lt1"/>
                </a:solidFill>
              </a:rPr>
              <a:t>VRC-76 : Migration of old data into new database</a:t>
            </a:r>
            <a:endParaRPr sz="1400">
              <a:solidFill>
                <a:schemeClr val="lt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" sz="1400">
                <a:solidFill>
                  <a:schemeClr val="lt1"/>
                </a:solidFill>
              </a:rPr>
              <a:t>VRC-64 : Apply query optimization throughout database handler</a:t>
            </a:r>
            <a:endParaRPr sz="1400">
              <a:solidFill>
                <a:schemeClr val="lt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" sz="1400">
                <a:solidFill>
                  <a:schemeClr val="lt1"/>
                </a:solidFill>
              </a:rPr>
              <a:t>VRC-63 : Re-create database handler file so that it uses new database</a:t>
            </a:r>
            <a:endParaRPr sz="1400">
              <a:solidFill>
                <a:schemeClr val="lt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" sz="1400">
                <a:solidFill>
                  <a:schemeClr val="lt1"/>
                </a:solidFill>
              </a:rPr>
              <a:t>VRC-62 : Normalize the database and optimize indexes/relationships</a:t>
            </a:r>
            <a:endParaRPr sz="1400">
              <a:solidFill>
                <a:schemeClr val="lt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" sz="1400">
                <a:solidFill>
                  <a:schemeClr val="lt1"/>
                </a:solidFill>
              </a:rPr>
              <a:t>VRC-57 : Normalization of navigation bar across all pages</a:t>
            </a:r>
            <a:endParaRPr sz="1400">
              <a:solidFill>
                <a:schemeClr val="lt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" sz="1400">
                <a:solidFill>
                  <a:schemeClr val="lt1"/>
                </a:solidFill>
              </a:rPr>
              <a:t>VRC-56 : Deletion of uploaded documents</a:t>
            </a:r>
            <a:endParaRPr sz="1400">
              <a:solidFill>
                <a:schemeClr val="lt1"/>
              </a:solidFill>
            </a:endParaRPr>
          </a:p>
        </p:txBody>
      </p:sp>
      <p:sp>
        <p:nvSpPr>
          <p:cNvPr id="101" name="Google Shape;101;p17"/>
          <p:cNvSpPr txBox="1"/>
          <p:nvPr>
            <p:ph idx="2" type="body"/>
          </p:nvPr>
        </p:nvSpPr>
        <p:spPr>
          <a:xfrm>
            <a:off x="48324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lt1"/>
                </a:solidFill>
              </a:rPr>
              <a:t>Pablo Velazquez</a:t>
            </a:r>
            <a:r>
              <a:rPr b="1" lang="en" sz="1800">
                <a:solidFill>
                  <a:schemeClr val="lt1"/>
                </a:solidFill>
              </a:rPr>
              <a:t>:</a:t>
            </a:r>
            <a:endParaRPr b="1" sz="1800">
              <a:solidFill>
                <a:schemeClr val="lt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" sz="1400">
                <a:solidFill>
                  <a:schemeClr val="lt1"/>
                </a:solidFill>
              </a:rPr>
              <a:t>VRC-74: Allow special characters in uploaded document file name</a:t>
            </a:r>
            <a:endParaRPr sz="1400">
              <a:solidFill>
                <a:schemeClr val="lt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" sz="1400">
                <a:solidFill>
                  <a:schemeClr val="lt1"/>
                </a:solidFill>
              </a:rPr>
              <a:t>VRC-70: Fix change password and password verification for officer role</a:t>
            </a:r>
            <a:endParaRPr sz="1400">
              <a:solidFill>
                <a:schemeClr val="lt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" sz="1400">
                <a:solidFill>
                  <a:schemeClr val="lt1"/>
                </a:solidFill>
              </a:rPr>
              <a:t>VRC-68: Archive old documents for new users</a:t>
            </a:r>
            <a:endParaRPr sz="1400">
              <a:solidFill>
                <a:schemeClr val="lt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" sz="1400">
                <a:solidFill>
                  <a:schemeClr val="lt1"/>
                </a:solidFill>
              </a:rPr>
              <a:t>VRC-66: Archive documents for chosen user via button press</a:t>
            </a:r>
            <a:endParaRPr sz="1400">
              <a:solidFill>
                <a:schemeClr val="lt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" sz="1400">
                <a:solidFill>
                  <a:schemeClr val="lt1"/>
                </a:solidFill>
              </a:rPr>
              <a:t>VRC-58: Improved error handling when uploading documents</a:t>
            </a:r>
            <a:endParaRPr sz="1400">
              <a:solidFill>
                <a:schemeClr val="lt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</a:pPr>
            <a:r>
              <a:rPr lang="en" sz="1400">
                <a:solidFill>
                  <a:schemeClr val="lt1"/>
                </a:solidFill>
              </a:rPr>
              <a:t>VRC-48: Error handling when uploaded document name already exists in DB</a:t>
            </a:r>
            <a:endParaRPr sz="14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8"/>
          <p:cNvSpPr txBox="1"/>
          <p:nvPr>
            <p:ph type="title"/>
          </p:nvPr>
        </p:nvSpPr>
        <p:spPr>
          <a:xfrm>
            <a:off x="311725" y="500925"/>
            <a:ext cx="3127500" cy="182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Object Design</a:t>
            </a:r>
            <a:endParaRPr/>
          </a:p>
        </p:txBody>
      </p:sp>
      <p:sp>
        <p:nvSpPr>
          <p:cNvPr id="107" name="Google Shape;107;p18"/>
          <p:cNvSpPr txBox="1"/>
          <p:nvPr>
            <p:ph idx="1" type="body"/>
          </p:nvPr>
        </p:nvSpPr>
        <p:spPr>
          <a:xfrm>
            <a:off x="311700" y="2390650"/>
            <a:ext cx="3127500" cy="229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Use-case diagram of our contributions</a:t>
            </a:r>
            <a:endParaRPr/>
          </a:p>
        </p:txBody>
      </p:sp>
      <p:pic>
        <p:nvPicPr>
          <p:cNvPr id="108" name="Google Shape;10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41200" y="54675"/>
            <a:ext cx="4336750" cy="50341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9"/>
          <p:cNvSpPr txBox="1"/>
          <p:nvPr>
            <p:ph type="title"/>
          </p:nvPr>
        </p:nvSpPr>
        <p:spPr>
          <a:xfrm>
            <a:off x="311725" y="500925"/>
            <a:ext cx="3127500" cy="182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Database Schema Design</a:t>
            </a:r>
            <a:endParaRPr/>
          </a:p>
        </p:txBody>
      </p:sp>
      <p:sp>
        <p:nvSpPr>
          <p:cNvPr id="114" name="Google Shape;114;p19"/>
          <p:cNvSpPr txBox="1"/>
          <p:nvPr>
            <p:ph idx="1" type="body"/>
          </p:nvPr>
        </p:nvSpPr>
        <p:spPr>
          <a:xfrm>
            <a:off x="311700" y="2390650"/>
            <a:ext cx="3127500" cy="229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New database schema, including actual foreign key relations in the database and optimized indexing</a:t>
            </a:r>
            <a:endParaRPr/>
          </a:p>
        </p:txBody>
      </p:sp>
      <p:pic>
        <p:nvPicPr>
          <p:cNvPr id="115" name="Google Shape;11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44025" y="339550"/>
            <a:ext cx="5399976" cy="4342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0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lt1"/>
                </a:solidFill>
              </a:rPr>
              <a:t>HTTPS Conversion:</a:t>
            </a:r>
            <a:endParaRPr b="1">
              <a:solidFill>
                <a:schemeClr val="lt1"/>
              </a:solidFill>
            </a:endParaRPr>
          </a:p>
          <a:p>
            <a:pPr indent="-311150" lvl="0" marL="45720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</a:pPr>
            <a:r>
              <a:rPr lang="en">
                <a:solidFill>
                  <a:schemeClr val="lt1"/>
                </a:solidFill>
              </a:rPr>
              <a:t>Product owners would like the website to be more secure before deployment to other police departments</a:t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lt1"/>
                </a:solidFill>
              </a:rPr>
              <a:t>More Features:</a:t>
            </a:r>
            <a:endParaRPr b="1">
              <a:solidFill>
                <a:schemeClr val="lt1"/>
              </a:solidFill>
            </a:endParaRPr>
          </a:p>
          <a:p>
            <a:pPr indent="-311150" lvl="0" marL="45720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</a:pPr>
            <a:r>
              <a:rPr lang="en">
                <a:solidFill>
                  <a:schemeClr val="lt1"/>
                </a:solidFill>
              </a:rPr>
              <a:t>There is never a lack of fresh ideas to implement that will improve the tool</a:t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lt1"/>
                </a:solidFill>
              </a:rPr>
              <a:t>Further Website Optimization:</a:t>
            </a:r>
            <a:endParaRPr>
              <a:solidFill>
                <a:schemeClr val="lt1"/>
              </a:solidFill>
            </a:endParaRPr>
          </a:p>
          <a:p>
            <a:pPr indent="-311150" lvl="0" marL="45720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</a:pPr>
            <a:r>
              <a:rPr lang="en">
                <a:solidFill>
                  <a:schemeClr val="lt1"/>
                </a:solidFill>
              </a:rPr>
              <a:t>Optimization is a long process, and although we optimized many parts of the application, there is always room for improvement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21" name="Google Shape;121;p20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Future Plans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Google Shape;126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182900"/>
            <a:ext cx="2575450" cy="88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38850" y="1340299"/>
            <a:ext cx="1605150" cy="1605175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21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Virtual Roll Call Briefing v6.0</a:t>
            </a:r>
            <a:endParaRPr/>
          </a:p>
        </p:txBody>
      </p:sp>
      <p:sp>
        <p:nvSpPr>
          <p:cNvPr id="129" name="Google Shape;129;p21"/>
          <p:cNvSpPr txBox="1"/>
          <p:nvPr/>
        </p:nvSpPr>
        <p:spPr>
          <a:xfrm>
            <a:off x="2440650" y="2074350"/>
            <a:ext cx="4262700" cy="49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For more information, please contact</a:t>
            </a:r>
            <a:endParaRPr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Dr. Masoud Sadjadi</a:t>
            </a:r>
            <a:r>
              <a:rPr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, </a:t>
            </a:r>
            <a:endParaRPr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Florida International University</a:t>
            </a:r>
            <a:endParaRPr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  <a:hlinkClick r:id="rId5"/>
              </a:rPr>
              <a:t>masoud.sadjadi@fiu.edu</a:t>
            </a:r>
            <a:endParaRPr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305-348-1835</a:t>
            </a:r>
            <a:endParaRPr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https://seniorproject.cis.fiu.edu/</a:t>
            </a:r>
            <a:endParaRPr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30" name="Google Shape;130;p21"/>
          <p:cNvPicPr preferRelativeResize="0"/>
          <p:nvPr/>
        </p:nvPicPr>
        <p:blipFill rotWithShape="1">
          <a:blip r:embed="rId6">
            <a:alphaModFix/>
          </a:blip>
          <a:srcRect b="0" l="0" r="0" t="73293"/>
          <a:stretch/>
        </p:blipFill>
        <p:spPr>
          <a:xfrm>
            <a:off x="6159050" y="4167063"/>
            <a:ext cx="2984951" cy="916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21"/>
          <p:cNvPicPr preferRelativeResize="0"/>
          <p:nvPr/>
        </p:nvPicPr>
        <p:blipFill rotWithShape="1">
          <a:blip r:embed="rId7">
            <a:alphaModFix/>
          </a:blip>
          <a:srcRect b="64725" l="0" r="0" t="0"/>
          <a:stretch/>
        </p:blipFill>
        <p:spPr>
          <a:xfrm>
            <a:off x="0" y="1296763"/>
            <a:ext cx="2319626" cy="997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21"/>
          <p:cNvPicPr preferRelativeResize="0"/>
          <p:nvPr/>
        </p:nvPicPr>
        <p:blipFill rotWithShape="1">
          <a:blip r:embed="rId8">
            <a:alphaModFix/>
          </a:blip>
          <a:srcRect b="29437" l="0" r="37984" t="38613"/>
          <a:stretch/>
        </p:blipFill>
        <p:spPr>
          <a:xfrm>
            <a:off x="3842938" y="4182900"/>
            <a:ext cx="1458100" cy="916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aradigm">
  <a:themeElements>
    <a:clrScheme name="Paradigm">
      <a:dk1>
        <a:srgbClr val="31394D"/>
      </a:dk1>
      <a:lt1>
        <a:srgbClr val="FFFFFF"/>
      </a:lt1>
      <a:dk2>
        <a:srgbClr val="666666"/>
      </a:dk2>
      <a:lt2>
        <a:srgbClr val="626B73"/>
      </a:lt2>
      <a:accent1>
        <a:srgbClr val="002F4A"/>
      </a:accent1>
      <a:accent2>
        <a:srgbClr val="D9C4B1"/>
      </a:accent2>
      <a:accent3>
        <a:srgbClr val="EDE3DA"/>
      </a:accent3>
      <a:accent4>
        <a:srgbClr val="B85741"/>
      </a:accent4>
      <a:accent5>
        <a:srgbClr val="009384"/>
      </a:accent5>
      <a:accent6>
        <a:srgbClr val="D0F6FF"/>
      </a:accent6>
      <a:hlink>
        <a:srgbClr val="009384"/>
      </a:hlink>
      <a:folHlink>
        <a:srgbClr val="00938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