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3"/>
  </p:notesMasterIdLst>
  <p:sldIdLst>
    <p:sldId id="256" r:id="rId2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68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ECF4"/>
    <a:srgbClr val="39CD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57" autoAdjust="0"/>
  </p:normalViewPr>
  <p:slideViewPr>
    <p:cSldViewPr>
      <p:cViewPr>
        <p:scale>
          <a:sx n="33" d="100"/>
          <a:sy n="33" d="100"/>
        </p:scale>
        <p:origin x="-756" y="-1404"/>
      </p:cViewPr>
      <p:guideLst>
        <p:guide orient="horz" pos="10368"/>
        <p:guide pos="1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E51B67F-BB96-B547-81C7-1C2C08C2CBE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FEA2DC-A8D2-1444-B836-D8CB16098FB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91EBFDF5-23B3-4C64-9DA9-7A5A1F0BB799}" type="datetime1">
              <a:rPr lang="en-US" altLang="en-US"/>
              <a:pPr>
                <a:defRPr/>
              </a:pPr>
              <a:t>4/9/2019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550B741-2314-B045-B1DC-54A435A825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5EA3D15-BE45-AD48-AB62-A257A1491B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40B531-DAE1-AC4B-8866-A2DAB917E8E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67F39E-9C15-D441-93DC-EAE122D8C4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1AC4959-7D38-4D79-BEAB-12A9798036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390525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782638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17475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56686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1959331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6pPr>
    <a:lvl7pPr marL="2351197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7pPr>
    <a:lvl8pPr marL="2743063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8pPr>
    <a:lvl9pPr marL="3134929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3D18301B-0D74-4A73-A193-7A21EAFC8B8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C4083EDA-BC77-584F-AAB8-4952E5D8274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defRPr/>
            </a:pPr>
            <a:endParaRPr lang="en-US" altLang="en-US" sz="1029">
              <a:ea typeface="ＭＳ Ｐゴシック" panose="020B0600070205080204" pitchFamily="34" charset="-128"/>
            </a:endParaRPr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B2B4D10F-6C08-4169-9A4D-BF204F4D58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5A324FE-4A94-413F-A944-9E3494C06DD7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" y="20365685"/>
            <a:ext cx="32285102" cy="132452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2180" y="20370456"/>
            <a:ext cx="11077589" cy="132931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12432374"/>
            <a:ext cx="32285107" cy="7969594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32802177" y="12432374"/>
            <a:ext cx="11077594" cy="79695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49162" y="13121803"/>
            <a:ext cx="29132486" cy="6590736"/>
          </a:xfrm>
        </p:spPr>
        <p:txBody>
          <a:bodyPr anchor="b">
            <a:noAutofit/>
          </a:bodyPr>
          <a:lstStyle>
            <a:lvl1pPr algn="r">
              <a:defRPr sz="230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9159" y="21091394"/>
            <a:ext cx="29318885" cy="5364898"/>
          </a:xfrm>
        </p:spPr>
        <p:txBody>
          <a:bodyPr>
            <a:normAutofit/>
          </a:bodyPr>
          <a:lstStyle>
            <a:lvl1pPr marL="0" indent="0" algn="r">
              <a:buNone/>
              <a:defRPr sz="960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1867144" y="28493705"/>
            <a:ext cx="9875520" cy="17526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60325" y="28493710"/>
            <a:ext cx="19303997" cy="17526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3649918" y="13201617"/>
            <a:ext cx="6577406" cy="6510922"/>
          </a:xfrm>
        </p:spPr>
        <p:txBody>
          <a:bodyPr/>
          <a:lstStyle/>
          <a:p>
            <a:pPr>
              <a:defRPr/>
            </a:pPr>
            <a:fld id="{51A0FEC4-4438-4A2A-8F58-E49FA2ECFB7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356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3" y="21945602"/>
            <a:ext cx="43977451" cy="8049768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34" y="22615761"/>
            <a:ext cx="33094896" cy="2613514"/>
          </a:xfrm>
        </p:spPr>
        <p:txBody>
          <a:bodyPr anchor="b">
            <a:normAutofit/>
          </a:bodyPr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51867" y="2926073"/>
            <a:ext cx="33103363" cy="17229960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5" y="25229273"/>
            <a:ext cx="33094906" cy="2629531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710902" y="22614291"/>
            <a:ext cx="5519213" cy="5235787"/>
          </a:xfrm>
        </p:spPr>
        <p:txBody>
          <a:bodyPr/>
          <a:lstStyle/>
          <a:p>
            <a:pPr>
              <a:defRPr/>
            </a:pPr>
            <a:fld id="{548DA85A-97EF-4E6D-BC23-F70B18696A3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8934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" y="21945602"/>
            <a:ext cx="43977451" cy="8049768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6424" y="2926066"/>
            <a:ext cx="33103363" cy="17245200"/>
          </a:xfrm>
        </p:spPr>
        <p:txBody>
          <a:bodyPr anchor="ctr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51865" y="22609632"/>
            <a:ext cx="33067925" cy="5288467"/>
          </a:xfrm>
        </p:spPr>
        <p:txBody>
          <a:bodyPr anchor="ctr"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710902" y="22615759"/>
            <a:ext cx="5519213" cy="5235787"/>
          </a:xfrm>
        </p:spPr>
        <p:txBody>
          <a:bodyPr/>
          <a:lstStyle/>
          <a:p>
            <a:pPr>
              <a:defRPr/>
            </a:pPr>
            <a:fld id="{548DA85A-97EF-4E6D-BC23-F70B18696A3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7970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3" y="21945602"/>
            <a:ext cx="43977451" cy="8049768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6023" y="2961521"/>
            <a:ext cx="30840706" cy="14573093"/>
          </a:xfrm>
        </p:spPr>
        <p:txBody>
          <a:bodyPr anchor="ctr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4749305" y="17571663"/>
            <a:ext cx="28741109" cy="2635046"/>
          </a:xfrm>
        </p:spPr>
        <p:txBody>
          <a:bodyPr anchor="t">
            <a:normAutofit/>
          </a:bodyPr>
          <a:lstStyle>
            <a:lvl1pPr marL="0" indent="0">
              <a:buNone/>
              <a:defRPr sz="672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51865" y="22609632"/>
            <a:ext cx="33138811" cy="5288467"/>
          </a:xfrm>
        </p:spPr>
        <p:txBody>
          <a:bodyPr anchor="ctr">
            <a:normAutofit/>
          </a:bodyPr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710902" y="22607647"/>
            <a:ext cx="5519213" cy="5235787"/>
          </a:xfrm>
        </p:spPr>
        <p:txBody>
          <a:bodyPr/>
          <a:lstStyle/>
          <a:p>
            <a:pPr>
              <a:defRPr/>
            </a:pPr>
            <a:fld id="{548DA85A-97EF-4E6D-BC23-F70B18696A3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1300474" y="3590957"/>
            <a:ext cx="2560320" cy="2806925"/>
          </a:xfrm>
          <a:prstGeom prst="rect">
            <a:avLst/>
          </a:prstGeom>
        </p:spPr>
        <p:txBody>
          <a:bodyPr vert="horz" lIns="438912" tIns="219456" rIns="438912" bIns="219456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3456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3442517" y="14393153"/>
            <a:ext cx="2194560" cy="2806930"/>
          </a:xfrm>
          <a:prstGeom prst="rect">
            <a:avLst/>
          </a:prstGeom>
        </p:spPr>
        <p:txBody>
          <a:bodyPr vert="horz" lIns="438912" tIns="219456" rIns="438912" bIns="219456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3456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5597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3" y="21945602"/>
            <a:ext cx="43977451" cy="8049768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1863" y="22609632"/>
            <a:ext cx="33103363" cy="2831098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51867" y="25440720"/>
            <a:ext cx="33103363" cy="2457379"/>
          </a:xfrm>
        </p:spPr>
        <p:txBody>
          <a:bodyPr anchor="t"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710902" y="22607647"/>
            <a:ext cx="5519213" cy="5235787"/>
          </a:xfrm>
        </p:spPr>
        <p:txBody>
          <a:bodyPr/>
          <a:lstStyle/>
          <a:p>
            <a:pPr>
              <a:defRPr/>
            </a:pPr>
            <a:fld id="{548DA85A-97EF-4E6D-BC23-F70B18696A3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42967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" y="2926082"/>
            <a:ext cx="43977451" cy="8049768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551867" y="3615495"/>
            <a:ext cx="33103363" cy="51885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556619" y="11181547"/>
            <a:ext cx="10533888" cy="2766058"/>
          </a:xfrm>
        </p:spPr>
        <p:txBody>
          <a:bodyPr anchor="b">
            <a:noAutofit/>
          </a:bodyPr>
          <a:lstStyle>
            <a:lvl1pPr marL="0" indent="0">
              <a:buNone/>
              <a:defRPr sz="11520" b="0">
                <a:solidFill>
                  <a:schemeClr val="tx1"/>
                </a:solidFill>
              </a:defRPr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2590930" y="14473395"/>
            <a:ext cx="10533888" cy="13984862"/>
          </a:xfrm>
        </p:spPr>
        <p:txBody>
          <a:bodyPr anchor="t">
            <a:normAutofit/>
          </a:bodyPr>
          <a:lstStyle>
            <a:lvl1pPr marL="0" indent="0">
              <a:buNone/>
              <a:defRPr sz="6720"/>
            </a:lvl1pPr>
            <a:lvl2pPr marL="2194560" indent="0">
              <a:buNone/>
              <a:defRPr sz="5760"/>
            </a:lvl2pPr>
            <a:lvl3pPr marL="4389120" indent="0">
              <a:buNone/>
              <a:defRPr sz="4800"/>
            </a:lvl3pPr>
            <a:lvl4pPr marL="6583680" indent="0">
              <a:buNone/>
              <a:defRPr sz="4320"/>
            </a:lvl4pPr>
            <a:lvl5pPr marL="8778240" indent="0">
              <a:buNone/>
              <a:defRPr sz="4320"/>
            </a:lvl5pPr>
            <a:lvl6pPr marL="10972800" indent="0">
              <a:buNone/>
              <a:defRPr sz="4320"/>
            </a:lvl6pPr>
            <a:lvl7pPr marL="13167360" indent="0">
              <a:buNone/>
              <a:defRPr sz="4320"/>
            </a:lvl7pPr>
            <a:lvl8pPr marL="15361920" indent="0">
              <a:buNone/>
              <a:defRPr sz="4320"/>
            </a:lvl8pPr>
            <a:lvl9pPr marL="17556480" indent="0">
              <a:buNone/>
              <a:defRPr sz="43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816382" y="11216990"/>
            <a:ext cx="10533888" cy="2766058"/>
          </a:xfrm>
        </p:spPr>
        <p:txBody>
          <a:bodyPr anchor="b">
            <a:noAutofit/>
          </a:bodyPr>
          <a:lstStyle>
            <a:lvl1pPr marL="0" indent="0">
              <a:buNone/>
              <a:defRPr sz="11520" b="0">
                <a:solidFill>
                  <a:schemeClr val="tx1"/>
                </a:solidFill>
              </a:defRPr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13822608" y="14437951"/>
            <a:ext cx="10533888" cy="13984862"/>
          </a:xfrm>
        </p:spPr>
        <p:txBody>
          <a:bodyPr anchor="t">
            <a:normAutofit/>
          </a:bodyPr>
          <a:lstStyle>
            <a:lvl1pPr marL="0" indent="0">
              <a:buNone/>
              <a:defRPr sz="6720"/>
            </a:lvl1pPr>
            <a:lvl2pPr marL="2194560" indent="0">
              <a:buNone/>
              <a:defRPr sz="5760"/>
            </a:lvl2pPr>
            <a:lvl3pPr marL="4389120" indent="0">
              <a:buNone/>
              <a:defRPr sz="4800"/>
            </a:lvl3pPr>
            <a:lvl4pPr marL="6583680" indent="0">
              <a:buNone/>
              <a:defRPr sz="4320"/>
            </a:lvl4pPr>
            <a:lvl5pPr marL="8778240" indent="0">
              <a:buNone/>
              <a:defRPr sz="4320"/>
            </a:lvl5pPr>
            <a:lvl6pPr marL="10972800" indent="0">
              <a:buNone/>
              <a:defRPr sz="4320"/>
            </a:lvl6pPr>
            <a:lvl7pPr marL="13167360" indent="0">
              <a:buNone/>
              <a:defRPr sz="4320"/>
            </a:lvl7pPr>
            <a:lvl8pPr marL="15361920" indent="0">
              <a:buNone/>
              <a:defRPr sz="4320"/>
            </a:lvl8pPr>
            <a:lvl9pPr marL="17556480" indent="0">
              <a:buNone/>
              <a:defRPr sz="43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5085453" y="11216990"/>
            <a:ext cx="10533888" cy="2766058"/>
          </a:xfrm>
        </p:spPr>
        <p:txBody>
          <a:bodyPr anchor="b">
            <a:noAutofit/>
          </a:bodyPr>
          <a:lstStyle>
            <a:lvl1pPr marL="0" indent="0">
              <a:buNone/>
              <a:defRPr sz="11520" b="0">
                <a:solidFill>
                  <a:schemeClr val="tx1"/>
                </a:solidFill>
              </a:defRPr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25120896" y="14437947"/>
            <a:ext cx="10533888" cy="13984862"/>
          </a:xfrm>
        </p:spPr>
        <p:txBody>
          <a:bodyPr anchor="t">
            <a:normAutofit/>
          </a:bodyPr>
          <a:lstStyle>
            <a:lvl1pPr marL="0" indent="0">
              <a:buNone/>
              <a:defRPr sz="6720"/>
            </a:lvl1pPr>
            <a:lvl2pPr marL="2194560" indent="0">
              <a:buNone/>
              <a:defRPr sz="5760"/>
            </a:lvl2pPr>
            <a:lvl3pPr marL="4389120" indent="0">
              <a:buNone/>
              <a:defRPr sz="4800"/>
            </a:lvl3pPr>
            <a:lvl4pPr marL="6583680" indent="0">
              <a:buNone/>
              <a:defRPr sz="4320"/>
            </a:lvl4pPr>
            <a:lvl5pPr marL="8778240" indent="0">
              <a:buNone/>
              <a:defRPr sz="4320"/>
            </a:lvl5pPr>
            <a:lvl6pPr marL="10972800" indent="0">
              <a:buNone/>
              <a:defRPr sz="4320"/>
            </a:lvl6pPr>
            <a:lvl7pPr marL="13167360" indent="0">
              <a:buNone/>
              <a:defRPr sz="4320"/>
            </a:lvl7pPr>
            <a:lvl8pPr marL="15361920" indent="0">
              <a:buNone/>
              <a:defRPr sz="4320"/>
            </a:lvl8pPr>
            <a:lvl9pPr marL="17556480" indent="0">
              <a:buNone/>
              <a:defRPr sz="43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8DA85A-97EF-4E6D-BC23-F70B18696A3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4604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3" y="2926082"/>
            <a:ext cx="43977451" cy="8049768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551867" y="3615495"/>
            <a:ext cx="33103363" cy="51885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2555479" y="20628014"/>
            <a:ext cx="10522834" cy="2766058"/>
          </a:xfrm>
        </p:spPr>
        <p:txBody>
          <a:bodyPr anchor="b">
            <a:noAutofit/>
          </a:bodyPr>
          <a:lstStyle>
            <a:lvl1pPr marL="0" indent="0">
              <a:buNone/>
              <a:defRPr sz="11520" b="0">
                <a:solidFill>
                  <a:schemeClr val="tx1"/>
                </a:solidFill>
              </a:defRPr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2555479" y="11216990"/>
            <a:ext cx="10522834" cy="73152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7680"/>
            </a:lvl1pPr>
            <a:lvl2pPr marL="2194560" indent="0">
              <a:buNone/>
              <a:defRPr sz="7680"/>
            </a:lvl2pPr>
            <a:lvl3pPr marL="4389120" indent="0">
              <a:buNone/>
              <a:defRPr sz="7680"/>
            </a:lvl3pPr>
            <a:lvl4pPr marL="6583680" indent="0">
              <a:buNone/>
              <a:defRPr sz="7680"/>
            </a:lvl4pPr>
            <a:lvl5pPr marL="8778240" indent="0">
              <a:buNone/>
              <a:defRPr sz="7680"/>
            </a:lvl5pPr>
            <a:lvl6pPr marL="10972800" indent="0">
              <a:buNone/>
              <a:defRPr sz="7680"/>
            </a:lvl6pPr>
            <a:lvl7pPr marL="13167360" indent="0">
              <a:buNone/>
              <a:defRPr sz="7680"/>
            </a:lvl7pPr>
            <a:lvl8pPr marL="15361920" indent="0">
              <a:buNone/>
              <a:defRPr sz="7680"/>
            </a:lvl8pPr>
            <a:lvl9pPr marL="17556480" indent="0">
              <a:buNone/>
              <a:defRPr sz="768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2555479" y="23394072"/>
            <a:ext cx="10522834" cy="5099626"/>
          </a:xfrm>
        </p:spPr>
        <p:txBody>
          <a:bodyPr anchor="t">
            <a:normAutofit/>
          </a:bodyPr>
          <a:lstStyle>
            <a:lvl1pPr marL="0" indent="0">
              <a:buNone/>
              <a:defRPr sz="6720"/>
            </a:lvl1pPr>
            <a:lvl2pPr marL="2194560" indent="0">
              <a:buNone/>
              <a:defRPr sz="5760"/>
            </a:lvl2pPr>
            <a:lvl3pPr marL="4389120" indent="0">
              <a:buNone/>
              <a:defRPr sz="4800"/>
            </a:lvl3pPr>
            <a:lvl4pPr marL="6583680" indent="0">
              <a:buNone/>
              <a:defRPr sz="4320"/>
            </a:lvl4pPr>
            <a:lvl5pPr marL="8778240" indent="0">
              <a:buNone/>
              <a:defRPr sz="4320"/>
            </a:lvl5pPr>
            <a:lvl6pPr marL="10972800" indent="0">
              <a:buNone/>
              <a:defRPr sz="4320"/>
            </a:lvl6pPr>
            <a:lvl7pPr marL="13167360" indent="0">
              <a:buNone/>
              <a:defRPr sz="4320"/>
            </a:lvl7pPr>
            <a:lvl8pPr marL="15361920" indent="0">
              <a:buNone/>
              <a:defRPr sz="4320"/>
            </a:lvl8pPr>
            <a:lvl9pPr marL="17556480" indent="0">
              <a:buNone/>
              <a:defRPr sz="43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778386" y="20628014"/>
            <a:ext cx="10632336" cy="2766058"/>
          </a:xfrm>
        </p:spPr>
        <p:txBody>
          <a:bodyPr anchor="b">
            <a:noAutofit/>
          </a:bodyPr>
          <a:lstStyle>
            <a:lvl1pPr marL="0" indent="0">
              <a:buNone/>
              <a:defRPr sz="11520" b="0">
                <a:solidFill>
                  <a:schemeClr val="tx1"/>
                </a:solidFill>
              </a:defRPr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13778386" y="11216990"/>
            <a:ext cx="10632336" cy="73152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7680"/>
            </a:lvl1pPr>
            <a:lvl2pPr marL="2194560" indent="0">
              <a:buNone/>
              <a:defRPr sz="7680"/>
            </a:lvl2pPr>
            <a:lvl3pPr marL="4389120" indent="0">
              <a:buNone/>
              <a:defRPr sz="7680"/>
            </a:lvl3pPr>
            <a:lvl4pPr marL="6583680" indent="0">
              <a:buNone/>
              <a:defRPr sz="7680"/>
            </a:lvl4pPr>
            <a:lvl5pPr marL="8778240" indent="0">
              <a:buNone/>
              <a:defRPr sz="7680"/>
            </a:lvl5pPr>
            <a:lvl6pPr marL="10972800" indent="0">
              <a:buNone/>
              <a:defRPr sz="7680"/>
            </a:lvl6pPr>
            <a:lvl7pPr marL="13167360" indent="0">
              <a:buNone/>
              <a:defRPr sz="7680"/>
            </a:lvl7pPr>
            <a:lvl8pPr marL="15361920" indent="0">
              <a:buNone/>
              <a:defRPr sz="7680"/>
            </a:lvl8pPr>
            <a:lvl9pPr marL="17556480" indent="0">
              <a:buNone/>
              <a:defRPr sz="768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13773519" y="23394067"/>
            <a:ext cx="10646419" cy="5099626"/>
          </a:xfrm>
        </p:spPr>
        <p:txBody>
          <a:bodyPr anchor="t">
            <a:normAutofit/>
          </a:bodyPr>
          <a:lstStyle>
            <a:lvl1pPr marL="0" indent="0">
              <a:buNone/>
              <a:defRPr sz="6720"/>
            </a:lvl1pPr>
            <a:lvl2pPr marL="2194560" indent="0">
              <a:buNone/>
              <a:defRPr sz="5760"/>
            </a:lvl2pPr>
            <a:lvl3pPr marL="4389120" indent="0">
              <a:buNone/>
              <a:defRPr sz="4800"/>
            </a:lvl3pPr>
            <a:lvl4pPr marL="6583680" indent="0">
              <a:buNone/>
              <a:defRPr sz="4320"/>
            </a:lvl4pPr>
            <a:lvl5pPr marL="8778240" indent="0">
              <a:buNone/>
              <a:defRPr sz="4320"/>
            </a:lvl5pPr>
            <a:lvl6pPr marL="10972800" indent="0">
              <a:buNone/>
              <a:defRPr sz="4320"/>
            </a:lvl6pPr>
            <a:lvl7pPr marL="13167360" indent="0">
              <a:buNone/>
              <a:defRPr sz="4320"/>
            </a:lvl7pPr>
            <a:lvl8pPr marL="15361920" indent="0">
              <a:buNone/>
              <a:defRPr sz="4320"/>
            </a:lvl8pPr>
            <a:lvl9pPr marL="17556480" indent="0">
              <a:buNone/>
              <a:defRPr sz="43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5108937" y="20628014"/>
            <a:ext cx="10532798" cy="2766058"/>
          </a:xfrm>
        </p:spPr>
        <p:txBody>
          <a:bodyPr anchor="b">
            <a:noAutofit/>
          </a:bodyPr>
          <a:lstStyle>
            <a:lvl1pPr marL="0" indent="0">
              <a:buNone/>
              <a:defRPr sz="11520" b="0">
                <a:solidFill>
                  <a:schemeClr val="tx1"/>
                </a:solidFill>
              </a:defRPr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25108932" y="11216990"/>
            <a:ext cx="10532798" cy="73152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7680"/>
            </a:lvl1pPr>
            <a:lvl2pPr marL="2194560" indent="0">
              <a:buNone/>
              <a:defRPr sz="7680"/>
            </a:lvl2pPr>
            <a:lvl3pPr marL="4389120" indent="0">
              <a:buNone/>
              <a:defRPr sz="7680"/>
            </a:lvl3pPr>
            <a:lvl4pPr marL="6583680" indent="0">
              <a:buNone/>
              <a:defRPr sz="7680"/>
            </a:lvl4pPr>
            <a:lvl5pPr marL="8778240" indent="0">
              <a:buNone/>
              <a:defRPr sz="7680"/>
            </a:lvl5pPr>
            <a:lvl6pPr marL="10972800" indent="0">
              <a:buNone/>
              <a:defRPr sz="7680"/>
            </a:lvl6pPr>
            <a:lvl7pPr marL="13167360" indent="0">
              <a:buNone/>
              <a:defRPr sz="7680"/>
            </a:lvl7pPr>
            <a:lvl8pPr marL="15361920" indent="0">
              <a:buNone/>
              <a:defRPr sz="7680"/>
            </a:lvl8pPr>
            <a:lvl9pPr marL="17556480" indent="0">
              <a:buNone/>
              <a:defRPr sz="768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25108486" y="23394057"/>
            <a:ext cx="10546747" cy="5099626"/>
          </a:xfrm>
        </p:spPr>
        <p:txBody>
          <a:bodyPr anchor="t">
            <a:normAutofit/>
          </a:bodyPr>
          <a:lstStyle>
            <a:lvl1pPr marL="0" indent="0">
              <a:buNone/>
              <a:defRPr sz="6720"/>
            </a:lvl1pPr>
            <a:lvl2pPr marL="2194560" indent="0">
              <a:buNone/>
              <a:defRPr sz="5760"/>
            </a:lvl2pPr>
            <a:lvl3pPr marL="4389120" indent="0">
              <a:buNone/>
              <a:defRPr sz="4800"/>
            </a:lvl3pPr>
            <a:lvl4pPr marL="6583680" indent="0">
              <a:buNone/>
              <a:defRPr sz="4320"/>
            </a:lvl4pPr>
            <a:lvl5pPr marL="8778240" indent="0">
              <a:buNone/>
              <a:defRPr sz="4320"/>
            </a:lvl5pPr>
            <a:lvl6pPr marL="10972800" indent="0">
              <a:buNone/>
              <a:defRPr sz="4320"/>
            </a:lvl6pPr>
            <a:lvl7pPr marL="13167360" indent="0">
              <a:buNone/>
              <a:defRPr sz="4320"/>
            </a:lvl7pPr>
            <a:lvl8pPr marL="15361920" indent="0">
              <a:buNone/>
              <a:defRPr sz="4320"/>
            </a:lvl8pPr>
            <a:lvl9pPr marL="17556480" indent="0">
              <a:buNone/>
              <a:defRPr sz="43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8DA85A-97EF-4E6D-BC23-F70B18696A3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839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" y="2926082"/>
            <a:ext cx="43977451" cy="8049768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1867" y="3615495"/>
            <a:ext cx="33103363" cy="5188502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439C62-F2DE-4335-BF86-1100F279C9BB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04193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21961466" y="13186457"/>
            <a:ext cx="32940264" cy="6567355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 bwMode="ltGray"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5831030" y="2926066"/>
            <a:ext cx="5134090" cy="2141729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49159" y="2926073"/>
            <a:ext cx="31566523" cy="255676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139891" y="28493705"/>
            <a:ext cx="9875520" cy="17526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49159" y="28493710"/>
            <a:ext cx="21691003" cy="17526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669530" y="26076000"/>
            <a:ext cx="5518253" cy="6110880"/>
          </a:xfrm>
        </p:spPr>
        <p:txBody>
          <a:bodyPr anchor="t"/>
          <a:lstStyle>
            <a:lvl1pPr algn="ctr">
              <a:defRPr/>
            </a:lvl1pPr>
          </a:lstStyle>
          <a:p>
            <a:pPr>
              <a:defRPr/>
            </a:pPr>
            <a:fld id="{FA728BBD-5AD4-4337-801A-6ECDF4280A6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6591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3" y="2926082"/>
            <a:ext cx="43977451" cy="8049768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B8B7BB-0F49-43CC-B54F-4C371AB0812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0459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" y="13096476"/>
            <a:ext cx="43977451" cy="8049768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1867" y="13775496"/>
            <a:ext cx="33067920" cy="5235782"/>
          </a:xfrm>
        </p:spPr>
        <p:txBody>
          <a:bodyPr anchor="ctr">
            <a:normAutofit/>
          </a:bodyPr>
          <a:lstStyle>
            <a:lvl1pPr algn="r">
              <a:defRPr sz="172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1867" y="20314428"/>
            <a:ext cx="33067920" cy="8179282"/>
          </a:xfrm>
        </p:spPr>
        <p:txBody>
          <a:bodyPr>
            <a:normAutofit/>
          </a:bodyPr>
          <a:lstStyle>
            <a:lvl1pPr marL="0" indent="0" algn="r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5755888" y="28493705"/>
            <a:ext cx="9875520" cy="17526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60323" y="28493710"/>
            <a:ext cx="23206430" cy="17526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7710902" y="13775503"/>
            <a:ext cx="5519213" cy="5235787"/>
          </a:xfrm>
        </p:spPr>
        <p:txBody>
          <a:bodyPr/>
          <a:lstStyle/>
          <a:p>
            <a:pPr>
              <a:defRPr/>
            </a:pPr>
            <a:fld id="{BC309782-1332-4BAE-8F56-F115C1F76E5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8563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" y="2926082"/>
            <a:ext cx="43977451" cy="8049768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0" y="3615495"/>
            <a:ext cx="33059472" cy="51885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60323" y="11216990"/>
            <a:ext cx="16117915" cy="172767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93417" y="11216990"/>
            <a:ext cx="16126373" cy="172767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8DA85A-97EF-4E6D-BC23-F70B18696A3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2293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3" y="2926082"/>
            <a:ext cx="43977451" cy="8049768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1867" y="3615506"/>
            <a:ext cx="33103363" cy="51884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2742" y="11216998"/>
            <a:ext cx="15096384" cy="332704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51865" y="14544046"/>
            <a:ext cx="16161816" cy="139496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0556703" y="11216990"/>
            <a:ext cx="15098530" cy="3321965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493419" y="14544046"/>
            <a:ext cx="16161811" cy="139496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264D66-A36D-4EB0-9D02-C8E2CCF038F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742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" y="2926082"/>
            <a:ext cx="43977451" cy="8049768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A1C1A7-2C67-4CD2-9AAD-98E548FCEF9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1220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37042641" y="9471658"/>
            <a:ext cx="6934810" cy="69249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7011694" y="2926080"/>
            <a:ext cx="6879509" cy="6567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5FDE6-A607-4BDA-8B43-133FD1ED2D7B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7823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" y="2926082"/>
            <a:ext cx="43977451" cy="8049768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1867" y="3615490"/>
            <a:ext cx="33103363" cy="5188512"/>
          </a:xfrm>
        </p:spPr>
        <p:txBody>
          <a:bodyPr anchor="ctr">
            <a:normAutofit/>
          </a:bodyPr>
          <a:lstStyle>
            <a:lvl1pPr>
              <a:defRPr sz="172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69048" y="11216998"/>
            <a:ext cx="18786182" cy="1727670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5" y="11216993"/>
            <a:ext cx="13421952" cy="17276722"/>
          </a:xfrm>
        </p:spPr>
        <p:txBody>
          <a:bodyPr anchor="ctr"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419B22-0F0E-46A8-A9B9-1C6C4DF1B8E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1829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" y="2926082"/>
            <a:ext cx="43977451" cy="8049768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1867" y="3615495"/>
            <a:ext cx="33103363" cy="5188502"/>
          </a:xfrm>
        </p:spPr>
        <p:txBody>
          <a:bodyPr anchor="ctr">
            <a:normAutofit/>
          </a:bodyPr>
          <a:lstStyle>
            <a:lvl1pPr>
              <a:defRPr sz="172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852591" y="11216995"/>
            <a:ext cx="18802642" cy="17276698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51865" y="11216998"/>
            <a:ext cx="13432738" cy="17276712"/>
          </a:xfrm>
        </p:spPr>
        <p:txBody>
          <a:bodyPr anchor="ctr"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8DA85A-97EF-4E6D-BC23-F70B18696A3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4408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"/>
            <a:ext cx="43891200" cy="32918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51867" y="3615495"/>
            <a:ext cx="33103363" cy="51885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60323" y="11216990"/>
            <a:ext cx="33059467" cy="172767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765829" y="28493705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60323" y="28493710"/>
            <a:ext cx="2320643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73280" y="3615497"/>
            <a:ext cx="5556835" cy="52357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48DA85A-97EF-4E6D-BC23-F70B18696A3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52919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17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672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672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672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6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4.wdp"/><Relationship Id="rId18" Type="http://schemas.microsoft.com/office/2007/relationships/hdphoto" Target="../media/hdphoto5.wdp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12" Type="http://schemas.openxmlformats.org/officeDocument/2006/relationships/image" Target="../media/image10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9.png"/><Relationship Id="rId5" Type="http://schemas.openxmlformats.org/officeDocument/2006/relationships/image" Target="../media/image5.png"/><Relationship Id="rId15" Type="http://schemas.openxmlformats.org/officeDocument/2006/relationships/image" Target="../media/image12.png"/><Relationship Id="rId10" Type="http://schemas.openxmlformats.org/officeDocument/2006/relationships/image" Target="../media/image8.png"/><Relationship Id="rId19" Type="http://schemas.openxmlformats.org/officeDocument/2006/relationships/image" Target="../media/image15.png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3" name="Rectangle: Rounded Corners 14372">
            <a:extLst>
              <a:ext uri="{FF2B5EF4-FFF2-40B4-BE49-F238E27FC236}">
                <a16:creationId xmlns:a16="http://schemas.microsoft.com/office/drawing/2014/main" id="{F8544519-7DFF-4E78-935F-109069418B4F}"/>
              </a:ext>
            </a:extLst>
          </p:cNvPr>
          <p:cNvSpPr/>
          <p:nvPr/>
        </p:nvSpPr>
        <p:spPr>
          <a:xfrm>
            <a:off x="19049999" y="12999612"/>
            <a:ext cx="8229600" cy="5626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1FFC587-9006-443E-ABEA-2A158C0B90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6300" y="12645391"/>
            <a:ext cx="18543740" cy="13106543"/>
          </a:xfrm>
          <a:prstGeom prst="rect">
            <a:avLst/>
          </a:prstGeom>
        </p:spPr>
      </p:pic>
      <p:sp>
        <p:nvSpPr>
          <p:cNvPr id="2051" name="Text Box 12">
            <a:extLst>
              <a:ext uri="{FF2B5EF4-FFF2-40B4-BE49-F238E27FC236}">
                <a16:creationId xmlns:a16="http://schemas.microsoft.com/office/drawing/2014/main" id="{346FD6CC-23B3-4A49-B85E-BE05E8E14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2054225"/>
            <a:ext cx="24688800" cy="1840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991" tIns="36995" rIns="73991" bIns="36995">
            <a:spAutoFit/>
          </a:bodyPr>
          <a:lstStyle>
            <a:lvl1pPr defTabSz="985838" eaLnBrk="0" hangingPunct="0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 eaLnBrk="0" hangingPunct="0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 eaLnBrk="0" hangingPunct="0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 eaLnBrk="0" hangingPunct="0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 eaLnBrk="0" hangingPunct="0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3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Virtual Roll Call Briefing v6.0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625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Students: </a:t>
            </a:r>
            <a:r>
              <a:rPr lang="en-US" altLang="en-US" sz="2625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Eddie Caraballo, Florida International University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625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Mentor:</a:t>
            </a:r>
            <a:r>
              <a:rPr lang="en-US" altLang="en-US" sz="2625" b="1" i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2625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Frank Alvarado and Jason Cohen, Pinecrest Police Department</a:t>
            </a:r>
            <a:endParaRPr lang="en-US" altLang="en-US" sz="2625" b="1" i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en-US" sz="2625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Instructor:</a:t>
            </a:r>
            <a:r>
              <a:rPr lang="en-US" altLang="en-US" sz="2625" b="1" i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2625" i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Dr. Masoud Sadjadi</a:t>
            </a:r>
            <a:r>
              <a:rPr lang="en-US" altLang="ja-JP" sz="2625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US" altLang="ja-JP" sz="2625" i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z="2625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Florida International University</a:t>
            </a:r>
          </a:p>
        </p:txBody>
      </p:sp>
      <p:sp>
        <p:nvSpPr>
          <p:cNvPr id="2052" name="Text Box 72">
            <a:extLst>
              <a:ext uri="{FF2B5EF4-FFF2-40B4-BE49-F238E27FC236}">
                <a16:creationId xmlns:a16="http://schemas.microsoft.com/office/drawing/2014/main" id="{7404384A-9205-8441-BA42-5FEB8CE44F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6369" y="28498800"/>
            <a:ext cx="8643938" cy="3760263"/>
          </a:xfrm>
          <a:prstGeom prst="roundRect">
            <a:avLst/>
          </a:prstGeom>
          <a:solidFill>
            <a:srgbClr val="C8ECF4"/>
          </a:solidFill>
          <a:ln>
            <a:noFill/>
          </a:ln>
          <a:extLst/>
        </p:spPr>
        <p:txBody>
          <a:bodyPr wrap="square" lIns="73991" tIns="36995" rIns="73991" bIns="36995">
            <a:spAutoFit/>
          </a:bodyPr>
          <a:lstStyle>
            <a:lvl1pPr marL="493713" indent="-493713" defTabSz="985838" eaLnBrk="0" hangingPunct="0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 eaLnBrk="0" hangingPunct="0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 eaLnBrk="0" hangingPunct="0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 eaLnBrk="0" hangingPunct="0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 eaLnBrk="0" hangingPunct="0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3333CC"/>
              </a:buClr>
              <a:buFontTx/>
              <a:buNone/>
              <a:defRPr/>
            </a:pPr>
            <a:r>
              <a:rPr lang="en-US" altLang="en-US" sz="27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The material presented in this poster is based upon the work supported by Jason Cohen and Frank Alvarado from the Pinecrest Police Department. I thank Pablo Velazquez for assistance, and Dr. Masoud </a:t>
            </a:r>
            <a:r>
              <a:rPr lang="en-US" altLang="en-US" sz="27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Sadjadi</a:t>
            </a:r>
            <a:r>
              <a:rPr lang="en-US" altLang="en-US" sz="27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for the mentorship that I received throughout this process</a:t>
            </a:r>
          </a:p>
        </p:txBody>
      </p:sp>
      <p:sp>
        <p:nvSpPr>
          <p:cNvPr id="14341" name="Rectangle 18">
            <a:extLst>
              <a:ext uri="{FF2B5EF4-FFF2-40B4-BE49-F238E27FC236}">
                <a16:creationId xmlns:a16="http://schemas.microsoft.com/office/drawing/2014/main" id="{FF3BD4C9-88D9-4E84-AF78-A41431BA9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0152" y="28050163"/>
            <a:ext cx="9476372" cy="4539307"/>
          </a:xfrm>
          <a:prstGeom prst="roundRect">
            <a:avLst>
              <a:gd name="adj" fmla="val 14896"/>
            </a:avLst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14352" name="TextBox 3">
            <a:extLst>
              <a:ext uri="{FF2B5EF4-FFF2-40B4-BE49-F238E27FC236}">
                <a16:creationId xmlns:a16="http://schemas.microsoft.com/office/drawing/2014/main" id="{DE1F2844-9144-4C60-A537-37EC1ADB93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0"/>
            <a:ext cx="24688800" cy="194095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6000" b="1" dirty="0">
                <a:solidFill>
                  <a:srgbClr val="39CDE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School of Computing &amp; Information Sciences</a:t>
            </a:r>
          </a:p>
          <a:p>
            <a:pPr algn="ctr" eaLnBrk="1" hangingPunct="1"/>
            <a:r>
              <a:rPr lang="en-US" altLang="en-US" sz="4800" i="1" dirty="0">
                <a:solidFill>
                  <a:srgbClr val="39CDE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Spring 2019 Senior Design Project</a:t>
            </a:r>
          </a:p>
        </p:txBody>
      </p:sp>
      <p:pic>
        <p:nvPicPr>
          <p:cNvPr id="14353" name="Picture 2">
            <a:extLst>
              <a:ext uri="{FF2B5EF4-FFF2-40B4-BE49-F238E27FC236}">
                <a16:creationId xmlns:a16="http://schemas.microsoft.com/office/drawing/2014/main" id="{0FDFFE25-58C8-4380-BCB8-708547BBD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338" y="622300"/>
            <a:ext cx="7667625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D8A3C46-5C94-4C74-BBA2-BFE3A4DBB9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778" b="97778" l="9778" r="89778">
                        <a14:foregroundMark x1="32889" y1="8444" x2="32889" y2="8444"/>
                        <a14:foregroundMark x1="51111" y1="3556" x2="51111" y2="3556"/>
                        <a14:foregroundMark x1="53333" y1="2222" x2="53333" y2="2222"/>
                        <a14:foregroundMark x1="52889" y1="92000" x2="52889" y2="92000"/>
                        <a14:foregroundMark x1="43556" y1="94222" x2="43556" y2="94222"/>
                        <a14:foregroundMark x1="49333" y1="97778" x2="49333" y2="97778"/>
                        <a14:backgroundMark x1="53333" y1="889" x2="53333" y2="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8768" y="3635573"/>
            <a:ext cx="3052762" cy="3052762"/>
          </a:xfrm>
          <a:prstGeom prst="rect">
            <a:avLst/>
          </a:prstGeom>
        </p:spPr>
      </p:pic>
      <p:pic>
        <p:nvPicPr>
          <p:cNvPr id="14359" name="Picture 23" descr="https://www.freebsdnews.com/wp-content/uploads/mysql-php.png">
            <a:extLst>
              <a:ext uri="{FF2B5EF4-FFF2-40B4-BE49-F238E27FC236}">
                <a16:creationId xmlns:a16="http://schemas.microsoft.com/office/drawing/2014/main" id="{0F4C3067-5C3F-4EF5-9A2D-ADE9D2983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0" y="4000037"/>
            <a:ext cx="3881413" cy="209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13CFAC5-3869-4C66-8996-2620E09284F4}"/>
              </a:ext>
            </a:extLst>
          </p:cNvPr>
          <p:cNvPicPr>
            <a:picLocks/>
          </p:cNvPicPr>
          <p:nvPr/>
        </p:nvPicPr>
        <p:blipFill rotWithShape="1">
          <a:blip r:embed="rId11"/>
          <a:srcRect l="7353" r="1715"/>
          <a:stretch/>
        </p:blipFill>
        <p:spPr>
          <a:xfrm>
            <a:off x="36978336" y="0"/>
            <a:ext cx="6912864" cy="3017520"/>
          </a:xfrm>
          <a:prstGeom prst="rect">
            <a:avLst/>
          </a:prstGeom>
        </p:spPr>
      </p:pic>
      <p:pic>
        <p:nvPicPr>
          <p:cNvPr id="14355" name="Picture 19" descr="Image result for html css js png">
            <a:extLst>
              <a:ext uri="{FF2B5EF4-FFF2-40B4-BE49-F238E27FC236}">
                <a16:creationId xmlns:a16="http://schemas.microsoft.com/office/drawing/2014/main" id="{85E6AA2E-9533-49E4-B7A4-821770A79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696" b="90000" l="10000" r="90000">
                        <a14:foregroundMark x1="21333" y1="62174" x2="21333" y2="62174"/>
                        <a14:foregroundMark x1="23333" y1="55652" x2="23333" y2="55652"/>
                        <a14:foregroundMark x1="24667" y1="56957" x2="24667" y2="56957"/>
                        <a14:foregroundMark x1="24667" y1="56957" x2="24667" y2="55652"/>
                        <a14:foregroundMark x1="25333" y1="49130" x2="21333" y2="67391"/>
                        <a14:foregroundMark x1="78000" y1="50435" x2="77333" y2="77826"/>
                        <a14:foregroundMark x1="85333" y1="46522" x2="84000" y2="64783"/>
                        <a14:foregroundMark x1="81333" y1="55652" x2="80000" y2="70000"/>
                        <a14:foregroundMark x1="80000" y1="70000" x2="80667" y2="73913"/>
                        <a14:foregroundMark x1="15333" y1="29565" x2="14000" y2="28261"/>
                        <a14:foregroundMark x1="26000" y1="60870" x2="26000" y2="73913"/>
                        <a14:foregroundMark x1="26000" y1="73913" x2="26000" y2="73913"/>
                        <a14:foregroundMark x1="26000" y1="76522" x2="18000" y2="77826"/>
                        <a14:foregroundMark x1="18000" y1="77826" x2="14667" y2="73913"/>
                        <a14:foregroundMark x1="18667" y1="29565" x2="18667" y2="26957"/>
                        <a14:foregroundMark x1="23333" y1="26957" x2="22667" y2="29565"/>
                        <a14:foregroundMark x1="28667" y1="25652" x2="28667" y2="25652"/>
                        <a14:foregroundMark x1="48667" y1="8696" x2="48667" y2="8696"/>
                        <a14:foregroundMark x1="53333" y1="10000" x2="52000" y2="10000"/>
                        <a14:foregroundMark x1="30667" y1="47826" x2="28444" y2="61522"/>
                        <a14:foregroundMark x1="28444" y1="61522" x2="20667" y2="79130"/>
                        <a14:foregroundMark x1="71333" y1="30870" x2="71333" y2="30870"/>
                        <a14:foregroundMark x1="79333" y1="32174" x2="79333" y2="32174"/>
                        <a14:foregroundMark x1="84667" y1="32174" x2="84667" y2="321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2100" y="328930"/>
            <a:ext cx="7103747" cy="304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61" name="Picture 25" descr="https://upload.wikimedia.org/wikipedia/commons/thumb/c/ca/AngularJS_logo.svg/800px-AngularJS_logo.svg.png">
            <a:extLst>
              <a:ext uri="{FF2B5EF4-FFF2-40B4-BE49-F238E27FC236}">
                <a16:creationId xmlns:a16="http://schemas.microsoft.com/office/drawing/2014/main" id="{B1EDCCD0-A99A-469D-B9B0-603E44080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7573" y="6969672"/>
            <a:ext cx="6326427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8">
            <a:extLst>
              <a:ext uri="{FF2B5EF4-FFF2-40B4-BE49-F238E27FC236}">
                <a16:creationId xmlns:a16="http://schemas.microsoft.com/office/drawing/2014/main" id="{FAAD7B13-D3EB-478C-86B2-E09090A8B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4841792"/>
            <a:ext cx="12900700" cy="6269126"/>
          </a:xfrm>
          <a:prstGeom prst="round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17" name="Rectangle 18">
            <a:extLst>
              <a:ext uri="{FF2B5EF4-FFF2-40B4-BE49-F238E27FC236}">
                <a16:creationId xmlns:a16="http://schemas.microsoft.com/office/drawing/2014/main" id="{C3074D69-CACD-43FA-935A-8F561B9DE4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" y="11934330"/>
            <a:ext cx="12900700" cy="4524869"/>
          </a:xfrm>
          <a:prstGeom prst="roundRect">
            <a:avLst>
              <a:gd name="adj" fmla="val 19193"/>
            </a:avLst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18" name="TextBox 3">
            <a:extLst>
              <a:ext uri="{FF2B5EF4-FFF2-40B4-BE49-F238E27FC236}">
                <a16:creationId xmlns:a16="http://schemas.microsoft.com/office/drawing/2014/main" id="{2D015125-BC36-4508-9BAA-122C215B23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11541262"/>
            <a:ext cx="3355182" cy="768096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3600" i="1">
                <a:solidFill>
                  <a:srgbClr val="39CDE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Solution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A1E509E-5BC9-4553-A177-391A4BE642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0152" y="12312304"/>
            <a:ext cx="9476373" cy="14994378"/>
          </a:xfrm>
          <a:prstGeom prst="roundRect">
            <a:avLst>
              <a:gd name="adj" fmla="val 9254"/>
            </a:avLst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20" name="TextBox 3">
            <a:extLst>
              <a:ext uri="{FF2B5EF4-FFF2-40B4-BE49-F238E27FC236}">
                <a16:creationId xmlns:a16="http://schemas.microsoft.com/office/drawing/2014/main" id="{470D71EA-1E6B-4B27-BBAB-D2C9350A8C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1077" y="11945035"/>
            <a:ext cx="6140124" cy="768096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3600" i="1">
                <a:solidFill>
                  <a:srgbClr val="39CDE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Use Case Changes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93E07F-F3A2-4219-A747-950ACE44047E}"/>
              </a:ext>
            </a:extLst>
          </p:cNvPr>
          <p:cNvSpPr txBox="1"/>
          <p:nvPr/>
        </p:nvSpPr>
        <p:spPr>
          <a:xfrm>
            <a:off x="990600" y="5257798"/>
            <a:ext cx="12259024" cy="2834640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Twice a day, shift supervisors must have a session with their officers, informally called “Roll Call”, in which they go over critical information for the day and assign various tasks to each officer.</a:t>
            </a:r>
          </a:p>
          <a:p>
            <a:endParaRPr lang="en-US" sz="26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These in-person roll-calls cause various problems: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3FBC83-FA67-4F6B-AA94-4F051A0E839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1076" y="13177139"/>
            <a:ext cx="8978574" cy="12578461"/>
          </a:xfrm>
          <a:prstGeom prst="rect">
            <a:avLst/>
          </a:prstGeom>
        </p:spPr>
      </p:pic>
      <p:sp>
        <p:nvSpPr>
          <p:cNvPr id="14" name="TextBox 3">
            <a:extLst>
              <a:ext uri="{FF2B5EF4-FFF2-40B4-BE49-F238E27FC236}">
                <a16:creationId xmlns:a16="http://schemas.microsoft.com/office/drawing/2014/main" id="{0768798C-A37A-489D-8D17-A59166626E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4475169"/>
            <a:ext cx="3276600" cy="768096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3600" i="1" dirty="0">
                <a:solidFill>
                  <a:srgbClr val="39CDE7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Problem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5FAD609-D7ED-45AB-8F21-F21A720D3171}"/>
              </a:ext>
            </a:extLst>
          </p:cNvPr>
          <p:cNvSpPr/>
          <p:nvPr/>
        </p:nvSpPr>
        <p:spPr>
          <a:xfrm>
            <a:off x="990600" y="8001000"/>
            <a:ext cx="12259024" cy="26691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lvl="1" indent="-457200">
              <a:buBlip>
                <a:blip r:embed="rId16"/>
              </a:buBlip>
            </a:pPr>
            <a:r>
              <a:rPr lang="en-US" sz="2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Schedule conflicts arise as officers may still be on their shift during the standard roll-call time</a:t>
            </a:r>
          </a:p>
          <a:p>
            <a:pPr marL="914400" lvl="1" indent="-457200">
              <a:buBlip>
                <a:blip r:embed="rId16"/>
              </a:buBlip>
            </a:pPr>
            <a:r>
              <a:rPr lang="en-US" sz="2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 standardized way of holding officers accountable when documents are not reviewed</a:t>
            </a:r>
          </a:p>
          <a:p>
            <a:pPr marL="914400" lvl="1" indent="-457200">
              <a:buBlip>
                <a:blip r:embed="rId16"/>
              </a:buBlip>
            </a:pPr>
            <a:r>
              <a:rPr lang="en-US" sz="2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Paperwork is easy to lose track of and can cause a lot of clutter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4F58901-53D7-4346-A319-6F07EA85A8E0}"/>
              </a:ext>
            </a:extLst>
          </p:cNvPr>
          <p:cNvSpPr txBox="1"/>
          <p:nvPr/>
        </p:nvSpPr>
        <p:spPr>
          <a:xfrm>
            <a:off x="1022675" y="13295212"/>
            <a:ext cx="12259024" cy="2758202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16"/>
              </a:buBlip>
            </a:pPr>
            <a:r>
              <a:rPr lang="en-US" sz="2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Virtual Roll Call gives officers 24 hour access to the latest documents</a:t>
            </a:r>
          </a:p>
          <a:p>
            <a:pPr marL="457200" indent="-457200">
              <a:buBlip>
                <a:blip r:embed="rId16"/>
              </a:buBlip>
            </a:pPr>
            <a:r>
              <a:rPr lang="en-US" sz="2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Officers can review documents from their own squad car if they are currently on shift</a:t>
            </a:r>
          </a:p>
          <a:p>
            <a:pPr marL="457200" indent="-457200">
              <a:buBlip>
                <a:blip r:embed="rId16"/>
              </a:buBlip>
            </a:pPr>
            <a:r>
              <a:rPr lang="en-US" sz="2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System tracks when officers have reviewed their files for accountability</a:t>
            </a:r>
          </a:p>
        </p:txBody>
      </p:sp>
      <p:sp>
        <p:nvSpPr>
          <p:cNvPr id="25" name="TextBox 3">
            <a:extLst>
              <a:ext uri="{FF2B5EF4-FFF2-40B4-BE49-F238E27FC236}">
                <a16:creationId xmlns:a16="http://schemas.microsoft.com/office/drawing/2014/main" id="{E94B66A6-96E1-4BE4-93D7-C9C16BB877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1076" y="27637089"/>
            <a:ext cx="4800600" cy="768096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3600" i="1">
                <a:solidFill>
                  <a:srgbClr val="39CDE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Acknowledgement</a:t>
            </a:r>
          </a:p>
        </p:txBody>
      </p:sp>
      <p:sp>
        <p:nvSpPr>
          <p:cNvPr id="26" name="Rectangle 18">
            <a:extLst>
              <a:ext uri="{FF2B5EF4-FFF2-40B4-BE49-F238E27FC236}">
                <a16:creationId xmlns:a16="http://schemas.microsoft.com/office/drawing/2014/main" id="{74459EB2-BD41-4435-98C7-21778AC702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96300" y="4868236"/>
            <a:ext cx="21798700" cy="6673025"/>
          </a:xfrm>
          <a:prstGeom prst="round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CD5DFB54-09B8-40A0-B264-AD556D555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01100" y="4475169"/>
            <a:ext cx="3848100" cy="768096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3600" i="1">
                <a:solidFill>
                  <a:srgbClr val="39CDE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Version 6.0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F268DBE-F631-4D44-9F7A-4F4EEB8D48F8}"/>
              </a:ext>
            </a:extLst>
          </p:cNvPr>
          <p:cNvSpPr/>
          <p:nvPr/>
        </p:nvSpPr>
        <p:spPr>
          <a:xfrm>
            <a:off x="14729500" y="5219698"/>
            <a:ext cx="10340300" cy="995420"/>
          </a:xfrm>
          <a:prstGeom prst="roundRect">
            <a:avLst>
              <a:gd name="adj" fmla="val 341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sz="5400" b="1" i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Database Optimization</a:t>
            </a:r>
            <a:endParaRPr lang="en-US" sz="4800" b="1" i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1DCE2F9-785F-47CC-AE1D-4819C5B84ECD}"/>
              </a:ext>
            </a:extLst>
          </p:cNvPr>
          <p:cNvCxnSpPr>
            <a:cxnSpLocks/>
            <a:endCxn id="26" idx="2"/>
          </p:cNvCxnSpPr>
          <p:nvPr/>
        </p:nvCxnSpPr>
        <p:spPr>
          <a:xfrm>
            <a:off x="25295650" y="4868237"/>
            <a:ext cx="0" cy="6673024"/>
          </a:xfrm>
          <a:prstGeom prst="line">
            <a:avLst/>
          </a:prstGeom>
          <a:ln w="3175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C24ADF81-46E7-4DB7-AC0E-1CCEC21A9C1E}"/>
              </a:ext>
            </a:extLst>
          </p:cNvPr>
          <p:cNvSpPr/>
          <p:nvPr/>
        </p:nvSpPr>
        <p:spPr>
          <a:xfrm>
            <a:off x="25521501" y="5221224"/>
            <a:ext cx="10340300" cy="995420"/>
          </a:xfrm>
          <a:prstGeom prst="roundRect">
            <a:avLst>
              <a:gd name="adj" fmla="val 341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1" algn="ctr"/>
            <a:r>
              <a:rPr lang="en-US" sz="5400" b="1" i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QoL &amp; Bug Fixes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4B8993D-E548-48FA-A035-F05C2ED4F88B}"/>
              </a:ext>
            </a:extLst>
          </p:cNvPr>
          <p:cNvSpPr txBox="1"/>
          <p:nvPr/>
        </p:nvSpPr>
        <p:spPr>
          <a:xfrm>
            <a:off x="14729500" y="6215118"/>
            <a:ext cx="10340288" cy="4971574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16"/>
              </a:buBlip>
            </a:pPr>
            <a:r>
              <a:rPr lang="en-US" sz="2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Logging is a large part of this application, which has resulted in log tables growing very large very fast</a:t>
            </a:r>
          </a:p>
          <a:p>
            <a:pPr marL="457200" indent="-457200">
              <a:buBlip>
                <a:blip r:embed="rId16"/>
              </a:buBlip>
            </a:pPr>
            <a:r>
              <a:rPr lang="en-US" sz="2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Fetching from these tables has slowed the application down over time</a:t>
            </a:r>
          </a:p>
          <a:p>
            <a:pPr marL="457200" indent="-457200">
              <a:buBlip>
                <a:blip r:embed="rId16"/>
              </a:buBlip>
            </a:pPr>
            <a:r>
              <a:rPr lang="en-US" sz="2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Tables were not standardized, nor did they have indexing or relationships</a:t>
            </a:r>
          </a:p>
          <a:p>
            <a:endParaRPr lang="en-US" sz="26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en-US" sz="2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 design consists of a normalized database with optimal indexing and foreign key relationships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666F987-DD8E-4FA8-AF85-E115AE22CED7}"/>
              </a:ext>
            </a:extLst>
          </p:cNvPr>
          <p:cNvSpPr txBox="1"/>
          <p:nvPr/>
        </p:nvSpPr>
        <p:spPr>
          <a:xfrm>
            <a:off x="25521501" y="6250590"/>
            <a:ext cx="10340288" cy="4971574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16"/>
              </a:buBlip>
            </a:pPr>
            <a:r>
              <a:rPr lang="en-US" sz="2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 code is perfect, and this is no exception</a:t>
            </a:r>
          </a:p>
          <a:p>
            <a:pPr marL="457200" indent="-457200">
              <a:buBlip>
                <a:blip r:embed="rId16"/>
              </a:buBlip>
            </a:pPr>
            <a:r>
              <a:rPr lang="en-US" sz="2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Day to day usage in the real world revealed many bugs that were overlooked in previous versions</a:t>
            </a:r>
          </a:p>
          <a:p>
            <a:pPr marL="457200" indent="-457200">
              <a:buBlip>
                <a:blip r:embed="rId16"/>
              </a:buBlip>
            </a:pPr>
            <a:r>
              <a:rPr lang="en-US" sz="26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Many QoL elements were ignored in previous versions that did not make the application robust</a:t>
            </a:r>
          </a:p>
          <a:p>
            <a:pPr marL="457200" indent="-457200">
              <a:buBlip>
                <a:blip r:embed="rId16"/>
              </a:buBlip>
            </a:pPr>
            <a:endParaRPr lang="en-US" sz="26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en-US" sz="2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All previously discovered and many newly discovered bugs have been taken care of, and QoL changes have made the website friendlier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DD30C8F-86DB-4B7D-AB66-ABE7C55087D2}"/>
              </a:ext>
            </a:extLst>
          </p:cNvPr>
          <p:cNvSpPr/>
          <p:nvPr/>
        </p:nvSpPr>
        <p:spPr>
          <a:xfrm>
            <a:off x="1022675" y="12268200"/>
            <a:ext cx="12259024" cy="995420"/>
          </a:xfrm>
          <a:prstGeom prst="roundRect">
            <a:avLst>
              <a:gd name="adj" fmla="val 385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sz="5400" b="1" i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Virtualization</a:t>
            </a:r>
            <a:r>
              <a:rPr lang="en-US" sz="4800" b="1" i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!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74F67013-A57E-4B1D-A0FB-6A34D05400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66289" y="12381242"/>
            <a:ext cx="18573750" cy="14132549"/>
          </a:xfrm>
          <a:prstGeom prst="roundRect">
            <a:avLst>
              <a:gd name="adj" fmla="val 7085"/>
            </a:avLst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36" name="TextBox 3">
            <a:extLst>
              <a:ext uri="{FF2B5EF4-FFF2-40B4-BE49-F238E27FC236}">
                <a16:creationId xmlns:a16="http://schemas.microsoft.com/office/drawing/2014/main" id="{75692DFA-DC71-439E-87D3-E2D526E2C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66379" y="11919227"/>
            <a:ext cx="5608321" cy="768096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3600" i="1">
                <a:solidFill>
                  <a:srgbClr val="39CDE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My Contributions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B5C7BD3C-65D5-4857-8966-2C7C5E67DDB3}"/>
              </a:ext>
            </a:extLst>
          </p:cNvPr>
          <p:cNvSpPr/>
          <p:nvPr/>
        </p:nvSpPr>
        <p:spPr>
          <a:xfrm>
            <a:off x="1040780" y="17983200"/>
            <a:ext cx="4475532" cy="32362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18">
            <a:extLst>
              <a:ext uri="{FF2B5EF4-FFF2-40B4-BE49-F238E27FC236}">
                <a16:creationId xmlns:a16="http://schemas.microsoft.com/office/drawing/2014/main" id="{204AFE27-4432-4E5A-955F-517083EE56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174" y="17282611"/>
            <a:ext cx="12900700" cy="4524869"/>
          </a:xfrm>
          <a:prstGeom prst="roundRect">
            <a:avLst>
              <a:gd name="adj" fmla="val 19193"/>
            </a:avLst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38" name="TextBox 3">
            <a:extLst>
              <a:ext uri="{FF2B5EF4-FFF2-40B4-BE49-F238E27FC236}">
                <a16:creationId xmlns:a16="http://schemas.microsoft.com/office/drawing/2014/main" id="{31161F44-55DE-4D46-BBBA-E31726ACA6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974" y="16889543"/>
            <a:ext cx="5021826" cy="768096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3600" i="1">
                <a:solidFill>
                  <a:srgbClr val="39CDE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System Design</a:t>
            </a:r>
          </a:p>
        </p:txBody>
      </p:sp>
      <p:pic>
        <p:nvPicPr>
          <p:cNvPr id="39" name="Picture 23" descr="https://www.freebsdnews.com/wp-content/uploads/mysql-php.png">
            <a:extLst>
              <a:ext uri="{FF2B5EF4-FFF2-40B4-BE49-F238E27FC236}">
                <a16:creationId xmlns:a16="http://schemas.microsoft.com/office/drawing/2014/main" id="{C874BE4F-47E4-44D5-B46F-DA2D2BB9A6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384" y="18256829"/>
            <a:ext cx="4066563" cy="219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F56F2B8-AFEE-4265-9A6E-BF433B7D953C}"/>
              </a:ext>
            </a:extLst>
          </p:cNvPr>
          <p:cNvCxnSpPr>
            <a:cxnSpLocks/>
            <a:stCxn id="40" idx="1"/>
            <a:endCxn id="59" idx="3"/>
          </p:cNvCxnSpPr>
          <p:nvPr/>
        </p:nvCxnSpPr>
        <p:spPr>
          <a:xfrm flipH="1">
            <a:off x="5516312" y="19598745"/>
            <a:ext cx="1145543" cy="2596"/>
          </a:xfrm>
          <a:prstGeom prst="straightConnector1">
            <a:avLst/>
          </a:prstGeom>
          <a:ln w="412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1C14D3E2-FF8B-4E86-9F19-02F236767EAF}"/>
              </a:ext>
            </a:extLst>
          </p:cNvPr>
          <p:cNvSpPr txBox="1"/>
          <p:nvPr/>
        </p:nvSpPr>
        <p:spPr>
          <a:xfrm>
            <a:off x="6661855" y="19367912"/>
            <a:ext cx="1111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{JSON}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28C05EEC-A1DA-4269-9DC6-DF9390DC9474}"/>
              </a:ext>
            </a:extLst>
          </p:cNvPr>
          <p:cNvCxnSpPr>
            <a:cxnSpLocks/>
            <a:stCxn id="40" idx="3"/>
            <a:endCxn id="46" idx="1"/>
          </p:cNvCxnSpPr>
          <p:nvPr/>
        </p:nvCxnSpPr>
        <p:spPr>
          <a:xfrm>
            <a:off x="7773057" y="19598745"/>
            <a:ext cx="1001035" cy="427"/>
          </a:xfrm>
          <a:prstGeom prst="straightConnector1">
            <a:avLst/>
          </a:prstGeom>
          <a:ln w="412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6656699B-D719-410A-963E-42570AE9FC5C}"/>
              </a:ext>
            </a:extLst>
          </p:cNvPr>
          <p:cNvSpPr/>
          <p:nvPr/>
        </p:nvSpPr>
        <p:spPr>
          <a:xfrm>
            <a:off x="8774092" y="17633744"/>
            <a:ext cx="4475532" cy="39308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229FA2FD-0B73-4A7E-9EDA-C4364450D606}"/>
              </a:ext>
            </a:extLst>
          </p:cNvPr>
          <p:cNvSpPr/>
          <p:nvPr/>
        </p:nvSpPr>
        <p:spPr>
          <a:xfrm>
            <a:off x="9025585" y="19662808"/>
            <a:ext cx="1286169" cy="1556674"/>
          </a:xfrm>
          <a:prstGeom prst="roundRect">
            <a:avLst>
              <a:gd name="adj" fmla="val 25554"/>
            </a:avLst>
          </a:prstGeom>
          <a:solidFill>
            <a:srgbClr val="C8EC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375467FF-3FC9-4E4D-8DFA-FDC0E16C5AA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809" b="96067" l="3274" r="97024">
                        <a14:foregroundMark x1="58036" y1="36798" x2="58036" y2="36798"/>
                        <a14:foregroundMark x1="65179" y1="50281" x2="56250" y2="39045"/>
                        <a14:foregroundMark x1="56250" y1="39045" x2="53274" y2="30056"/>
                        <a14:foregroundMark x1="72321" y1="58146" x2="61607" y2="51404"/>
                        <a14:foregroundMark x1="61607" y1="51404" x2="76488" y2="65169"/>
                        <a14:foregroundMark x1="76488" y1="65169" x2="84226" y2="67135"/>
                        <a14:foregroundMark x1="87798" y1="59270" x2="95238" y2="43539"/>
                        <a14:foregroundMark x1="95238" y1="43539" x2="95536" y2="29213"/>
                        <a14:foregroundMark x1="95536" y1="29213" x2="92560" y2="26685"/>
                        <a14:foregroundMark x1="97321" y1="22191" x2="68750" y2="7584"/>
                        <a14:foregroundMark x1="79464" y1="37921" x2="64583" y2="43539"/>
                        <a14:foregroundMark x1="64583" y1="43539" x2="50595" y2="30899"/>
                        <a14:foregroundMark x1="50595" y1="30899" x2="55952" y2="52528"/>
                        <a14:foregroundMark x1="55952" y1="52528" x2="69940" y2="60674"/>
                        <a14:foregroundMark x1="69940" y1="60674" x2="74702" y2="59270"/>
                        <a14:foregroundMark x1="47321" y1="25562" x2="62202" y2="21067"/>
                        <a14:foregroundMark x1="62202" y1="21067" x2="62798" y2="21067"/>
                        <a14:foregroundMark x1="49702" y1="6461" x2="48512" y2="6461"/>
                        <a14:foregroundMark x1="42560" y1="5337" x2="41369" y2="5337"/>
                        <a14:foregroundMark x1="56845" y1="4213" x2="56845" y2="4213"/>
                        <a14:foregroundMark x1="60417" y1="5337" x2="60417" y2="5337"/>
                        <a14:foregroundMark x1="65179" y1="9551" x2="48512" y2="2809"/>
                        <a14:foregroundMark x1="48512" y1="2809" x2="32143" y2="6180"/>
                        <a14:foregroundMark x1="32143" y1="6180" x2="19940" y2="15169"/>
                        <a14:foregroundMark x1="17560" y1="16292" x2="4762" y2="25843"/>
                        <a14:foregroundMark x1="4762" y1="25843" x2="4464" y2="40730"/>
                        <a14:foregroundMark x1="4464" y1="40730" x2="11607" y2="25281"/>
                        <a14:foregroundMark x1="11607" y1="25281" x2="8036" y2="17416"/>
                        <a14:foregroundMark x1="3274" y1="24157" x2="3274" y2="24157"/>
                        <a14:foregroundMark x1="3274" y1="21910" x2="3274" y2="20787"/>
                        <a14:foregroundMark x1="37798" y1="92697" x2="37798" y2="92697"/>
                        <a14:foregroundMark x1="49702" y1="91573" x2="49702" y2="91573"/>
                        <a14:foregroundMark x1="50893" y1="96067" x2="50893" y2="960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56576" y="17373600"/>
            <a:ext cx="1435029" cy="1520448"/>
          </a:xfrm>
          <a:prstGeom prst="rect">
            <a:avLst/>
          </a:prstGeom>
        </p:spPr>
      </p:pic>
      <p:pic>
        <p:nvPicPr>
          <p:cNvPr id="56" name="Picture 19" descr="Image result for html css js png">
            <a:extLst>
              <a:ext uri="{FF2B5EF4-FFF2-40B4-BE49-F238E27FC236}">
                <a16:creationId xmlns:a16="http://schemas.microsoft.com/office/drawing/2014/main" id="{43330200-1360-4F86-A95B-E6EB211659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696" b="90000" l="10000" r="90000">
                        <a14:foregroundMark x1="21333" y1="62174" x2="21333" y2="62174"/>
                        <a14:foregroundMark x1="23333" y1="55652" x2="23333" y2="55652"/>
                        <a14:foregroundMark x1="24667" y1="56957" x2="24667" y2="56957"/>
                        <a14:foregroundMark x1="24667" y1="56957" x2="24667" y2="55652"/>
                        <a14:foregroundMark x1="25333" y1="49130" x2="21333" y2="67391"/>
                        <a14:foregroundMark x1="78000" y1="50435" x2="77333" y2="77826"/>
                        <a14:foregroundMark x1="85333" y1="46522" x2="84000" y2="64783"/>
                        <a14:foregroundMark x1="81333" y1="55652" x2="80000" y2="70000"/>
                        <a14:foregroundMark x1="80000" y1="70000" x2="80667" y2="73913"/>
                        <a14:foregroundMark x1="15333" y1="29565" x2="14000" y2="28261"/>
                        <a14:foregroundMark x1="26000" y1="60870" x2="26000" y2="73913"/>
                        <a14:foregroundMark x1="26000" y1="73913" x2="26000" y2="73913"/>
                        <a14:foregroundMark x1="26000" y1="76522" x2="18000" y2="77826"/>
                        <a14:foregroundMark x1="18000" y1="77826" x2="14667" y2="73913"/>
                        <a14:foregroundMark x1="18667" y1="29565" x2="18667" y2="26957"/>
                        <a14:foregroundMark x1="23333" y1="26957" x2="22667" y2="29565"/>
                        <a14:foregroundMark x1="28667" y1="25652" x2="28667" y2="25652"/>
                        <a14:foregroundMark x1="48667" y1="8696" x2="48667" y2="8696"/>
                        <a14:foregroundMark x1="53333" y1="10000" x2="52000" y2="10000"/>
                        <a14:foregroundMark x1="30667" y1="47826" x2="28444" y2="61522"/>
                        <a14:foregroundMark x1="28444" y1="61522" x2="20667" y2="79130"/>
                        <a14:foregroundMark x1="71333" y1="30870" x2="71333" y2="30870"/>
                        <a14:foregroundMark x1="79333" y1="32174" x2="79333" y2="32174"/>
                        <a14:foregroundMark x1="84667" y1="32174" x2="84667" y2="321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302" r="36110" b="18016"/>
          <a:stretch/>
        </p:blipFill>
        <p:spPr bwMode="auto">
          <a:xfrm>
            <a:off x="9124837" y="20022667"/>
            <a:ext cx="1048750" cy="124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C4B7A85F-ED6C-4122-B006-BE2B373AAB82}"/>
              </a:ext>
            </a:extLst>
          </p:cNvPr>
          <p:cNvSpPr/>
          <p:nvPr/>
        </p:nvSpPr>
        <p:spPr>
          <a:xfrm>
            <a:off x="9955371" y="17798126"/>
            <a:ext cx="2312829" cy="1556674"/>
          </a:xfrm>
          <a:prstGeom prst="roundRect">
            <a:avLst/>
          </a:prstGeom>
          <a:solidFill>
            <a:srgbClr val="C8EC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" name="Picture 19" descr="Image result for html css js png">
            <a:extLst>
              <a:ext uri="{FF2B5EF4-FFF2-40B4-BE49-F238E27FC236}">
                <a16:creationId xmlns:a16="http://schemas.microsoft.com/office/drawing/2014/main" id="{F7B2BD8E-B55D-4337-B694-D714B6A5A3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696" b="90000" l="10000" r="90000">
                        <a14:foregroundMark x1="21333" y1="62174" x2="21333" y2="62174"/>
                        <a14:foregroundMark x1="23333" y1="55652" x2="23333" y2="55652"/>
                        <a14:foregroundMark x1="24667" y1="56957" x2="24667" y2="56957"/>
                        <a14:foregroundMark x1="24667" y1="56957" x2="24667" y2="55652"/>
                        <a14:foregroundMark x1="25333" y1="49130" x2="21333" y2="67391"/>
                        <a14:foregroundMark x1="78000" y1="50435" x2="77333" y2="77826"/>
                        <a14:foregroundMark x1="85333" y1="46522" x2="84000" y2="64783"/>
                        <a14:foregroundMark x1="81333" y1="55652" x2="80000" y2="70000"/>
                        <a14:foregroundMark x1="80000" y1="70000" x2="80667" y2="73913"/>
                        <a14:foregroundMark x1="15333" y1="29565" x2="14000" y2="28261"/>
                        <a14:foregroundMark x1="26000" y1="60870" x2="26000" y2="73913"/>
                        <a14:foregroundMark x1="26000" y1="73913" x2="26000" y2="73913"/>
                        <a14:foregroundMark x1="26000" y1="76522" x2="18000" y2="77826"/>
                        <a14:foregroundMark x1="18000" y1="77826" x2="14667" y2="73913"/>
                        <a14:foregroundMark x1="18667" y1="29565" x2="18667" y2="26957"/>
                        <a14:foregroundMark x1="23333" y1="26957" x2="22667" y2="29565"/>
                        <a14:foregroundMark x1="28667" y1="25652" x2="28667" y2="25652"/>
                        <a14:foregroundMark x1="48667" y1="8696" x2="48667" y2="8696"/>
                        <a14:foregroundMark x1="53333" y1="10000" x2="52000" y2="10000"/>
                        <a14:foregroundMark x1="30667" y1="47826" x2="28444" y2="61522"/>
                        <a14:foregroundMark x1="28444" y1="61522" x2="20667" y2="79130"/>
                        <a14:foregroundMark x1="71333" y1="30870" x2="71333" y2="30870"/>
                        <a14:foregroundMark x1="79333" y1="32174" x2="79333" y2="32174"/>
                        <a14:foregroundMark x1="84667" y1="32174" x2="84667" y2="321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249" t="15069" r="5654"/>
          <a:stretch/>
        </p:blipFill>
        <p:spPr bwMode="auto">
          <a:xfrm>
            <a:off x="11182605" y="18111573"/>
            <a:ext cx="1066800" cy="129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19" descr="Image result for html css js png">
            <a:extLst>
              <a:ext uri="{FF2B5EF4-FFF2-40B4-BE49-F238E27FC236}">
                <a16:creationId xmlns:a16="http://schemas.microsoft.com/office/drawing/2014/main" id="{65177E77-AFDB-49AA-A2E2-0496623901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696" b="90000" l="10000" r="90000">
                        <a14:foregroundMark x1="21333" y1="62174" x2="21333" y2="62174"/>
                        <a14:foregroundMark x1="23333" y1="55652" x2="23333" y2="55652"/>
                        <a14:foregroundMark x1="24667" y1="56957" x2="24667" y2="56957"/>
                        <a14:foregroundMark x1="24667" y1="56957" x2="24667" y2="55652"/>
                        <a14:foregroundMark x1="25333" y1="49130" x2="21333" y2="67391"/>
                        <a14:foregroundMark x1="78000" y1="50435" x2="77333" y2="77826"/>
                        <a14:foregroundMark x1="85333" y1="46522" x2="84000" y2="64783"/>
                        <a14:foregroundMark x1="81333" y1="55652" x2="80000" y2="70000"/>
                        <a14:foregroundMark x1="80000" y1="70000" x2="80667" y2="73913"/>
                        <a14:foregroundMark x1="15333" y1="29565" x2="14000" y2="28261"/>
                        <a14:foregroundMark x1="26000" y1="60870" x2="26000" y2="73913"/>
                        <a14:foregroundMark x1="26000" y1="73913" x2="26000" y2="73913"/>
                        <a14:foregroundMark x1="26000" y1="76522" x2="18000" y2="77826"/>
                        <a14:foregroundMark x1="18000" y1="77826" x2="14667" y2="73913"/>
                        <a14:foregroundMark x1="18667" y1="29565" x2="18667" y2="26957"/>
                        <a14:foregroundMark x1="23333" y1="26957" x2="22667" y2="29565"/>
                        <a14:foregroundMark x1="28667" y1="25652" x2="28667" y2="25652"/>
                        <a14:foregroundMark x1="48667" y1="8696" x2="48667" y2="8696"/>
                        <a14:foregroundMark x1="53333" y1="10000" x2="52000" y2="10000"/>
                        <a14:foregroundMark x1="30667" y1="47826" x2="28444" y2="61522"/>
                        <a14:foregroundMark x1="28444" y1="61522" x2="20667" y2="79130"/>
                        <a14:foregroundMark x1="71333" y1="30870" x2="71333" y2="30870"/>
                        <a14:foregroundMark x1="79333" y1="32174" x2="79333" y2="32174"/>
                        <a14:foregroundMark x1="84667" y1="32174" x2="84667" y2="321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86" t="6625" r="62317"/>
          <a:stretch/>
        </p:blipFill>
        <p:spPr bwMode="auto">
          <a:xfrm>
            <a:off x="10125575" y="17983200"/>
            <a:ext cx="1066800" cy="141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CC043F73-78CB-4B31-A871-8EDA6860B835}"/>
              </a:ext>
            </a:extLst>
          </p:cNvPr>
          <p:cNvSpPr/>
          <p:nvPr/>
        </p:nvSpPr>
        <p:spPr>
          <a:xfrm>
            <a:off x="11351497" y="19672114"/>
            <a:ext cx="1660899" cy="1556674"/>
          </a:xfrm>
          <a:prstGeom prst="roundRect">
            <a:avLst>
              <a:gd name="adj" fmla="val 25554"/>
            </a:avLst>
          </a:prstGeom>
          <a:solidFill>
            <a:srgbClr val="C8EC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Picture 19" descr="Image result for html css js png">
            <a:extLst>
              <a:ext uri="{FF2B5EF4-FFF2-40B4-BE49-F238E27FC236}">
                <a16:creationId xmlns:a16="http://schemas.microsoft.com/office/drawing/2014/main" id="{8E1CD4C6-67B5-4ACF-BDBE-0FDA9A7215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696" b="90000" l="10000" r="90000">
                        <a14:foregroundMark x1="21333" y1="62174" x2="21333" y2="62174"/>
                        <a14:foregroundMark x1="23333" y1="55652" x2="23333" y2="55652"/>
                        <a14:foregroundMark x1="24667" y1="56957" x2="24667" y2="56957"/>
                        <a14:foregroundMark x1="24667" y1="56957" x2="24667" y2="55652"/>
                        <a14:foregroundMark x1="25333" y1="49130" x2="21333" y2="67391"/>
                        <a14:foregroundMark x1="78000" y1="50435" x2="77333" y2="77826"/>
                        <a14:foregroundMark x1="85333" y1="46522" x2="84000" y2="64783"/>
                        <a14:foregroundMark x1="81333" y1="55652" x2="80000" y2="70000"/>
                        <a14:foregroundMark x1="80000" y1="70000" x2="80667" y2="73913"/>
                        <a14:foregroundMark x1="15333" y1="29565" x2="14000" y2="28261"/>
                        <a14:foregroundMark x1="26000" y1="60870" x2="26000" y2="73913"/>
                        <a14:foregroundMark x1="26000" y1="73913" x2="26000" y2="73913"/>
                        <a14:foregroundMark x1="26000" y1="76522" x2="18000" y2="77826"/>
                        <a14:foregroundMark x1="18000" y1="77826" x2="14667" y2="73913"/>
                        <a14:foregroundMark x1="18667" y1="29565" x2="18667" y2="26957"/>
                        <a14:foregroundMark x1="23333" y1="26957" x2="22667" y2="29565"/>
                        <a14:foregroundMark x1="28667" y1="25652" x2="28667" y2="25652"/>
                        <a14:foregroundMark x1="48667" y1="8696" x2="48667" y2="8696"/>
                        <a14:foregroundMark x1="53333" y1="10000" x2="52000" y2="10000"/>
                        <a14:foregroundMark x1="30667" y1="47826" x2="28444" y2="61522"/>
                        <a14:foregroundMark x1="28444" y1="61522" x2="20667" y2="79130"/>
                        <a14:foregroundMark x1="71333" y1="30870" x2="71333" y2="30870"/>
                        <a14:foregroundMark x1="79333" y1="32174" x2="79333" y2="32174"/>
                        <a14:foregroundMark x1="84667" y1="32174" x2="84667" y2="321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302" r="36110" b="18016"/>
          <a:stretch/>
        </p:blipFill>
        <p:spPr bwMode="auto">
          <a:xfrm>
            <a:off x="11607201" y="20022667"/>
            <a:ext cx="1048750" cy="124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7F21FD42-5885-42F2-AC47-127DC41C1DA4}"/>
              </a:ext>
            </a:extLst>
          </p:cNvPr>
          <p:cNvSpPr txBox="1"/>
          <p:nvPr/>
        </p:nvSpPr>
        <p:spPr>
          <a:xfrm>
            <a:off x="10734094" y="17823238"/>
            <a:ext cx="794287" cy="391597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View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D9305E5-21F0-4DAF-B447-8B0607F26B44}"/>
              </a:ext>
            </a:extLst>
          </p:cNvPr>
          <p:cNvSpPr txBox="1"/>
          <p:nvPr/>
        </p:nvSpPr>
        <p:spPr>
          <a:xfrm>
            <a:off x="9268214" y="19662808"/>
            <a:ext cx="905374" cy="391597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Model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0324A29-B91B-4CCF-93B3-567590A1CC68}"/>
              </a:ext>
            </a:extLst>
          </p:cNvPr>
          <p:cNvSpPr txBox="1"/>
          <p:nvPr/>
        </p:nvSpPr>
        <p:spPr>
          <a:xfrm>
            <a:off x="11400812" y="19671530"/>
            <a:ext cx="1660900" cy="391597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Controller</a:t>
            </a:r>
          </a:p>
        </p:txBody>
      </p:sp>
      <p:sp>
        <p:nvSpPr>
          <p:cNvPr id="14347" name="Arrow: Bent 14346">
            <a:extLst>
              <a:ext uri="{FF2B5EF4-FFF2-40B4-BE49-F238E27FC236}">
                <a16:creationId xmlns:a16="http://schemas.microsoft.com/office/drawing/2014/main" id="{0E61F72B-1A9F-487F-B824-CDDB3B945985}"/>
              </a:ext>
            </a:extLst>
          </p:cNvPr>
          <p:cNvSpPr/>
          <p:nvPr/>
        </p:nvSpPr>
        <p:spPr>
          <a:xfrm>
            <a:off x="9638892" y="18481051"/>
            <a:ext cx="316478" cy="1181757"/>
          </a:xfrm>
          <a:prstGeom prst="bentArrow">
            <a:avLst>
              <a:gd name="adj1" fmla="val 12961"/>
              <a:gd name="adj2" fmla="val 15971"/>
              <a:gd name="adj3" fmla="val 31019"/>
              <a:gd name="adj4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1" name="Arrow: Bent 90">
            <a:extLst>
              <a:ext uri="{FF2B5EF4-FFF2-40B4-BE49-F238E27FC236}">
                <a16:creationId xmlns:a16="http://schemas.microsoft.com/office/drawing/2014/main" id="{97EDFEB2-C31F-4306-AC43-04AA7A77FF97}"/>
              </a:ext>
            </a:extLst>
          </p:cNvPr>
          <p:cNvSpPr/>
          <p:nvPr/>
        </p:nvSpPr>
        <p:spPr>
          <a:xfrm flipH="1">
            <a:off x="12264881" y="18481051"/>
            <a:ext cx="385491" cy="1181757"/>
          </a:xfrm>
          <a:prstGeom prst="bentArrow">
            <a:avLst>
              <a:gd name="adj1" fmla="val 12961"/>
              <a:gd name="adj2" fmla="val 15971"/>
              <a:gd name="adj3" fmla="val 31019"/>
              <a:gd name="adj4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348" name="Arrow: Left-Right 14347">
            <a:extLst>
              <a:ext uri="{FF2B5EF4-FFF2-40B4-BE49-F238E27FC236}">
                <a16:creationId xmlns:a16="http://schemas.microsoft.com/office/drawing/2014/main" id="{E6173B15-05D9-482F-B3BB-B0A0834BA059}"/>
              </a:ext>
            </a:extLst>
          </p:cNvPr>
          <p:cNvSpPr/>
          <p:nvPr/>
        </p:nvSpPr>
        <p:spPr>
          <a:xfrm>
            <a:off x="10311754" y="20388910"/>
            <a:ext cx="1039742" cy="108890"/>
          </a:xfrm>
          <a:prstGeom prst="leftRightArrow">
            <a:avLst>
              <a:gd name="adj1" fmla="val 50000"/>
              <a:gd name="adj2" fmla="val 8280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50" name="TextBox 14349">
            <a:extLst>
              <a:ext uri="{FF2B5EF4-FFF2-40B4-BE49-F238E27FC236}">
                <a16:creationId xmlns:a16="http://schemas.microsoft.com/office/drawing/2014/main" id="{A1E332D4-8590-4A69-B98A-512E53955145}"/>
              </a:ext>
            </a:extLst>
          </p:cNvPr>
          <p:cNvSpPr txBox="1"/>
          <p:nvPr/>
        </p:nvSpPr>
        <p:spPr>
          <a:xfrm>
            <a:off x="2699380" y="20631815"/>
            <a:ext cx="1158332" cy="408623"/>
          </a:xfrm>
          <a:prstGeom prst="roundRect">
            <a:avLst/>
          </a:prstGeom>
          <a:solidFill>
            <a:srgbClr val="C8ECF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Server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A236C798-0D82-4F02-8FC8-14561263C968}"/>
              </a:ext>
            </a:extLst>
          </p:cNvPr>
          <p:cNvSpPr txBox="1"/>
          <p:nvPr/>
        </p:nvSpPr>
        <p:spPr>
          <a:xfrm>
            <a:off x="10287000" y="21092962"/>
            <a:ext cx="1134532" cy="408623"/>
          </a:xfrm>
          <a:prstGeom prst="roundRect">
            <a:avLst/>
          </a:prstGeom>
          <a:solidFill>
            <a:srgbClr val="C8ECF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Client</a:t>
            </a:r>
          </a:p>
        </p:txBody>
      </p:sp>
      <p:sp>
        <p:nvSpPr>
          <p:cNvPr id="14366" name="Rectangle: Rounded Corners 14365">
            <a:extLst>
              <a:ext uri="{FF2B5EF4-FFF2-40B4-BE49-F238E27FC236}">
                <a16:creationId xmlns:a16="http://schemas.microsoft.com/office/drawing/2014/main" id="{BD73EDD3-DF63-4A28-823C-9D25FC78F878}"/>
              </a:ext>
            </a:extLst>
          </p:cNvPr>
          <p:cNvSpPr/>
          <p:nvPr/>
        </p:nvSpPr>
        <p:spPr>
          <a:xfrm>
            <a:off x="990600" y="23241000"/>
            <a:ext cx="12155542" cy="9055100"/>
          </a:xfrm>
          <a:prstGeom prst="roundRect">
            <a:avLst>
              <a:gd name="adj" fmla="val 8011"/>
            </a:avLst>
          </a:prstGeom>
          <a:solidFill>
            <a:srgbClr val="C8ECF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65" name="Picture 14364">
            <a:extLst>
              <a:ext uri="{FF2B5EF4-FFF2-40B4-BE49-F238E27FC236}">
                <a16:creationId xmlns:a16="http://schemas.microsoft.com/office/drawing/2014/main" id="{AEB8148E-A320-4118-B1DA-BA5E13F5BE3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099" y="23519135"/>
            <a:ext cx="11538502" cy="8566820"/>
          </a:xfrm>
          <a:prstGeom prst="rect">
            <a:avLst/>
          </a:prstGeom>
        </p:spPr>
      </p:pic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0324661E-867A-40E9-8AC7-AFD502AD7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080" y="22709539"/>
            <a:ext cx="12920096" cy="9879931"/>
          </a:xfrm>
          <a:prstGeom prst="roundRect">
            <a:avLst>
              <a:gd name="adj" fmla="val 7085"/>
            </a:avLst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108" name="TextBox 3">
            <a:extLst>
              <a:ext uri="{FF2B5EF4-FFF2-40B4-BE49-F238E27FC236}">
                <a16:creationId xmlns:a16="http://schemas.microsoft.com/office/drawing/2014/main" id="{4FB71672-226F-4904-8E9B-EA4306FB53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170" y="22247524"/>
            <a:ext cx="8585435" cy="768096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3600" i="1">
                <a:solidFill>
                  <a:srgbClr val="39CDE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VRC-56  Document Removal</a:t>
            </a:r>
          </a:p>
        </p:txBody>
      </p:sp>
      <p:sp>
        <p:nvSpPr>
          <p:cNvPr id="110" name="Rectangle: Rounded Corners 109">
            <a:extLst>
              <a:ext uri="{FF2B5EF4-FFF2-40B4-BE49-F238E27FC236}">
                <a16:creationId xmlns:a16="http://schemas.microsoft.com/office/drawing/2014/main" id="{412A4BD1-ADB4-4E08-B42D-FAE7D77DDF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85827" y="27353773"/>
            <a:ext cx="18573750" cy="5235698"/>
          </a:xfrm>
          <a:prstGeom prst="roundRect">
            <a:avLst>
              <a:gd name="adj" fmla="val 15402"/>
            </a:avLst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6300"/>
          </a:p>
        </p:txBody>
      </p:sp>
      <p:sp>
        <p:nvSpPr>
          <p:cNvPr id="111" name="TextBox 3">
            <a:extLst>
              <a:ext uri="{FF2B5EF4-FFF2-40B4-BE49-F238E27FC236}">
                <a16:creationId xmlns:a16="http://schemas.microsoft.com/office/drawing/2014/main" id="{8CB20371-19D6-4443-8BBD-918E423A17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3587" y="26896395"/>
            <a:ext cx="5608321" cy="768096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3600" i="1">
                <a:solidFill>
                  <a:srgbClr val="39CDE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Future Plans</a:t>
            </a:r>
          </a:p>
        </p:txBody>
      </p:sp>
      <p:sp>
        <p:nvSpPr>
          <p:cNvPr id="14367" name="TextBox 14366">
            <a:extLst>
              <a:ext uri="{FF2B5EF4-FFF2-40B4-BE49-F238E27FC236}">
                <a16:creationId xmlns:a16="http://schemas.microsoft.com/office/drawing/2014/main" id="{E591D623-627D-4A85-B380-41E048E8B9AC}"/>
              </a:ext>
            </a:extLst>
          </p:cNvPr>
          <p:cNvSpPr txBox="1"/>
          <p:nvPr/>
        </p:nvSpPr>
        <p:spPr>
          <a:xfrm>
            <a:off x="14777300" y="25650170"/>
            <a:ext cx="17760100" cy="562630"/>
          </a:xfrm>
          <a:prstGeom prst="roundRect">
            <a:avLst>
              <a:gd name="adj" fmla="val 50000"/>
            </a:avLst>
          </a:prstGeom>
          <a:solidFill>
            <a:srgbClr val="C8ECF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Database changes include revamped and normalized schema with actual foreign key relations and optimized indexing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8E6EEDC4-1463-44A8-96FE-87361C13EF6E}"/>
              </a:ext>
            </a:extLst>
          </p:cNvPr>
          <p:cNvSpPr txBox="1"/>
          <p:nvPr/>
        </p:nvSpPr>
        <p:spPr>
          <a:xfrm>
            <a:off x="34046938" y="26274201"/>
            <a:ext cx="8942562" cy="692468"/>
          </a:xfrm>
          <a:prstGeom prst="roundRect">
            <a:avLst>
              <a:gd name="adj" fmla="val 50000"/>
            </a:avLst>
          </a:prstGeom>
          <a:solidFill>
            <a:srgbClr val="C8ECF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i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Use Case Diagram of My Contributions</a:t>
            </a:r>
          </a:p>
        </p:txBody>
      </p:sp>
      <p:sp>
        <p:nvSpPr>
          <p:cNvPr id="114" name="Rectangle: Rounded Corners 113">
            <a:extLst>
              <a:ext uri="{FF2B5EF4-FFF2-40B4-BE49-F238E27FC236}">
                <a16:creationId xmlns:a16="http://schemas.microsoft.com/office/drawing/2014/main" id="{9F1126C4-BA3C-45E6-86EE-85BD1B3C600D}"/>
              </a:ext>
            </a:extLst>
          </p:cNvPr>
          <p:cNvSpPr/>
          <p:nvPr/>
        </p:nvSpPr>
        <p:spPr>
          <a:xfrm>
            <a:off x="23922921" y="27907475"/>
            <a:ext cx="8652597" cy="995420"/>
          </a:xfrm>
          <a:prstGeom prst="roundRect">
            <a:avLst>
              <a:gd name="adj" fmla="val 341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sz="4400" b="1" i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HTTPS</a:t>
            </a:r>
            <a:endParaRPr lang="en-US" sz="4000" b="1" i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4F06F789-6049-4CDF-BEDA-70A941BF5FBA}"/>
              </a:ext>
            </a:extLst>
          </p:cNvPr>
          <p:cNvSpPr txBox="1"/>
          <p:nvPr/>
        </p:nvSpPr>
        <p:spPr>
          <a:xfrm>
            <a:off x="23922922" y="28902895"/>
            <a:ext cx="8652587" cy="783193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16"/>
              </a:buBlip>
            </a:pPr>
            <a:r>
              <a:rPr lang="en-US" sz="20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Virtual Roll Call is currently HTTP, making it much less secure in comparison to the norm</a:t>
            </a: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5351A6F0-3E2B-4C95-B23E-F38E8D2AE327}"/>
              </a:ext>
            </a:extLst>
          </p:cNvPr>
          <p:cNvCxnSpPr>
            <a:cxnSpLocks/>
            <a:stCxn id="110" idx="0"/>
            <a:endCxn id="110" idx="2"/>
          </p:cNvCxnSpPr>
          <p:nvPr/>
        </p:nvCxnSpPr>
        <p:spPr>
          <a:xfrm>
            <a:off x="23572702" y="27353773"/>
            <a:ext cx="0" cy="5235698"/>
          </a:xfrm>
          <a:prstGeom prst="line">
            <a:avLst/>
          </a:prstGeom>
          <a:ln w="3175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4" name="Rectangle: Rounded Corners 123">
            <a:extLst>
              <a:ext uri="{FF2B5EF4-FFF2-40B4-BE49-F238E27FC236}">
                <a16:creationId xmlns:a16="http://schemas.microsoft.com/office/drawing/2014/main" id="{CBD3994A-FBE5-43DA-B8CB-375EA2CE8733}"/>
              </a:ext>
            </a:extLst>
          </p:cNvPr>
          <p:cNvSpPr/>
          <p:nvPr/>
        </p:nvSpPr>
        <p:spPr>
          <a:xfrm>
            <a:off x="23917266" y="30377787"/>
            <a:ext cx="8652597" cy="995420"/>
          </a:xfrm>
          <a:prstGeom prst="roundRect">
            <a:avLst>
              <a:gd name="adj" fmla="val 341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 sz="4400" b="1" i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 Features</a:t>
            </a:r>
            <a:endParaRPr lang="en-US" sz="4000" b="1" i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036B09A4-D9DD-490C-A98B-C324E5BCF2E1}"/>
              </a:ext>
            </a:extLst>
          </p:cNvPr>
          <p:cNvSpPr txBox="1"/>
          <p:nvPr/>
        </p:nvSpPr>
        <p:spPr>
          <a:xfrm>
            <a:off x="23917267" y="31373207"/>
            <a:ext cx="8652587" cy="783193"/>
          </a:xfrm>
          <a:prstGeom prst="roundRect">
            <a:avLst>
              <a:gd name="adj" fmla="val 50000"/>
            </a:avLst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16"/>
              </a:buBlip>
            </a:pPr>
            <a:r>
              <a:rPr lang="en-US" sz="20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Although our focus was on optimization and bug fixing, there is no lack of new ideas for the tool</a:t>
            </a:r>
          </a:p>
        </p:txBody>
      </p:sp>
      <p:sp>
        <p:nvSpPr>
          <p:cNvPr id="129" name="TextBox 3">
            <a:extLst>
              <a:ext uri="{FF2B5EF4-FFF2-40B4-BE49-F238E27FC236}">
                <a16:creationId xmlns:a16="http://schemas.microsoft.com/office/drawing/2014/main" id="{F746F2F6-2067-4AE0-AF39-D3B2C4E01D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03497" y="26932696"/>
            <a:ext cx="5608321" cy="768096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3600" i="1">
                <a:solidFill>
                  <a:srgbClr val="39CDE7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Summary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E148981A-F4FA-4B98-AD40-1AF2736B138C}"/>
              </a:ext>
            </a:extLst>
          </p:cNvPr>
          <p:cNvSpPr txBox="1"/>
          <p:nvPr/>
        </p:nvSpPr>
        <p:spPr>
          <a:xfrm>
            <a:off x="14581363" y="28013081"/>
            <a:ext cx="8652587" cy="4188381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After a very busy semester, I am proud to have worked on the following items:</a:t>
            </a:r>
          </a:p>
          <a:p>
            <a:pPr marL="457200" indent="-457200">
              <a:buBlip>
                <a:blip r:embed="rId16"/>
              </a:buBlip>
            </a:pPr>
            <a:r>
              <a:rPr lang="en-US" sz="20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Normalization of database</a:t>
            </a:r>
          </a:p>
          <a:p>
            <a:pPr marL="457200" indent="-457200">
              <a:buBlip>
                <a:blip r:embed="rId16"/>
              </a:buBlip>
            </a:pPr>
            <a:r>
              <a:rPr lang="en-US" sz="20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Optimization of query design</a:t>
            </a:r>
          </a:p>
          <a:p>
            <a:pPr marL="457200" indent="-457200">
              <a:buBlip>
                <a:blip r:embed="rId16"/>
              </a:buBlip>
            </a:pPr>
            <a:r>
              <a:rPr lang="en-US" sz="20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Bug fixes including, but not limited to:</a:t>
            </a:r>
          </a:p>
          <a:p>
            <a:pPr marL="914400" lvl="1" indent="-457200">
              <a:buBlip>
                <a:blip r:embed="rId16"/>
              </a:buBlip>
            </a:pPr>
            <a:r>
              <a:rPr lang="en-US" sz="20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Functional deletion of uploaded documents</a:t>
            </a:r>
          </a:p>
          <a:p>
            <a:pPr marL="914400" lvl="1" indent="-457200">
              <a:buBlip>
                <a:blip r:embed="rId16"/>
              </a:buBlip>
            </a:pPr>
            <a:r>
              <a:rPr lang="en-US" sz="20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Limitation of entry fields to not cause database overflow</a:t>
            </a:r>
          </a:p>
          <a:p>
            <a:pPr marL="914400" lvl="1" indent="-457200">
              <a:buBlip>
                <a:blip r:embed="rId16"/>
              </a:buBlip>
            </a:pPr>
            <a:r>
              <a:rPr lang="en-US" sz="20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Issues with officers accessing parts of the application they should not be</a:t>
            </a:r>
          </a:p>
          <a:p>
            <a:pPr marL="457200" indent="-457200">
              <a:buBlip>
                <a:blip r:embed="rId16"/>
              </a:buBlip>
            </a:pPr>
            <a:r>
              <a:rPr lang="en-US" sz="20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Normalization of website elements between all pages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15998</TotalTime>
  <Words>497</Words>
  <Application>Microsoft Office PowerPoint</Application>
  <PresentationFormat>Custom</PresentationFormat>
  <Paragraphs>60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Courier New</vt:lpstr>
      <vt:lpstr>Trebuchet MS</vt:lpstr>
      <vt:lpstr>Berlin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Eddie Caraballo</cp:lastModifiedBy>
  <cp:revision>74</cp:revision>
  <dcterms:created xsi:type="dcterms:W3CDTF">2012-11-19T15:27:41Z</dcterms:created>
  <dcterms:modified xsi:type="dcterms:W3CDTF">2019-04-12T00:06:54Z</dcterms:modified>
</cp:coreProperties>
</file>