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4"/>
  </p:notesMasterIdLst>
  <p:sldIdLst>
    <p:sldId id="256" r:id="rId2"/>
    <p:sldId id="257" r:id="rId3"/>
    <p:sldId id="258" r:id="rId4"/>
    <p:sldId id="264" r:id="rId5"/>
    <p:sldId id="261" r:id="rId6"/>
    <p:sldId id="262" r:id="rId7"/>
    <p:sldId id="269" r:id="rId8"/>
    <p:sldId id="270" r:id="rId9"/>
    <p:sldId id="259" r:id="rId10"/>
    <p:sldId id="260" r:id="rId11"/>
    <p:sldId id="268" r:id="rId12"/>
    <p:sldId id="263" r:id="rId13"/>
  </p:sldIdLst>
  <p:sldSz cx="9144000" cy="5143500" type="screen16x9"/>
  <p:notesSz cx="6858000" cy="9144000"/>
  <p:embeddedFontLst>
    <p:embeddedFont>
      <p:font typeface="Roboto Slab" panose="020B0604020202020204" charset="0"/>
      <p:regular r:id="rId15"/>
      <p:bold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Roboto" panose="020B0604020202020204" charset="0"/>
      <p:regular r:id="rId21"/>
      <p:bold r:id="rId22"/>
      <p:italic r:id="rId23"/>
      <p:boldItalic r:id="rId24"/>
    </p:embeddedFont>
    <p:embeddedFont>
      <p:font typeface="Verdana" panose="020B0604030504040204" pitchFamily="34" charset="0"/>
      <p:regular r:id="rId25"/>
      <p:bold r:id="rId26"/>
      <p:italic r:id="rId27"/>
      <p:boldItalic r:id="rId2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1" d="100"/>
          <a:sy n="141" d="100"/>
        </p:scale>
        <p:origin x="666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497e6fc153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497e6fc153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497e6fc153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497e6fc153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497e6fc153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497e6fc153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497e6fc153_0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497e6fc153_0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497e6fc153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497e6fc153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497e6fc153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497e6fc153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497e6fc153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497e6fc153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1524800" y="672606"/>
            <a:ext cx="1081625" cy="1124950"/>
          </a:xfrm>
          <a:custGeom>
            <a:avLst/>
            <a:gdLst/>
            <a:ahLst/>
            <a:cxnLst/>
            <a:rect l="l" t="t" r="r" b="b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28575" cap="flat" cmpd="sng">
            <a:solidFill>
              <a:schemeClr val="accent5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1" name="Google Shape;11;p2"/>
          <p:cNvSpPr/>
          <p:nvPr/>
        </p:nvSpPr>
        <p:spPr>
          <a:xfrm rot="10800000">
            <a:off x="6537563" y="3342925"/>
            <a:ext cx="1081625" cy="1124950"/>
          </a:xfrm>
          <a:custGeom>
            <a:avLst/>
            <a:gdLst/>
            <a:ahLst/>
            <a:cxnLst/>
            <a:rect l="l" t="t" r="r" b="b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28575" cap="flat" cmpd="sng">
            <a:solidFill>
              <a:schemeClr val="accent5"/>
            </a:solidFill>
            <a:prstDash val="solid"/>
            <a:miter lim="8000"/>
            <a:headEnd type="none" w="sm" len="sm"/>
            <a:tailEnd type="none" w="sm" len="sm"/>
          </a:ln>
        </p:spPr>
      </p:sp>
      <p:cxnSp>
        <p:nvCxnSpPr>
          <p:cNvPr id="12" name="Google Shape;12;p2"/>
          <p:cNvCxnSpPr/>
          <p:nvPr/>
        </p:nvCxnSpPr>
        <p:spPr>
          <a:xfrm>
            <a:off x="4359602" y="2817464"/>
            <a:ext cx="4248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1680302" y="1188925"/>
            <a:ext cx="5783400" cy="14574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ubTitle" idx="1"/>
          </p:nvPr>
        </p:nvSpPr>
        <p:spPr>
          <a:xfrm>
            <a:off x="1680302" y="3049450"/>
            <a:ext cx="5783400" cy="90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1"/>
          <p:cNvSpPr/>
          <p:nvPr/>
        </p:nvSpPr>
        <p:spPr>
          <a:xfrm>
            <a:off x="150" y="5076825"/>
            <a:ext cx="9143700" cy="66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54;p11"/>
          <p:cNvSpPr txBox="1">
            <a:spLocks noGrp="1"/>
          </p:cNvSpPr>
          <p:nvPr>
            <p:ph type="title" hasCustomPrompt="1"/>
          </p:nvPr>
        </p:nvSpPr>
        <p:spPr>
          <a:xfrm>
            <a:off x="387900" y="1152450"/>
            <a:ext cx="8368200" cy="15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5" name="Google Shape;55;p11"/>
          <p:cNvSpPr txBox="1">
            <a:spLocks noGrp="1"/>
          </p:cNvSpPr>
          <p:nvPr>
            <p:ph type="body" idx="1"/>
          </p:nvPr>
        </p:nvSpPr>
        <p:spPr>
          <a:xfrm>
            <a:off x="387900" y="2919450"/>
            <a:ext cx="8368200" cy="1071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6" name="Google Shape;56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Google Shape;17;p3"/>
          <p:cNvCxnSpPr/>
          <p:nvPr/>
        </p:nvCxnSpPr>
        <p:spPr>
          <a:xfrm>
            <a:off x="4359602" y="2817464"/>
            <a:ext cx="4248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480750" y="1764950"/>
            <a:ext cx="8222100" cy="907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Google Shape;21;p4"/>
          <p:cNvCxnSpPr/>
          <p:nvPr/>
        </p:nvCxnSpPr>
        <p:spPr>
          <a:xfrm>
            <a:off x="492563" y="1260284"/>
            <a:ext cx="4248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Google Shape;26;p5"/>
          <p:cNvCxnSpPr/>
          <p:nvPr/>
        </p:nvCxnSpPr>
        <p:spPr>
          <a:xfrm>
            <a:off x="492563" y="1260284"/>
            <a:ext cx="4248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7" name="Google Shape;27;p5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body" idx="1"/>
          </p:nvPr>
        </p:nvSpPr>
        <p:spPr>
          <a:xfrm>
            <a:off x="387900" y="1489825"/>
            <a:ext cx="39999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2"/>
          </p:nvPr>
        </p:nvSpPr>
        <p:spPr>
          <a:xfrm>
            <a:off x="4756200" y="1489825"/>
            <a:ext cx="39999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Google Shape;35;p7"/>
          <p:cNvCxnSpPr/>
          <p:nvPr/>
        </p:nvCxnSpPr>
        <p:spPr>
          <a:xfrm>
            <a:off x="489218" y="1412277"/>
            <a:ext cx="3315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6" name="Google Shape;36;p7"/>
          <p:cNvSpPr txBox="1">
            <a:spLocks noGrp="1"/>
          </p:cNvSpPr>
          <p:nvPr>
            <p:ph type="title"/>
          </p:nvPr>
        </p:nvSpPr>
        <p:spPr>
          <a:xfrm>
            <a:off x="3879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body" idx="1"/>
          </p:nvPr>
        </p:nvSpPr>
        <p:spPr>
          <a:xfrm>
            <a:off x="387900" y="1594025"/>
            <a:ext cx="2808000" cy="2681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41" name="Google Shape;41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9"/>
          <p:cNvSpPr/>
          <p:nvPr/>
        </p:nvSpPr>
        <p:spPr>
          <a:xfrm>
            <a:off x="4572000" y="-7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4" name="Google Shape;44;p9"/>
          <p:cNvCxnSpPr/>
          <p:nvPr/>
        </p:nvCxnSpPr>
        <p:spPr>
          <a:xfrm>
            <a:off x="5029675" y="4495503"/>
            <a:ext cx="540900" cy="0"/>
          </a:xfrm>
          <a:prstGeom prst="straightConnector1">
            <a:avLst/>
          </a:prstGeom>
          <a:noFill/>
          <a:ln w="3810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5" name="Google Shape;45;p9"/>
          <p:cNvSpPr txBox="1">
            <a:spLocks noGrp="1"/>
          </p:cNvSpPr>
          <p:nvPr>
            <p:ph type="title"/>
          </p:nvPr>
        </p:nvSpPr>
        <p:spPr>
          <a:xfrm>
            <a:off x="265500" y="1209075"/>
            <a:ext cx="4045200" cy="1506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subTitle" idx="1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0"/>
          <p:cNvSpPr txBox="1">
            <a:spLocks noGrp="1"/>
          </p:cNvSpPr>
          <p:nvPr>
            <p:ph type="body" idx="1"/>
          </p:nvPr>
        </p:nvSpPr>
        <p:spPr>
          <a:xfrm>
            <a:off x="319500" y="423372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Roboto Slab"/>
              <a:buNone/>
              <a:defRPr>
                <a:latin typeface="Roboto Slab"/>
                <a:ea typeface="Roboto Slab"/>
                <a:cs typeface="Roboto Slab"/>
                <a:sym typeface="Roboto Slab"/>
              </a:defRPr>
            </a:lvl1pPr>
          </a:lstStyle>
          <a:p>
            <a:endParaRPr/>
          </a:p>
        </p:txBody>
      </p:sp>
      <p:sp>
        <p:nvSpPr>
          <p:cNvPr id="51" name="Google Shape;51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rina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3"/>
          <p:cNvSpPr txBox="1">
            <a:spLocks noGrp="1"/>
          </p:cNvSpPr>
          <p:nvPr>
            <p:ph type="ctrTitle"/>
          </p:nvPr>
        </p:nvSpPr>
        <p:spPr>
          <a:xfrm>
            <a:off x="1680302" y="1188925"/>
            <a:ext cx="5783400" cy="14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Agenda Management System v1.0</a:t>
            </a:r>
            <a:endParaRPr/>
          </a:p>
        </p:txBody>
      </p:sp>
      <p:sp>
        <p:nvSpPr>
          <p:cNvPr id="64" name="Google Shape;64;p13"/>
          <p:cNvSpPr txBox="1">
            <a:spLocks noGrp="1"/>
          </p:cNvSpPr>
          <p:nvPr>
            <p:ph type="subTitle" idx="1"/>
          </p:nvPr>
        </p:nvSpPr>
        <p:spPr>
          <a:xfrm>
            <a:off x="540675" y="2834125"/>
            <a:ext cx="82917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/>
              <a:t>Oscar Padilla</a:t>
            </a:r>
            <a:r>
              <a:rPr lang="en" sz="1800"/>
              <a:t>, Florida International University</a:t>
            </a: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/>
            </a:r>
            <a:br>
              <a:rPr lang="en" sz="1200"/>
            </a:br>
            <a:r>
              <a:rPr lang="en" sz="1200" b="1"/>
              <a:t>Product Owners:</a:t>
            </a:r>
            <a:r>
              <a:rPr lang="en" sz="1200"/>
              <a:t> Margaret Brisbane &amp; Jay Alvarez de la Campa, MDC ITD</a:t>
            </a:r>
            <a:br>
              <a:rPr lang="en" sz="1200"/>
            </a:br>
            <a:r>
              <a:rPr lang="en" sz="1200" b="1"/>
              <a:t>Instructor:</a:t>
            </a:r>
            <a:r>
              <a:rPr lang="en" sz="1200"/>
              <a:t> Dr. Masoud Sadjadi, Florida International University</a:t>
            </a:r>
            <a:r>
              <a:rPr lang="en"/>
              <a:t/>
            </a:r>
            <a:br>
              <a:rPr lang="en"/>
            </a:b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7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System </a:t>
            </a:r>
            <a:r>
              <a:rPr lang="en" dirty="0" smtClean="0"/>
              <a:t>&amp; Class Design</a:t>
            </a:r>
            <a:endParaRPr dirty="0"/>
          </a:p>
        </p:txBody>
      </p:sp>
      <p:pic>
        <p:nvPicPr>
          <p:cNvPr id="98" name="Google Shape;98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39249" y="253407"/>
            <a:ext cx="3816851" cy="4677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16125" y="1821345"/>
            <a:ext cx="3523124" cy="27678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0" name="Google Shape;100;p17"/>
          <p:cNvCxnSpPr/>
          <p:nvPr/>
        </p:nvCxnSpPr>
        <p:spPr>
          <a:xfrm flipH="1" flipV="1">
            <a:off x="4863466" y="4199467"/>
            <a:ext cx="744508" cy="11054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1" name="Google Shape;101;p17"/>
          <p:cNvCxnSpPr/>
          <p:nvPr/>
        </p:nvCxnSpPr>
        <p:spPr>
          <a:xfrm>
            <a:off x="6909848" y="4260320"/>
            <a:ext cx="4410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Testing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7931" y="483624"/>
            <a:ext cx="3698169" cy="40851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7900" y="1489824"/>
            <a:ext cx="4190873" cy="3078900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Postman was utilized for testing API requests</a:t>
            </a:r>
          </a:p>
          <a:p>
            <a:endParaRPr lang="en-US" dirty="0" smtClean="0"/>
          </a:p>
          <a:p>
            <a:r>
              <a:rPr lang="en-US" dirty="0"/>
              <a:t>C</a:t>
            </a:r>
            <a:r>
              <a:rPr lang="en-US" dirty="0" smtClean="0"/>
              <a:t>onsisted of </a:t>
            </a:r>
            <a:r>
              <a:rPr lang="en-US" dirty="0"/>
              <a:t>sunny </a:t>
            </a:r>
            <a:r>
              <a:rPr lang="en-US" dirty="0" smtClean="0"/>
              <a:t>day &amp; rainy </a:t>
            </a:r>
            <a:r>
              <a:rPr lang="en-US" dirty="0"/>
              <a:t>day testing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4497890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0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Summary</a:t>
            </a:r>
            <a:endParaRPr dirty="0"/>
          </a:p>
        </p:txBody>
      </p:sp>
      <p:sp>
        <p:nvSpPr>
          <p:cNvPr id="125" name="Google Shape;125;p20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  <a:solidFill>
            <a:schemeClr val="tx1"/>
          </a:solidFill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endParaRPr lang="en-US" altLang="en-US" sz="2000" dirty="0" smtClean="0">
              <a:solidFill>
                <a:srgbClr val="2D2926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en-US" altLang="en-US" sz="2000" dirty="0" smtClean="0">
              <a:solidFill>
                <a:srgbClr val="2D2926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en-US" altLang="en-US" sz="2000" dirty="0">
              <a:solidFill>
                <a:srgbClr val="2D2926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altLang="en-US" sz="2000" dirty="0" smtClean="0">
                <a:solidFill>
                  <a:srgbClr val="2D292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The </a:t>
            </a:r>
            <a:r>
              <a:rPr lang="en-US" altLang="en-US" sz="2000" dirty="0">
                <a:solidFill>
                  <a:srgbClr val="2D292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v1.0 </a:t>
            </a:r>
            <a:r>
              <a:rPr lang="en-US" altLang="en-US" sz="2000" b="1" dirty="0">
                <a:solidFill>
                  <a:srgbClr val="005EB8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Agenda Management System</a:t>
            </a:r>
            <a:r>
              <a:rPr lang="en-US" altLang="en-US" sz="2000" dirty="0">
                <a:solidFill>
                  <a:srgbClr val="005EB8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>
                <a:solidFill>
                  <a:srgbClr val="2D292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application provides a </a:t>
            </a:r>
            <a:r>
              <a:rPr lang="en-US" altLang="en-US" sz="2000">
                <a:solidFill>
                  <a:srgbClr val="2D292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user-friendly </a:t>
            </a:r>
            <a:r>
              <a:rPr lang="en-US" altLang="en-US" sz="2000" smtClean="0">
                <a:solidFill>
                  <a:srgbClr val="2D292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portal </a:t>
            </a:r>
            <a:r>
              <a:rPr lang="en-US" altLang="en-US" sz="2000" dirty="0" smtClean="0">
                <a:solidFill>
                  <a:srgbClr val="2D292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with the primary </a:t>
            </a:r>
            <a:r>
              <a:rPr lang="en-US" altLang="en-US" sz="2000" smtClean="0">
                <a:solidFill>
                  <a:srgbClr val="2D292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goal of streamlining </a:t>
            </a:r>
            <a:r>
              <a:rPr lang="en-US" altLang="en-US" sz="2000" dirty="0">
                <a:solidFill>
                  <a:srgbClr val="2D292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the item creation, updating, and version tracking process within the Miami-Dade County IT Department.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4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Problem Definition</a:t>
            </a:r>
            <a:endParaRPr dirty="0"/>
          </a:p>
        </p:txBody>
      </p:sp>
      <p:sp>
        <p:nvSpPr>
          <p:cNvPr id="70" name="Google Shape;70;p14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Currently, many departments at Miami-Dade county don’t have a system in place to manage and track the modification of agenda items before they get sent to the agenda coordinator’s office.  </a:t>
            </a:r>
            <a:endParaRPr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3429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This causes many accountability issues when trying to track down who edited a matter last, or who has the most up to date copy. </a:t>
            </a:r>
            <a:endParaRPr lang="en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5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Solution</a:t>
            </a:r>
            <a:endParaRPr/>
          </a:p>
        </p:txBody>
      </p:sp>
      <p:sp>
        <p:nvSpPr>
          <p:cNvPr id="76" name="Google Shape;76;p15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Our software aims to help facilitate this process by providing a portal where a user within a department can submit, edit, view, and route matters to other users of the application, so that a specific matter can have a history of who modified it and when.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3429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●"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The software would streamline the process of agenda management through help of user accounts, dynamic PDF creation, audit trails, and more.</a:t>
            </a:r>
            <a:r>
              <a:rPr lang="en" i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en" i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Stories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AGDA-101</a:t>
            </a:r>
            <a:r>
              <a:rPr lang="en-US" dirty="0"/>
              <a:t>: View the history trail of documents with downloadable versions</a:t>
            </a:r>
          </a:p>
          <a:p>
            <a:r>
              <a:rPr lang="en-US" dirty="0" smtClean="0"/>
              <a:t>AGDA-129</a:t>
            </a:r>
            <a:r>
              <a:rPr lang="en-US" dirty="0"/>
              <a:t>: Choosing Type and Subtype for Item Creation - Backend</a:t>
            </a:r>
          </a:p>
          <a:p>
            <a:r>
              <a:rPr lang="en-US" dirty="0" smtClean="0"/>
              <a:t>AGDA-130</a:t>
            </a:r>
            <a:r>
              <a:rPr lang="en-US" dirty="0"/>
              <a:t>: Creating an item - submitting the fields - backend</a:t>
            </a:r>
          </a:p>
          <a:p>
            <a:r>
              <a:rPr lang="en-US" dirty="0" smtClean="0"/>
              <a:t>AGDA-134</a:t>
            </a:r>
            <a:r>
              <a:rPr lang="en-US" dirty="0"/>
              <a:t>: Define procurement elements from glossary</a:t>
            </a:r>
          </a:p>
          <a:p>
            <a:r>
              <a:rPr lang="en-US" dirty="0" smtClean="0"/>
              <a:t>AGDA-140</a:t>
            </a:r>
            <a:r>
              <a:rPr lang="en-US" dirty="0"/>
              <a:t>: Edit an item </a:t>
            </a:r>
            <a:r>
              <a:rPr lang="en-US" dirty="0" smtClean="0"/>
              <a:t>– backend</a:t>
            </a:r>
          </a:p>
          <a:p>
            <a:r>
              <a:rPr lang="en-US" dirty="0" smtClean="0"/>
              <a:t>AGDA-xxx: User profile (Backend)</a:t>
            </a:r>
          </a:p>
          <a:p>
            <a:endParaRPr lang="en-US" dirty="0"/>
          </a:p>
          <a:p>
            <a:r>
              <a:rPr lang="en-US" sz="1400" dirty="0" smtClean="0"/>
              <a:t>[Tasks] AGDA-27</a:t>
            </a:r>
            <a:r>
              <a:rPr lang="en-US" sz="1400" dirty="0"/>
              <a:t>: API route </a:t>
            </a:r>
            <a:r>
              <a:rPr lang="en-US" sz="1400" dirty="0" smtClean="0"/>
              <a:t>definitions, AGDA-31</a:t>
            </a:r>
            <a:r>
              <a:rPr lang="en-US" sz="1400" dirty="0"/>
              <a:t>: Document-based storage </a:t>
            </a:r>
            <a:r>
              <a:rPr lang="en-US" sz="1400" dirty="0" smtClean="0"/>
              <a:t>linkage, </a:t>
            </a:r>
          </a:p>
          <a:p>
            <a:pPr marL="11430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    AGDA-32</a:t>
            </a:r>
            <a:r>
              <a:rPr lang="en-US" sz="1400" dirty="0"/>
              <a:t>: Wireframes for </a:t>
            </a:r>
            <a:r>
              <a:rPr lang="en-US" sz="1400" dirty="0" smtClean="0"/>
              <a:t>content, AGDA-39</a:t>
            </a:r>
            <a:r>
              <a:rPr lang="en-US" sz="1400" dirty="0"/>
              <a:t>: Data </a:t>
            </a:r>
            <a:r>
              <a:rPr lang="en-US" sz="1400" dirty="0" smtClean="0"/>
              <a:t>store, </a:t>
            </a:r>
          </a:p>
          <a:p>
            <a:pPr marL="114300" indent="0">
              <a:buNone/>
            </a:pPr>
            <a:r>
              <a:rPr lang="en-US" sz="1400" dirty="0"/>
              <a:t>	 </a:t>
            </a:r>
            <a:r>
              <a:rPr lang="en-US" sz="1400" dirty="0" smtClean="0"/>
              <a:t>   AGDA-41</a:t>
            </a:r>
            <a:r>
              <a:rPr lang="en-US" sz="1400" dirty="0"/>
              <a:t>: Cloud based </a:t>
            </a:r>
            <a:r>
              <a:rPr lang="en-US" sz="1400" dirty="0" smtClean="0"/>
              <a:t>services, AGDA-44</a:t>
            </a:r>
            <a:r>
              <a:rPr lang="en-US" sz="1400" dirty="0"/>
              <a:t>: Matter version control</a:t>
            </a:r>
            <a:endParaRPr lang="en-US" sz="1400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209068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8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Contributions</a:t>
            </a:r>
            <a:endParaRPr/>
          </a:p>
        </p:txBody>
      </p:sp>
      <p:sp>
        <p:nvSpPr>
          <p:cNvPr id="107" name="Google Shape;107;p18"/>
          <p:cNvSpPr txBox="1">
            <a:spLocks noGrp="1"/>
          </p:cNvSpPr>
          <p:nvPr>
            <p:ph type="body" idx="1"/>
          </p:nvPr>
        </p:nvSpPr>
        <p:spPr>
          <a:xfrm>
            <a:off x="387900" y="1489825"/>
            <a:ext cx="41841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Designed and </a:t>
            </a:r>
            <a:r>
              <a:rPr lang="en" b="1"/>
              <a:t>managed the PostgreSQL database</a:t>
            </a:r>
            <a:r>
              <a:rPr lang="en"/>
              <a:t> on AWS RDS</a:t>
            </a:r>
            <a:endParaRPr b="1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Developed</a:t>
            </a:r>
            <a:r>
              <a:rPr lang="en" b="1"/>
              <a:t> API calls</a:t>
            </a:r>
            <a:r>
              <a:rPr lang="en"/>
              <a:t> for retrieving: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user information for the </a:t>
            </a:r>
            <a:r>
              <a:rPr lang="en" b="1"/>
              <a:t>profile page</a:t>
            </a:r>
            <a:endParaRPr b="1"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an item’s content for its </a:t>
            </a:r>
            <a:r>
              <a:rPr lang="en" b="1"/>
              <a:t>view page</a:t>
            </a:r>
            <a:endParaRPr b="1"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an item’s trail for its </a:t>
            </a:r>
            <a:r>
              <a:rPr lang="en" b="1"/>
              <a:t>history</a:t>
            </a:r>
            <a:endParaRPr b="1"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the default item-type template when </a:t>
            </a:r>
            <a:r>
              <a:rPr lang="en" b="1"/>
              <a:t>creating an item</a:t>
            </a:r>
            <a:endParaRPr b="1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Sketched UI </a:t>
            </a:r>
            <a:r>
              <a:rPr lang="en" b="1"/>
              <a:t>wireframes</a:t>
            </a:r>
            <a:endParaRPr b="1"/>
          </a:p>
          <a:p>
            <a:pPr marL="4572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/>
            </a:r>
            <a:br>
              <a:rPr lang="en"/>
            </a:br>
            <a:endParaRPr/>
          </a:p>
        </p:txBody>
      </p:sp>
      <p:pic>
        <p:nvPicPr>
          <p:cNvPr id="108" name="Google Shape;108;p18"/>
          <p:cNvPicPr preferRelativeResize="0"/>
          <p:nvPr/>
        </p:nvPicPr>
        <p:blipFill rotWithShape="1">
          <a:blip r:embed="rId3">
            <a:alphaModFix/>
          </a:blip>
          <a:srcRect t="9194" b="9729"/>
          <a:stretch/>
        </p:blipFill>
        <p:spPr>
          <a:xfrm>
            <a:off x="4012674" y="208725"/>
            <a:ext cx="1465175" cy="1633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68098" y="2892276"/>
            <a:ext cx="3502500" cy="1973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8"/>
          <p:cNvPicPr preferRelativeResize="0"/>
          <p:nvPr/>
        </p:nvPicPr>
        <p:blipFill rotWithShape="1">
          <a:blip r:embed="rId5">
            <a:alphaModFix/>
          </a:blip>
          <a:srcRect b="45919"/>
          <a:stretch/>
        </p:blipFill>
        <p:spPr>
          <a:xfrm>
            <a:off x="5714874" y="208725"/>
            <a:ext cx="3355724" cy="931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18"/>
          <p:cNvPicPr preferRelativeResize="0"/>
          <p:nvPr/>
        </p:nvPicPr>
        <p:blipFill rotWithShape="1">
          <a:blip r:embed="rId6">
            <a:alphaModFix/>
          </a:blip>
          <a:srcRect t="14743" b="32067"/>
          <a:stretch/>
        </p:blipFill>
        <p:spPr>
          <a:xfrm>
            <a:off x="5714874" y="1460439"/>
            <a:ext cx="3355726" cy="11155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9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Contributions</a:t>
            </a:r>
            <a:endParaRPr/>
          </a:p>
        </p:txBody>
      </p:sp>
      <p:sp>
        <p:nvSpPr>
          <p:cNvPr id="117" name="Google Shape;117;p19"/>
          <p:cNvSpPr txBox="1">
            <a:spLocks noGrp="1"/>
          </p:cNvSpPr>
          <p:nvPr>
            <p:ph type="body" idx="1"/>
          </p:nvPr>
        </p:nvSpPr>
        <p:spPr>
          <a:xfrm>
            <a:off x="387900" y="1489825"/>
            <a:ext cx="41841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Access to </a:t>
            </a:r>
            <a:r>
              <a:rPr lang="en" b="1"/>
              <a:t>downloadable, version controlled </a:t>
            </a:r>
            <a:endParaRPr b="1"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documents</a:t>
            </a:r>
            <a:r>
              <a:rPr lang="en"/>
              <a:t> on the AWS S3 bucket</a:t>
            </a:r>
            <a:endParaRPr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b="1"/>
              <a:t>Creating</a:t>
            </a:r>
            <a:r>
              <a:rPr lang="en"/>
              <a:t> </a:t>
            </a:r>
            <a:r>
              <a:rPr lang="en" b="1"/>
              <a:t>and</a:t>
            </a:r>
            <a:r>
              <a:rPr lang="en"/>
              <a:t> </a:t>
            </a:r>
            <a:r>
              <a:rPr lang="en" b="1"/>
              <a:t>Editing an item</a:t>
            </a:r>
            <a:r>
              <a:rPr lang="en"/>
              <a:t> backend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b="1"/>
              <a:t>Store/update</a:t>
            </a:r>
            <a:r>
              <a:rPr lang="en"/>
              <a:t> an item’s information onto the database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Generate and </a:t>
            </a:r>
            <a:r>
              <a:rPr lang="en" b="1"/>
              <a:t>upload a PDF</a:t>
            </a:r>
            <a:r>
              <a:rPr lang="en"/>
              <a:t> to an S3 bucket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sz="1400" b="1"/>
              <a:t>Record</a:t>
            </a:r>
            <a:r>
              <a:rPr lang="en" sz="1400"/>
              <a:t> the item’s history onto the database</a:t>
            </a:r>
            <a:r>
              <a:rPr lang="en"/>
              <a:t/>
            </a:r>
            <a:br>
              <a:rPr lang="en"/>
            </a:br>
            <a:endParaRPr/>
          </a:p>
        </p:txBody>
      </p:sp>
      <p:pic>
        <p:nvPicPr>
          <p:cNvPr id="118" name="Google Shape;118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07654" y="692800"/>
            <a:ext cx="3503034" cy="197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07924" y="2895070"/>
            <a:ext cx="3502499" cy="19709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Case Diagrams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87900" y="1489824"/>
            <a:ext cx="8368200" cy="30789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19.png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402538" y="1498191"/>
            <a:ext cx="2311505" cy="1531083"/>
          </a:xfrm>
          <a:prstGeom prst="rect">
            <a:avLst/>
          </a:prstGeom>
          <a:ln/>
        </p:spPr>
      </p:pic>
      <p:pic>
        <p:nvPicPr>
          <p:cNvPr id="7" name="image13.pn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3898994" y="1489824"/>
            <a:ext cx="2950018" cy="1680096"/>
          </a:xfrm>
          <a:prstGeom prst="rect">
            <a:avLst/>
          </a:prstGeom>
          <a:ln/>
        </p:spPr>
      </p:pic>
      <p:pic>
        <p:nvPicPr>
          <p:cNvPr id="8" name="image10.png"/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2166779" y="3029274"/>
            <a:ext cx="2311505" cy="1498278"/>
          </a:xfrm>
          <a:prstGeom prst="rect">
            <a:avLst/>
          </a:prstGeom>
          <a:ln/>
        </p:spPr>
      </p:pic>
      <p:pic>
        <p:nvPicPr>
          <p:cNvPr id="9" name="image22.png"/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6070791" y="2996785"/>
            <a:ext cx="2685309" cy="1539134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38069822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Sequence Diagrams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87900" y="1489824"/>
            <a:ext cx="8368200" cy="30789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image2.png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2620117" y="2980377"/>
            <a:ext cx="2831254" cy="1559772"/>
          </a:xfrm>
          <a:prstGeom prst="rect">
            <a:avLst/>
          </a:prstGeom>
          <a:ln/>
        </p:spPr>
      </p:pic>
      <p:pic>
        <p:nvPicPr>
          <p:cNvPr id="11" name="image3.pn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4210134" y="1510070"/>
            <a:ext cx="2820585" cy="1402190"/>
          </a:xfrm>
          <a:prstGeom prst="rect">
            <a:avLst/>
          </a:prstGeom>
          <a:ln/>
        </p:spPr>
      </p:pic>
      <p:pic>
        <p:nvPicPr>
          <p:cNvPr id="12" name="image6.png"/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5757207" y="2980377"/>
            <a:ext cx="2998893" cy="1588347"/>
          </a:xfrm>
          <a:prstGeom prst="rect">
            <a:avLst/>
          </a:prstGeom>
          <a:ln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040" y="1503222"/>
            <a:ext cx="2699173" cy="1657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4244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4273188"/>
            <a:ext cx="9144000" cy="86260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Google Shape;81;p16"/>
          <p:cNvSpPr txBox="1">
            <a:spLocks noGrp="1"/>
          </p:cNvSpPr>
          <p:nvPr>
            <p:ph type="title"/>
          </p:nvPr>
        </p:nvSpPr>
        <p:spPr>
          <a:xfrm>
            <a:off x="382825" y="53875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System Architecture</a:t>
            </a:r>
            <a:endParaRPr dirty="0"/>
          </a:p>
        </p:txBody>
      </p:sp>
      <p:sp>
        <p:nvSpPr>
          <p:cNvPr id="82" name="Google Shape;82;p16"/>
          <p:cNvSpPr txBox="1">
            <a:spLocks noGrp="1"/>
          </p:cNvSpPr>
          <p:nvPr>
            <p:ph type="body" idx="1"/>
          </p:nvPr>
        </p:nvSpPr>
        <p:spPr>
          <a:xfrm>
            <a:off x="311700" y="1252075"/>
            <a:ext cx="3999900" cy="318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/>
              <a:t>Backend</a:t>
            </a:r>
            <a:endParaRPr sz="2400" b="1"/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b="1"/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Node.js server environment</a:t>
            </a:r>
            <a:endParaRPr sz="1800"/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Express web framework</a:t>
            </a:r>
            <a:endParaRPr sz="1800"/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AWS RDS for PostgreSQL database</a:t>
            </a:r>
            <a:endParaRPr sz="1800"/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AWS S3 document storage</a:t>
            </a:r>
            <a:endParaRPr/>
          </a:p>
        </p:txBody>
      </p:sp>
      <p:sp>
        <p:nvSpPr>
          <p:cNvPr id="83" name="Google Shape;83;p16"/>
          <p:cNvSpPr txBox="1">
            <a:spLocks noGrp="1"/>
          </p:cNvSpPr>
          <p:nvPr>
            <p:ph type="body" idx="2"/>
          </p:nvPr>
        </p:nvSpPr>
        <p:spPr>
          <a:xfrm>
            <a:off x="4832400" y="1248850"/>
            <a:ext cx="3999900" cy="318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/>
              <a:t>Frontend</a:t>
            </a:r>
            <a:endParaRPr sz="2400" b="1"/>
          </a:p>
          <a:p>
            <a:pPr marL="0" lvl="0" indent="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b="1"/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React JS library</a:t>
            </a:r>
            <a:endParaRPr sz="1800"/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React Router to manage URL paths</a:t>
            </a:r>
            <a:endParaRPr sz="1800"/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Axios for HTTP requests </a:t>
            </a:r>
            <a:endParaRPr sz="1800"/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Bootstrap framework &amp; JSS</a:t>
            </a:r>
            <a:endParaRPr/>
          </a:p>
        </p:txBody>
      </p:sp>
      <p:pic>
        <p:nvPicPr>
          <p:cNvPr id="84" name="Google Shape;8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05788" y="4346068"/>
            <a:ext cx="1122025" cy="78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37650" y="4433808"/>
            <a:ext cx="774750" cy="614266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578175" y="4484413"/>
            <a:ext cx="609102" cy="614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125100" y="4538175"/>
            <a:ext cx="933525" cy="506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6924" y="4439599"/>
            <a:ext cx="1151475" cy="703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335470" y="4611170"/>
            <a:ext cx="1615100" cy="360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111457" y="4338369"/>
            <a:ext cx="774750" cy="805132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6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921774" y="4319586"/>
            <a:ext cx="842725" cy="842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6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4664874" y="4273188"/>
            <a:ext cx="897888" cy="8978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Marina">
  <a:themeElements>
    <a:clrScheme name="Marina">
      <a:dk1>
        <a:srgbClr val="FFFFFF"/>
      </a:dk1>
      <a:lt1>
        <a:srgbClr val="00517C"/>
      </a:lt1>
      <a:dk2>
        <a:srgbClr val="004065"/>
      </a:dk2>
      <a:lt2>
        <a:srgbClr val="CFD8DC"/>
      </a:lt2>
      <a:accent1>
        <a:srgbClr val="0277BD"/>
      </a:accent1>
      <a:accent2>
        <a:srgbClr val="558B2F"/>
      </a:accent2>
      <a:accent3>
        <a:srgbClr val="009688"/>
      </a:accent3>
      <a:accent4>
        <a:srgbClr val="039BE5"/>
      </a:accent4>
      <a:accent5>
        <a:srgbClr val="8BC34A"/>
      </a:accent5>
      <a:accent6>
        <a:srgbClr val="FFEB38"/>
      </a:accent6>
      <a:hlink>
        <a:srgbClr val="8BC34A"/>
      </a:hlink>
      <a:folHlink>
        <a:srgbClr val="8BC34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401</Words>
  <Application>Microsoft Office PowerPoint</Application>
  <PresentationFormat>On-screen Show (16:9)</PresentationFormat>
  <Paragraphs>73</Paragraphs>
  <Slides>12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Times New Roman</vt:lpstr>
      <vt:lpstr>Arial</vt:lpstr>
      <vt:lpstr>Roboto Slab</vt:lpstr>
      <vt:lpstr>Calibri</vt:lpstr>
      <vt:lpstr>Roboto</vt:lpstr>
      <vt:lpstr>Verdana</vt:lpstr>
      <vt:lpstr>Marina</vt:lpstr>
      <vt:lpstr>Agenda Management System v1.0</vt:lpstr>
      <vt:lpstr>Problem Definition</vt:lpstr>
      <vt:lpstr>Solution</vt:lpstr>
      <vt:lpstr>User Stories</vt:lpstr>
      <vt:lpstr>Contributions</vt:lpstr>
      <vt:lpstr>Contributions</vt:lpstr>
      <vt:lpstr>Use Case Diagrams</vt:lpstr>
      <vt:lpstr>Sequence Diagrams</vt:lpstr>
      <vt:lpstr>System Architecture</vt:lpstr>
      <vt:lpstr>System &amp; Class Design</vt:lpstr>
      <vt:lpstr>Testing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Agenda Management System v1.0</dc:title>
  <cp:lastModifiedBy>Microsoft</cp:lastModifiedBy>
  <cp:revision>11</cp:revision>
  <dcterms:modified xsi:type="dcterms:W3CDTF">2018-11-30T08:34:32Z</dcterms:modified>
</cp:coreProperties>
</file>