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sldIdLst>
    <p:sldId id="256" r:id="rId2"/>
    <p:sldId id="257" r:id="rId3"/>
    <p:sldId id="272" r:id="rId4"/>
    <p:sldId id="273" r:id="rId5"/>
    <p:sldId id="258" r:id="rId6"/>
    <p:sldId id="259" r:id="rId7"/>
    <p:sldId id="274" r:id="rId8"/>
    <p:sldId id="276" r:id="rId9"/>
    <p:sldId id="275" r:id="rId10"/>
    <p:sldId id="277" r:id="rId11"/>
    <p:sldId id="260" r:id="rId12"/>
    <p:sldId id="261" r:id="rId13"/>
    <p:sldId id="262" r:id="rId14"/>
    <p:sldId id="264" r:id="rId15"/>
    <p:sldId id="263" r:id="rId16"/>
    <p:sldId id="265" r:id="rId17"/>
    <p:sldId id="271" r:id="rId18"/>
    <p:sldId id="266" r:id="rId19"/>
    <p:sldId id="268" r:id="rId20"/>
    <p:sldId id="269" r:id="rId21"/>
    <p:sldId id="270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90" y="28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5715000"/>
            <a:ext cx="6324600" cy="838201"/>
          </a:xfrm>
        </p:spPr>
        <p:txBody>
          <a:bodyPr/>
          <a:lstStyle/>
          <a:p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Agenda Management System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2514600"/>
            <a:ext cx="2667000" cy="3657600"/>
          </a:xfrm>
        </p:spPr>
        <p:txBody>
          <a:bodyPr>
            <a:normAutofit/>
          </a:bodyPr>
          <a:lstStyle/>
          <a:p>
            <a:r>
              <a:rPr lang="en-US" sz="2400" dirty="0"/>
              <a:t>Team Members:</a:t>
            </a:r>
          </a:p>
          <a:p>
            <a:r>
              <a:rPr lang="en-US" sz="2400" dirty="0"/>
              <a:t>Carlos Vera</a:t>
            </a:r>
          </a:p>
          <a:p>
            <a:r>
              <a:rPr lang="en-US" sz="2400" dirty="0"/>
              <a:t>Oscar Padilla</a:t>
            </a:r>
          </a:p>
          <a:p>
            <a:r>
              <a:rPr lang="en-US" sz="2400" dirty="0"/>
              <a:t>Cristian </a:t>
            </a:r>
            <a:r>
              <a:rPr lang="en-US" sz="2400" dirty="0" err="1"/>
              <a:t>Cepeda</a:t>
            </a:r>
            <a:endParaRPr lang="en-US" sz="2400" dirty="0"/>
          </a:p>
          <a:p>
            <a:r>
              <a:rPr lang="en-US" sz="2400" dirty="0"/>
              <a:t>Julian </a:t>
            </a:r>
            <a:r>
              <a:rPr lang="en-US" sz="2400" dirty="0" err="1"/>
              <a:t>Popiloff</a:t>
            </a:r>
            <a:endParaRPr lang="en-US" sz="2400" dirty="0"/>
          </a:p>
          <a:p>
            <a:r>
              <a:rPr lang="en-US" sz="2400" dirty="0"/>
              <a:t>Adrian Rodriguez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57105" y="457200"/>
            <a:ext cx="6629400" cy="12192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 cap="all" baseline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Senior Project Final Presentation 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4719504" y="2438400"/>
            <a:ext cx="3510096" cy="3657600"/>
          </a:xfrm>
          <a:prstGeom prst="rect">
            <a:avLst/>
          </a:prstGeom>
        </p:spPr>
        <p:txBody>
          <a:bodyPr tIns="0">
            <a:normAutofit/>
          </a:bodyPr>
          <a:lstStyle>
            <a:lvl1pPr marL="27432" indent="0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600" kern="1200">
                <a:solidFill>
                  <a:schemeClr val="tx2">
                    <a:shade val="30000"/>
                    <a:satMod val="1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sz="2400" dirty="0"/>
              <a:t>Product Owners:</a:t>
            </a:r>
          </a:p>
          <a:p>
            <a:r>
              <a:rPr lang="en-US" sz="2400" dirty="0"/>
              <a:t>Jay Alvarez de la </a:t>
            </a:r>
            <a:r>
              <a:rPr lang="en-US" sz="2400" dirty="0" err="1"/>
              <a:t>Campa</a:t>
            </a:r>
            <a:endParaRPr lang="en-US" sz="2400" dirty="0"/>
          </a:p>
          <a:p>
            <a:r>
              <a:rPr lang="en-US" sz="2400" dirty="0"/>
              <a:t>Margaret Brisbane</a:t>
            </a:r>
          </a:p>
          <a:p>
            <a:endParaRPr lang="en-US" sz="2400" dirty="0"/>
          </a:p>
          <a:p>
            <a:r>
              <a:rPr lang="en-US" sz="2400" dirty="0"/>
              <a:t>Professor:</a:t>
            </a:r>
          </a:p>
          <a:p>
            <a:r>
              <a:rPr lang="en-US" sz="2400" dirty="0"/>
              <a:t>Dr. Masoud </a:t>
            </a:r>
            <a:r>
              <a:rPr lang="en-US" sz="2400" dirty="0" err="1"/>
              <a:t>Sadjadi</a:t>
            </a:r>
            <a:endParaRPr lang="en-US" sz="2400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256418" y="1676402"/>
            <a:ext cx="1630773" cy="533399"/>
          </a:xfrm>
          <a:prstGeom prst="rect">
            <a:avLst/>
          </a:prstGeom>
        </p:spPr>
        <p:txBody>
          <a:bodyPr tIns="0">
            <a:noAutofit/>
          </a:bodyPr>
          <a:lstStyle>
            <a:lvl1pPr marL="27432" indent="0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600" kern="1200">
                <a:solidFill>
                  <a:schemeClr val="tx2">
                    <a:shade val="30000"/>
                    <a:satMod val="1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sz="2700" dirty="0"/>
              <a:t>Fall 2018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324600" y="1447800"/>
            <a:ext cx="2618510" cy="374073"/>
          </a:xfrm>
          <a:prstGeom prst="rect">
            <a:avLst/>
          </a:prstGeom>
        </p:spPr>
        <p:txBody>
          <a:bodyPr tIns="0">
            <a:noAutofit/>
          </a:bodyPr>
          <a:lstStyle>
            <a:lvl1pPr marL="27432" indent="0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600" kern="1200">
                <a:solidFill>
                  <a:schemeClr val="tx2">
                    <a:shade val="30000"/>
                    <a:satMod val="1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sz="2300" dirty="0"/>
              <a:t>November 30, 2018</a:t>
            </a:r>
          </a:p>
        </p:txBody>
      </p:sp>
      <p:pic>
        <p:nvPicPr>
          <p:cNvPr id="1026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3316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Requirements: User Stories (</a:t>
            </a:r>
            <a:r>
              <a:rPr lang="en-US" dirty="0" err="1"/>
              <a:t>Cris</a:t>
            </a:r>
            <a:r>
              <a:rPr lang="en-US" dirty="0"/>
              <a:t>)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FB29CC7-86A6-431A-BD51-4488F4F10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dirty="0"/>
              <a:t>AGDA - 75 Email and Password Fields</a:t>
            </a:r>
          </a:p>
          <a:p>
            <a:pPr fontAlgn="base"/>
            <a:r>
              <a:rPr lang="en-US" dirty="0"/>
              <a:t>AGDA-82 Basic Info Fields for Profile</a:t>
            </a:r>
          </a:p>
          <a:p>
            <a:pPr fontAlgn="base"/>
            <a:r>
              <a:rPr lang="en-US" dirty="0"/>
              <a:t>AGDA-83 Statistics Link</a:t>
            </a:r>
          </a:p>
          <a:p>
            <a:pPr fontAlgn="base"/>
            <a:r>
              <a:rPr lang="en-US" dirty="0"/>
              <a:t>AGDA-99 Set Visibility Based on Users Permissions</a:t>
            </a:r>
          </a:p>
          <a:p>
            <a:pPr fontAlgn="base"/>
            <a:r>
              <a:rPr lang="en-US" dirty="0"/>
              <a:t>AGDA-133 Create a PDF or Document from Our Item Objects</a:t>
            </a:r>
          </a:p>
        </p:txBody>
      </p:sp>
    </p:spTree>
    <p:extLst>
      <p:ext uri="{BB962C8B-B14F-4D97-AF65-F5344CB8AC3E}">
        <p14:creationId xmlns:p14="http://schemas.microsoft.com/office/powerpoint/2010/main" val="35581183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Requirements: Use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en-US" dirty="0"/>
              <a:t>Search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238" y="2362200"/>
            <a:ext cx="5343525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33490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Requirements: Use Cases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5741" y="2209800"/>
            <a:ext cx="5009524" cy="3152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r>
              <a:rPr lang="en-US" dirty="0"/>
              <a:t>Feed</a:t>
            </a:r>
          </a:p>
        </p:txBody>
      </p:sp>
    </p:spTree>
    <p:extLst>
      <p:ext uri="{BB962C8B-B14F-4D97-AF65-F5344CB8AC3E}">
        <p14:creationId xmlns:p14="http://schemas.microsoft.com/office/powerpoint/2010/main" val="28025920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Requirements: Sequence Diagrams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262" y="1981200"/>
            <a:ext cx="7439025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25920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Design: Architecture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000" dirty="0" err="1"/>
              <a:t>Fullstack</a:t>
            </a:r>
            <a:r>
              <a:rPr lang="en-US" sz="3000" dirty="0"/>
              <a:t> application</a:t>
            </a:r>
          </a:p>
          <a:p>
            <a:pPr lvl="1"/>
            <a:r>
              <a:rPr lang="en-US" sz="2500" dirty="0"/>
              <a:t>Express.js back-end server</a:t>
            </a:r>
          </a:p>
          <a:p>
            <a:pPr lvl="1"/>
            <a:r>
              <a:rPr lang="en-US" sz="2500" dirty="0" err="1"/>
              <a:t>Reactjs</a:t>
            </a:r>
            <a:r>
              <a:rPr lang="en-US" sz="2500" dirty="0"/>
              <a:t> front-end </a:t>
            </a:r>
            <a:r>
              <a:rPr lang="en-US" sz="2500" dirty="0" err="1"/>
              <a:t>compilatio</a:t>
            </a:r>
            <a:endParaRPr lang="en-US" sz="2500" dirty="0"/>
          </a:p>
          <a:p>
            <a:pPr lvl="1"/>
            <a:r>
              <a:rPr lang="en-US" sz="2500" dirty="0"/>
              <a:t>API routes and endpoints link up to the front end via </a:t>
            </a:r>
            <a:r>
              <a:rPr lang="en-US" sz="2500" dirty="0" err="1"/>
              <a:t>axios</a:t>
            </a:r>
            <a:r>
              <a:rPr lang="en-US" sz="2500" dirty="0"/>
              <a:t> function calls</a:t>
            </a:r>
          </a:p>
          <a:p>
            <a:r>
              <a:rPr lang="en-US" sz="3000" dirty="0"/>
              <a:t>MVC design pattern</a:t>
            </a:r>
          </a:p>
          <a:p>
            <a:pPr lvl="1"/>
            <a:r>
              <a:rPr lang="en-US" sz="2500" dirty="0"/>
              <a:t>View components vs. Container components</a:t>
            </a:r>
          </a:p>
          <a:p>
            <a:r>
              <a:rPr lang="en-US" sz="3000" dirty="0"/>
              <a:t>Contributions</a:t>
            </a:r>
          </a:p>
          <a:p>
            <a:pPr lvl="1"/>
            <a:r>
              <a:rPr lang="en-US" sz="2500" dirty="0"/>
              <a:t>Client-server connectivity</a:t>
            </a:r>
          </a:p>
          <a:p>
            <a:pPr lvl="1"/>
            <a:r>
              <a:rPr lang="en-US" sz="2500" dirty="0"/>
              <a:t>Cross-Origin Resource Sharing</a:t>
            </a:r>
          </a:p>
          <a:p>
            <a:pPr lvl="1"/>
            <a:r>
              <a:rPr lang="en-US" sz="2500" dirty="0"/>
              <a:t>API definitions &amp; exposure for search</a:t>
            </a:r>
          </a:p>
          <a:p>
            <a:pPr lvl="1"/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10627912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Design: Deployment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lh3.googleusercontent.com/jhFcQAHJppizP0Q7PBeaAOzepub1mhVbVUuF19Xic-IzXaP2RSv-L41ZczccDtEqvHGgpn9eKhhMSnHZ1MdD-JgHyfudIWZMnms1x9PivFtZuz5SSUAS1OcglzsS_dFKOAhwc5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009775"/>
            <a:ext cx="420052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5920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System Design – </a:t>
            </a:r>
            <a:br>
              <a:rPr lang="en-US" dirty="0"/>
            </a:br>
            <a:r>
              <a:rPr lang="en-US" dirty="0"/>
              <a:t>Persistent Data Design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r>
              <a:rPr lang="en-US" dirty="0"/>
              <a:t> (DB </a:t>
            </a:r>
            <a:r>
              <a:rPr lang="en-US" dirty="0" err="1"/>
              <a:t>shema</a:t>
            </a:r>
            <a:r>
              <a:rPr lang="en-US" dirty="0"/>
              <a:t>)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06" y="2052371"/>
            <a:ext cx="5163283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9878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System Design – </a:t>
            </a:r>
            <a:br>
              <a:rPr lang="en-US" dirty="0"/>
            </a:br>
            <a:r>
              <a:rPr lang="en-US" dirty="0"/>
              <a:t>Security/Privacy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800600"/>
          </a:xfrm>
        </p:spPr>
        <p:txBody>
          <a:bodyPr>
            <a:normAutofit/>
          </a:bodyPr>
          <a:lstStyle/>
          <a:p>
            <a:r>
              <a:rPr lang="en-US" sz="3000" dirty="0"/>
              <a:t>User token</a:t>
            </a:r>
          </a:p>
          <a:p>
            <a:pPr lvl="1"/>
            <a:r>
              <a:rPr lang="en-US" sz="2500" dirty="0"/>
              <a:t>JSON web token created when user logs in</a:t>
            </a:r>
          </a:p>
          <a:p>
            <a:pPr lvl="1"/>
            <a:r>
              <a:rPr lang="en-US" sz="2500" dirty="0"/>
              <a:t>Present throughout the session</a:t>
            </a:r>
          </a:p>
          <a:p>
            <a:pPr lvl="1"/>
            <a:r>
              <a:rPr lang="en-US" sz="2500" dirty="0"/>
              <a:t>Checked when user tries to interact with the </a:t>
            </a:r>
            <a:r>
              <a:rPr lang="en-US" sz="2500" dirty="0" err="1"/>
              <a:t>webapp</a:t>
            </a:r>
            <a:r>
              <a:rPr lang="en-US" sz="2500" dirty="0"/>
              <a:t> and request data</a:t>
            </a:r>
          </a:p>
          <a:p>
            <a:r>
              <a:rPr lang="en-US" sz="3000" dirty="0"/>
              <a:t>Hashed password</a:t>
            </a:r>
          </a:p>
          <a:p>
            <a:pPr lvl="1"/>
            <a:r>
              <a:rPr lang="en-US" sz="2500" dirty="0"/>
              <a:t>DB stores hashed password</a:t>
            </a:r>
          </a:p>
          <a:p>
            <a:r>
              <a:rPr lang="en-US" sz="3000" dirty="0"/>
              <a:t>Parametrized SQL queries</a:t>
            </a:r>
          </a:p>
          <a:p>
            <a:pPr lvl="1"/>
            <a:r>
              <a:rPr lang="en-US" sz="2500" dirty="0"/>
              <a:t>Strip escape sequences in user-defined query strings</a:t>
            </a:r>
          </a:p>
          <a:p>
            <a:pPr lvl="1"/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40142298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Minimal Class Diagram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r>
              <a:rPr lang="en-US"/>
              <a:t>Search</a:t>
            </a:r>
            <a:endParaRPr 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608" y="2443595"/>
            <a:ext cx="533484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11126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Algorithm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800600"/>
          </a:xfrm>
        </p:spPr>
        <p:txBody>
          <a:bodyPr>
            <a:normAutofit fontScale="92500" lnSpcReduction="10000"/>
          </a:bodyPr>
          <a:lstStyle/>
          <a:p>
            <a:pPr marL="82296" indent="0">
              <a:buNone/>
            </a:pPr>
            <a:r>
              <a:rPr lang="en-US" sz="2900" dirty="0"/>
              <a:t>Results (render function):</a:t>
            </a:r>
          </a:p>
          <a:p>
            <a:pPr marL="82296" indent="0">
              <a:buNone/>
            </a:pPr>
            <a:r>
              <a:rPr lang="en-US" sz="2200" dirty="0"/>
              <a:t>//let Data = null</a:t>
            </a:r>
          </a:p>
          <a:p>
            <a:pPr marL="82296" indent="0">
              <a:buNone/>
            </a:pPr>
            <a:r>
              <a:rPr lang="en-US" sz="2200" dirty="0"/>
              <a:t>//if info coming from redirect, then set Data</a:t>
            </a:r>
          </a:p>
          <a:p>
            <a:pPr marL="82296" indent="0">
              <a:buNone/>
            </a:pPr>
            <a:r>
              <a:rPr lang="en-US" sz="2200" dirty="0"/>
              <a:t>//else if info coming from parent component, then set Data</a:t>
            </a:r>
          </a:p>
          <a:p>
            <a:pPr marL="82296" indent="0">
              <a:buNone/>
            </a:pPr>
            <a:endParaRPr lang="en-US" sz="2200" dirty="0"/>
          </a:p>
          <a:p>
            <a:pPr marL="82296" indent="0">
              <a:buNone/>
            </a:pPr>
            <a:r>
              <a:rPr lang="en-US" sz="2200" dirty="0"/>
              <a:t>//if Data is empty or null, return “No data to display” string</a:t>
            </a:r>
          </a:p>
          <a:p>
            <a:pPr marL="82296" indent="0">
              <a:buNone/>
            </a:pPr>
            <a:endParaRPr lang="en-US" sz="2200" dirty="0"/>
          </a:p>
          <a:p>
            <a:pPr marL="82296" indent="0">
              <a:buNone/>
            </a:pPr>
            <a:r>
              <a:rPr lang="en-US" sz="2200" dirty="0"/>
              <a:t>//at this point, Data is an array of key-pair values (JSONs)</a:t>
            </a:r>
          </a:p>
          <a:p>
            <a:pPr marL="82296" indent="0">
              <a:buNone/>
            </a:pPr>
            <a:r>
              <a:rPr lang="en-US" sz="2200" dirty="0"/>
              <a:t>//iterate over columns of Data</a:t>
            </a:r>
          </a:p>
          <a:p>
            <a:pPr marL="82296" indent="0">
              <a:buNone/>
            </a:pPr>
            <a:r>
              <a:rPr lang="en-US" sz="2200" dirty="0"/>
              <a:t>//Change cell rendering for “Matter Title” columns so</a:t>
            </a:r>
            <a:br>
              <a:rPr lang="en-US" sz="2200" dirty="0"/>
            </a:br>
            <a:r>
              <a:rPr lang="en-US" sz="2200" dirty="0"/>
              <a:t>	//that values are hyperlinks to View Items.</a:t>
            </a:r>
          </a:p>
          <a:p>
            <a:pPr marL="82296" indent="0">
              <a:buNone/>
            </a:pPr>
            <a:r>
              <a:rPr lang="en-US" sz="2200" dirty="0"/>
              <a:t>	//all other columns are rendered without</a:t>
            </a:r>
            <a:br>
              <a:rPr lang="en-US" sz="2200" dirty="0"/>
            </a:br>
            <a:r>
              <a:rPr lang="en-US" sz="2200" dirty="0"/>
              <a:t>	//hyperlinks</a:t>
            </a:r>
          </a:p>
          <a:p>
            <a:pPr marL="82296" indent="0"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939807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Whole Project</a:t>
            </a:r>
          </a:p>
          <a:p>
            <a:pPr lvl="1"/>
            <a:r>
              <a:rPr lang="en-US" dirty="0"/>
              <a:t>Miami Dade County needs to track agenda-related information for matters that come before the Board of Commissioners </a:t>
            </a:r>
          </a:p>
          <a:p>
            <a:r>
              <a:rPr lang="en-US" dirty="0"/>
              <a:t>Carlos’ Contributions</a:t>
            </a:r>
          </a:p>
          <a:p>
            <a:pPr lvl="1"/>
            <a:r>
              <a:rPr lang="en-US" dirty="0"/>
              <a:t>Build a robust </a:t>
            </a:r>
            <a:r>
              <a:rPr lang="en-US" dirty="0" err="1"/>
              <a:t>webapp</a:t>
            </a:r>
            <a:r>
              <a:rPr lang="en-US" dirty="0"/>
              <a:t> as a platform  to start implementing desired functionality</a:t>
            </a:r>
          </a:p>
          <a:p>
            <a:pPr lvl="2"/>
            <a:r>
              <a:rPr lang="en-US" sz="2200" dirty="0"/>
              <a:t>Implement flexible, </a:t>
            </a:r>
            <a:r>
              <a:rPr lang="en-US" sz="2200" dirty="0" err="1"/>
              <a:t>extemsoble</a:t>
            </a:r>
            <a:r>
              <a:rPr lang="en-US" sz="2200" dirty="0"/>
              <a:t> search capabilities</a:t>
            </a:r>
          </a:p>
          <a:p>
            <a:pPr lvl="2"/>
            <a:r>
              <a:rPr lang="en-US" sz="2200" dirty="0"/>
              <a:t>Shape a database schema </a:t>
            </a:r>
          </a:p>
          <a:p>
            <a:pPr lvl="2"/>
            <a:r>
              <a:rPr lang="en-US" sz="2200" dirty="0"/>
              <a:t>Make sure data flows correctly through app</a:t>
            </a:r>
          </a:p>
          <a:p>
            <a:endParaRPr lang="en-US" dirty="0"/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47296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Algorithm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295401"/>
            <a:ext cx="5610735" cy="4916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79777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r>
              <a:rPr lang="en-US" dirty="0"/>
              <a:t>Thank you </a:t>
            </a:r>
          </a:p>
          <a:p>
            <a:pPr marL="82296" indent="0">
              <a:buFont typeface="Wingdings 2"/>
              <a:buNone/>
            </a:pPr>
            <a:endParaRPr lang="en-US" dirty="0"/>
          </a:p>
          <a:p>
            <a:pPr marL="82296" indent="0">
              <a:buFont typeface="Wingdings 2"/>
              <a:buNone/>
            </a:pPr>
            <a:r>
              <a:rPr lang="en-US" dirty="0"/>
              <a:t>Questions?</a:t>
            </a:r>
          </a:p>
          <a:p>
            <a:pPr marL="82296" indent="0">
              <a:buFont typeface="Wingdings 2"/>
              <a:buNone/>
            </a:pPr>
            <a:r>
              <a:rPr lang="en-US" dirty="0"/>
              <a:t>Comments?</a:t>
            </a:r>
          </a:p>
          <a:p>
            <a:pPr marL="82296" indent="0">
              <a:buFont typeface="Wingdings 2"/>
              <a:buNone/>
            </a:pPr>
            <a:endParaRPr lang="en-US" dirty="0"/>
          </a:p>
          <a:p>
            <a:pPr marL="82296" indent="0">
              <a:buFont typeface="Wingdings 2"/>
              <a:buNone/>
            </a:pPr>
            <a:endParaRPr lang="en-US" dirty="0"/>
          </a:p>
          <a:p>
            <a:pPr marL="82296" indent="0">
              <a:buFont typeface="Wingdings 2"/>
              <a:buNone/>
            </a:pPr>
            <a:r>
              <a:rPr lang="en-US" dirty="0"/>
              <a:t>Contact:</a:t>
            </a:r>
          </a:p>
          <a:p>
            <a:pPr marL="82296" indent="0">
              <a:buFont typeface="Wingdings 2"/>
              <a:buNone/>
            </a:pPr>
            <a:r>
              <a:rPr lang="en-US" dirty="0"/>
              <a:t>cvera020@fiu.edu</a:t>
            </a:r>
          </a:p>
        </p:txBody>
      </p:sp>
    </p:spTree>
    <p:extLst>
      <p:ext uri="{BB962C8B-B14F-4D97-AF65-F5344CB8AC3E}">
        <p14:creationId xmlns:p14="http://schemas.microsoft.com/office/powerpoint/2010/main" val="840388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Julian’s Contributions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latin typeface="Avenir Roman" panose="02000503020000020003" pitchFamily="2" charset="0"/>
                <a:cs typeface="Arial" panose="020B0604020202020204" pitchFamily="34" charset="0"/>
              </a:rPr>
              <a:t>Develop a simple navigation bar to easily browse the application.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latin typeface="Avenir Roman" panose="02000503020000020003" pitchFamily="2" charset="0"/>
                <a:cs typeface="Arial" panose="020B0604020202020204" pitchFamily="34" charset="0"/>
              </a:rPr>
              <a:t>Develop a search framework to look up items based on several procurement matter filters.</a:t>
            </a:r>
          </a:p>
          <a:p>
            <a:r>
              <a:rPr lang="en-US" dirty="0"/>
              <a:t>Oscar’s Contributions</a:t>
            </a:r>
          </a:p>
          <a:p>
            <a:pPr marL="731520" lvl="1" indent="-342900">
              <a:spcBef>
                <a:spcPts val="0"/>
              </a:spcBef>
              <a:buSzPts val="1800"/>
              <a:buChar char="●"/>
            </a:pPr>
            <a:r>
              <a:rPr lang="en-US" dirty="0"/>
              <a:t>Designed and </a:t>
            </a:r>
            <a:r>
              <a:rPr lang="en-US" b="1" dirty="0"/>
              <a:t>managed the PostgreSQL database</a:t>
            </a:r>
            <a:r>
              <a:rPr lang="en-US" dirty="0"/>
              <a:t> on AWS RDS</a:t>
            </a:r>
            <a:endParaRPr lang="en-US" b="1" dirty="0"/>
          </a:p>
          <a:p>
            <a:pPr marL="731520" lvl="1" indent="-342900">
              <a:spcBef>
                <a:spcPts val="0"/>
              </a:spcBef>
              <a:buSzPts val="1800"/>
              <a:buChar char="●"/>
            </a:pPr>
            <a:r>
              <a:rPr lang="en-US" dirty="0"/>
              <a:t>Developed</a:t>
            </a:r>
            <a:r>
              <a:rPr lang="en-US" b="1" dirty="0"/>
              <a:t> API calls</a:t>
            </a:r>
            <a:r>
              <a:rPr lang="en-US" dirty="0"/>
              <a:t> for retrieving:</a:t>
            </a:r>
          </a:p>
          <a:p>
            <a:pPr marL="1161288" lvl="2" indent="-317500">
              <a:spcBef>
                <a:spcPts val="0"/>
              </a:spcBef>
              <a:buSzPts val="1400"/>
              <a:buChar char="○"/>
            </a:pPr>
            <a:r>
              <a:rPr lang="en-US" dirty="0"/>
              <a:t>user information for the </a:t>
            </a:r>
            <a:r>
              <a:rPr lang="en-US" b="1" dirty="0"/>
              <a:t>profile page</a:t>
            </a:r>
          </a:p>
          <a:p>
            <a:pPr marL="1161288" lvl="2" indent="-317500">
              <a:spcBef>
                <a:spcPts val="0"/>
              </a:spcBef>
              <a:buSzPts val="1400"/>
              <a:buChar char="○"/>
            </a:pPr>
            <a:r>
              <a:rPr lang="en-US" dirty="0"/>
              <a:t>an item’s content for its </a:t>
            </a:r>
            <a:r>
              <a:rPr lang="en-US" b="1" dirty="0"/>
              <a:t>view page</a:t>
            </a:r>
          </a:p>
          <a:p>
            <a:pPr marL="1161288" lvl="2" indent="-317500">
              <a:spcBef>
                <a:spcPts val="0"/>
              </a:spcBef>
              <a:buSzPts val="1400"/>
              <a:buChar char="○"/>
            </a:pPr>
            <a:r>
              <a:rPr lang="en-US" dirty="0"/>
              <a:t>an item’s trail for its </a:t>
            </a:r>
            <a:r>
              <a:rPr lang="en-US" b="1" dirty="0"/>
              <a:t>history</a:t>
            </a:r>
          </a:p>
          <a:p>
            <a:pPr marL="1161288" lvl="2" indent="-317500">
              <a:spcBef>
                <a:spcPts val="0"/>
              </a:spcBef>
              <a:buSzPts val="1400"/>
              <a:buChar char="○"/>
            </a:pPr>
            <a:r>
              <a:rPr lang="en-US" dirty="0"/>
              <a:t>the default item-type template when </a:t>
            </a:r>
            <a:r>
              <a:rPr lang="en-US" b="1" dirty="0"/>
              <a:t>creating an item</a:t>
            </a:r>
          </a:p>
          <a:p>
            <a:pPr marL="731520" lvl="1" indent="-342900">
              <a:spcBef>
                <a:spcPts val="0"/>
              </a:spcBef>
              <a:buSzPts val="1800"/>
              <a:buChar char="●"/>
            </a:pPr>
            <a:r>
              <a:rPr lang="en-US" dirty="0"/>
              <a:t>Sketched UI </a:t>
            </a:r>
            <a:r>
              <a:rPr lang="en-US" b="1" dirty="0"/>
              <a:t>wireframes</a:t>
            </a:r>
          </a:p>
          <a:p>
            <a:endParaRPr lang="en-US" dirty="0"/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9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Adrian’s Contributions</a:t>
            </a:r>
          </a:p>
          <a:p>
            <a:pPr lvl="1"/>
            <a:r>
              <a:rPr lang="en-US" dirty="0"/>
              <a:t>Handled the front end logic and views for creating, editing, and viewing items. I also implemented JWT authorization.</a:t>
            </a:r>
            <a:endParaRPr lang="en-US" b="1" dirty="0"/>
          </a:p>
          <a:p>
            <a:r>
              <a:rPr lang="en-US" dirty="0"/>
              <a:t>Cristian’s Contributions</a:t>
            </a:r>
          </a:p>
          <a:p>
            <a:pPr lvl="1"/>
            <a:r>
              <a:rPr lang="en-US" dirty="0"/>
              <a:t>Project structure</a:t>
            </a:r>
          </a:p>
          <a:p>
            <a:pPr lvl="1"/>
            <a:r>
              <a:rPr lang="en-US" dirty="0"/>
              <a:t>Front end for login page, the profile page.</a:t>
            </a:r>
          </a:p>
          <a:p>
            <a:pPr lvl="1"/>
            <a:r>
              <a:rPr lang="en-US" dirty="0"/>
              <a:t>PDF creation on backend and authentication for the application.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90554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763" y="1752600"/>
            <a:ext cx="7900837" cy="3988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0756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Requirements: User Stories (Carlos)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3441192" cy="4800600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Worked on:</a:t>
            </a:r>
          </a:p>
          <a:p>
            <a:pPr lvl="1"/>
            <a:r>
              <a:rPr lang="en-US" dirty="0"/>
              <a:t>AGDA-141: Search for last user to edit file (</a:t>
            </a:r>
            <a:r>
              <a:rPr lang="en-US" dirty="0" err="1"/>
              <a:t>mtlastuser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AGDA-127: Item Feed – Front End</a:t>
            </a:r>
          </a:p>
          <a:p>
            <a:pPr lvl="1"/>
            <a:r>
              <a:rPr lang="en-US" dirty="0"/>
              <a:t>AGDA-126:  Advanced search page that offers filtering - Front end</a:t>
            </a:r>
          </a:p>
          <a:p>
            <a:pPr lvl="1"/>
            <a:r>
              <a:rPr lang="en-US" dirty="0"/>
              <a:t>AGDA-90: Search for an item by active assignee</a:t>
            </a:r>
          </a:p>
          <a:p>
            <a:pPr lvl="1"/>
            <a:r>
              <a:rPr lang="en-US" dirty="0"/>
              <a:t>AGDA-86: Search for an item by ID</a:t>
            </a:r>
          </a:p>
          <a:p>
            <a:pPr lvl="1"/>
            <a:r>
              <a:rPr lang="en-US" dirty="0"/>
              <a:t>AGDA-72: Item Feed – Back End</a:t>
            </a:r>
          </a:p>
          <a:p>
            <a:pPr lvl="1"/>
            <a:r>
              <a:rPr lang="en-US" dirty="0"/>
              <a:t>AGDA-148: Search Results have hyperlinks on item names for viewing item details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876800" y="1453161"/>
            <a:ext cx="3962400" cy="48006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sz="3000" dirty="0"/>
              <a:t>Most significant:</a:t>
            </a:r>
          </a:p>
          <a:p>
            <a:pPr lvl="1"/>
            <a:r>
              <a:rPr lang="en-US" sz="2400" dirty="0"/>
              <a:t>AGDA-86: Basic search functionality</a:t>
            </a:r>
          </a:p>
          <a:p>
            <a:pPr lvl="2"/>
            <a:r>
              <a:rPr lang="en-US" sz="2100" dirty="0"/>
              <a:t>Flexible results back-end</a:t>
            </a:r>
          </a:p>
          <a:p>
            <a:pPr lvl="3"/>
            <a:r>
              <a:rPr lang="en-US" dirty="0"/>
              <a:t>Accepts redirect and parent-component data</a:t>
            </a:r>
          </a:p>
          <a:p>
            <a:pPr lvl="3"/>
            <a:r>
              <a:rPr lang="en-US" dirty="0"/>
              <a:t>Columns are dynamic, based on database query</a:t>
            </a:r>
          </a:p>
          <a:p>
            <a:pPr lvl="2"/>
            <a:r>
              <a:rPr lang="en-US" sz="2100" dirty="0"/>
              <a:t>Flexible results front-end</a:t>
            </a:r>
          </a:p>
          <a:p>
            <a:pPr lvl="3"/>
            <a:r>
              <a:rPr lang="en-US" sz="1700" dirty="0"/>
              <a:t>Table is paged &amp; configurable</a:t>
            </a:r>
          </a:p>
          <a:p>
            <a:pPr lvl="3"/>
            <a:r>
              <a:rPr lang="en-US" sz="1700" dirty="0"/>
              <a:t>Scalability – Can load data for only shown page (future feature)</a:t>
            </a:r>
          </a:p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9138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Requirements: User Stories (Adrian)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FB29CC7-86A6-431A-BD51-4488F4F10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 worked on user stories AGDA-81, AGDA-94, AGDA-102, AGDA-103, AGDA-131, AGDA-132, AGDA-136, &amp; AGDA-139. All these stories had to do with the aforementioned functionalities.</a:t>
            </a:r>
          </a:p>
          <a:p>
            <a:r>
              <a:rPr lang="en-US" dirty="0"/>
              <a:t>The most important one had to be editing an item, AGDA-139. The main feature of the application was to edit items and create a history based on user edits.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010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Requirements: User Stories (Oscar)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FB29CC7-86A6-431A-BD51-4488F4F10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AGDA-101: View the history trail of documents with downloadable versions</a:t>
            </a:r>
          </a:p>
          <a:p>
            <a:r>
              <a:rPr lang="en-US" dirty="0"/>
              <a:t>AGDA-129: Choosing Type and Subtype for Item Creation - Backend</a:t>
            </a:r>
          </a:p>
          <a:p>
            <a:r>
              <a:rPr lang="en-US" dirty="0"/>
              <a:t>AGDA-130: Creating an item - submitting the fields - backend</a:t>
            </a:r>
          </a:p>
          <a:p>
            <a:r>
              <a:rPr lang="en-US" dirty="0"/>
              <a:t>AGDA-134: Define procurement elements from glossary</a:t>
            </a:r>
          </a:p>
          <a:p>
            <a:r>
              <a:rPr lang="en-US" dirty="0"/>
              <a:t>AGDA-140: Edit an item – backend</a:t>
            </a:r>
          </a:p>
          <a:p>
            <a:r>
              <a:rPr lang="en-US" dirty="0"/>
              <a:t>AGDA-xxx: User profile (Backend)</a:t>
            </a:r>
          </a:p>
          <a:p>
            <a:endParaRPr lang="en-US" dirty="0"/>
          </a:p>
          <a:p>
            <a:r>
              <a:rPr lang="en-US" sz="2400" dirty="0"/>
              <a:t>[Tasks] AGDA-27: API route definitions, AGDA-31: Document-based storage linkage, </a:t>
            </a:r>
          </a:p>
          <a:p>
            <a:pPr marL="114300" indent="0">
              <a:buNone/>
            </a:pPr>
            <a:r>
              <a:rPr lang="en-US" sz="2400" dirty="0"/>
              <a:t>	    AGDA-32: Wireframes for content, AGDA-39: Data store, </a:t>
            </a:r>
          </a:p>
          <a:p>
            <a:pPr marL="114300" indent="0">
              <a:buNone/>
            </a:pPr>
            <a:r>
              <a:rPr lang="en-US" sz="2400" dirty="0"/>
              <a:t>	    AGDA-41: Cloud based services, AGDA-44: Matter version control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9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Requirements: User Stories (Julian)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FB29CC7-86A6-431A-BD51-4488F4F10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Documentation Tools, Navigation bar, Search for a matter by title, subtype, and expiration date.</a:t>
            </a:r>
          </a:p>
        </p:txBody>
      </p:sp>
    </p:spTree>
    <p:extLst>
      <p:ext uri="{BB962C8B-B14F-4D97-AF65-F5344CB8AC3E}">
        <p14:creationId xmlns:p14="http://schemas.microsoft.com/office/powerpoint/2010/main" val="30359844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827</TotalTime>
  <Words>782</Words>
  <Application>Microsoft Office PowerPoint</Application>
  <PresentationFormat>On-screen Show (4:3)</PresentationFormat>
  <Paragraphs>135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Avenir Roman</vt:lpstr>
      <vt:lpstr>Gill Sans MT</vt:lpstr>
      <vt:lpstr>Verdana</vt:lpstr>
      <vt:lpstr>Wingdings 2</vt:lpstr>
      <vt:lpstr>Solstice</vt:lpstr>
      <vt:lpstr>Agenda Management System</vt:lpstr>
      <vt:lpstr>Problem Definition</vt:lpstr>
      <vt:lpstr>Problem Definition</vt:lpstr>
      <vt:lpstr>Problem Definition</vt:lpstr>
      <vt:lpstr>Project Management</vt:lpstr>
      <vt:lpstr>Requirements: User Stories (Carlos)</vt:lpstr>
      <vt:lpstr>Requirements: User Stories (Adrian)</vt:lpstr>
      <vt:lpstr>Requirements: User Stories (Oscar)</vt:lpstr>
      <vt:lpstr>Requirements: User Stories (Julian)</vt:lpstr>
      <vt:lpstr>Requirements: User Stories (Cris)</vt:lpstr>
      <vt:lpstr>Requirements: Use Cases</vt:lpstr>
      <vt:lpstr>Requirements: Use Cases</vt:lpstr>
      <vt:lpstr>Requirements: Sequence Diagrams</vt:lpstr>
      <vt:lpstr>System Design: Architecture</vt:lpstr>
      <vt:lpstr>System Design: Deployment</vt:lpstr>
      <vt:lpstr>System Design –  Persistent Data Design</vt:lpstr>
      <vt:lpstr>System Design –  Security/Privacy</vt:lpstr>
      <vt:lpstr>Minimal Class Diagram</vt:lpstr>
      <vt:lpstr>Main Algorithm</vt:lpstr>
      <vt:lpstr>Main Algorithm</vt:lpstr>
      <vt:lpstr>Summary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Family</dc:creator>
  <cp:lastModifiedBy>Adrian Rodriguez</cp:lastModifiedBy>
  <cp:revision>30</cp:revision>
  <dcterms:created xsi:type="dcterms:W3CDTF">2018-11-30T00:49:27Z</dcterms:created>
  <dcterms:modified xsi:type="dcterms:W3CDTF">2018-12-07T03:34:38Z</dcterms:modified>
</cp:coreProperties>
</file>