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Economica"/>
      <p:regular r:id="rId20"/>
      <p:bold r:id="rId21"/>
      <p:italic r:id="rId22"/>
      <p:boldItalic r:id="rId23"/>
    </p:embeddedFont>
    <p:embeddedFont>
      <p:font typeface="Open Sa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Economica-regular.fntdata"/><Relationship Id="rId22" Type="http://schemas.openxmlformats.org/officeDocument/2006/relationships/font" Target="fonts/Economica-italic.fntdata"/><Relationship Id="rId21" Type="http://schemas.openxmlformats.org/officeDocument/2006/relationships/font" Target="fonts/Economica-bold.fntdata"/><Relationship Id="rId24" Type="http://schemas.openxmlformats.org/officeDocument/2006/relationships/font" Target="fonts/OpenSans-regular.fntdata"/><Relationship Id="rId23" Type="http://schemas.openxmlformats.org/officeDocument/2006/relationships/font" Target="fonts/Economica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italic.fntdata"/><Relationship Id="rId25" Type="http://schemas.openxmlformats.org/officeDocument/2006/relationships/font" Target="fonts/OpenSans-bold.fntdata"/><Relationship Id="rId27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4870041ce4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4870041ce4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870041ce4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4870041ce4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870041ce4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870041ce4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4870041ce4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4870041ce4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4870041ce4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4870041ce4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Questions ?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4870041ce4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4870041ce4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870041ce4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4870041ce4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870041ce4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870041ce4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870041ce4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870041ce4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4870041ce4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4870041ce4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4870041ce4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4870041ce4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4870041ce4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4870041ce4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4870041ce4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4870041ce4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4013" y="756700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5318350" y="32667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44700" y="1444255"/>
            <a:ext cx="3054600" cy="1537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44700" y="3116580"/>
            <a:ext cx="30546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11"/>
          <p:cNvSpPr txBox="1"/>
          <p:nvPr>
            <p:ph hasCustomPrompt="1" type="title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7595938" y="4602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p3"/>
          <p:cNvSpPr/>
          <p:nvPr/>
        </p:nvSpPr>
        <p:spPr>
          <a:xfrm flipH="1" rot="10800000">
            <a:off x="466425" y="35583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399400"/>
            <a:ext cx="2808000" cy="2784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8"/>
          <p:cNvSpPr txBox="1"/>
          <p:nvPr>
            <p:ph type="title"/>
          </p:nvPr>
        </p:nvSpPr>
        <p:spPr>
          <a:xfrm>
            <a:off x="490250" y="450150"/>
            <a:ext cx="5878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0" name="Google Shape;4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" name="Google Shape;43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" name="Google Shape;44;p9"/>
          <p:cNvSpPr txBox="1"/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" type="subTitle"/>
          </p:nvPr>
        </p:nvSpPr>
        <p:spPr>
          <a:xfrm>
            <a:off x="265500" y="2769001"/>
            <a:ext cx="4045200" cy="157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6" name="Google Shape;46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idx="1" type="body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mailto:camilo2017@gmail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localhost:3000/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idx="1" type="subTitle"/>
          </p:nvPr>
        </p:nvSpPr>
        <p:spPr>
          <a:xfrm>
            <a:off x="2895600" y="2390900"/>
            <a:ext cx="3619500" cy="200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 Management System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Version 1.0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/>
              <a:t>Team Member(s): Adrian Rodriguez, Carlos Vera, Julian Popiloff, Oscar Padilla</a:t>
            </a:r>
            <a:endParaRPr i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/>
              <a:t>Product Owner(s): Jay Alvarez de la Campa &amp; Margaret Brisbane, Miami-Dade County</a:t>
            </a:r>
            <a:endParaRPr i="1" sz="10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/>
              <a:t>Instructor: Dr. Masoud Sadjadi, Florida International University</a:t>
            </a:r>
            <a:endParaRPr i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/>
              <a:t>School of Computing and Information Sciences </a:t>
            </a:r>
            <a:endParaRPr i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/>
              <a:t>Florida International University</a:t>
            </a:r>
            <a:endParaRPr i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/>
              <a:t>Nov 30, 2018</a:t>
            </a:r>
            <a:endParaRPr i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2B66"/>
              </a:solidFill>
            </a:endParaRPr>
          </a:p>
        </p:txBody>
      </p:sp>
      <p:sp>
        <p:nvSpPr>
          <p:cNvPr id="63" name="Google Shape;63;p13"/>
          <p:cNvSpPr txBox="1"/>
          <p:nvPr>
            <p:ph type="ctrTitle"/>
          </p:nvPr>
        </p:nvSpPr>
        <p:spPr>
          <a:xfrm>
            <a:off x="3044700" y="853705"/>
            <a:ext cx="3054600" cy="15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Senior </a:t>
            </a:r>
            <a:r>
              <a:rPr lang="en"/>
              <a:t>Project Presentation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Algorithm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0050" y="0"/>
            <a:ext cx="387064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32338"/>
            <a:ext cx="9143998" cy="4078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idx="1" type="body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Sunny Day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Test Case ID: AGDA-99-Sunny-1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Pre-Condition: Actor should have a user account with the application.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Expected Results: If a regular user is logged on then they cant access admin pages.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Actual Results: User is presented with 404 page.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Status (Fail/Pass): Pass</a:t>
            </a:r>
            <a:endParaRPr/>
          </a:p>
        </p:txBody>
      </p:sp>
      <p:sp>
        <p:nvSpPr>
          <p:cNvPr id="133" name="Google Shape;133;p25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Suites and Test Cases</a:t>
            </a:r>
            <a:endParaRPr/>
          </a:p>
        </p:txBody>
      </p:sp>
      <p:sp>
        <p:nvSpPr>
          <p:cNvPr id="134" name="Google Shape;134;p25"/>
          <p:cNvSpPr txBox="1"/>
          <p:nvPr>
            <p:ph idx="2" type="body"/>
          </p:nvPr>
        </p:nvSpPr>
        <p:spPr>
          <a:xfrm>
            <a:off x="48324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Rainy Day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Test Case ID: AGDA-99-Rainy-2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Pre-Condition: Actor should have a user account with the application.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Expected Results: If a regular user is logged on then they cant access admin pages.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Actual Results: User visits admin page and they have full access to edit information.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Status (Fail/Pass): Fail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311700" y="1225225"/>
            <a:ext cx="8520600" cy="154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Development</a:t>
            </a:r>
            <a:r>
              <a:rPr lang="en"/>
              <a:t> of </a:t>
            </a:r>
            <a:r>
              <a:rPr lang="en"/>
              <a:t>Agenda Management System </a:t>
            </a:r>
            <a:r>
              <a:rPr lang="en"/>
              <a:t>Version 1.0 finalized </a:t>
            </a:r>
            <a:r>
              <a:rPr lang="en"/>
              <a:t>November</a:t>
            </a:r>
            <a:r>
              <a:rPr lang="en"/>
              <a:t> 22, 2018. The progress we made as a team for the first version was incredible. Main features </a:t>
            </a:r>
            <a:r>
              <a:rPr lang="en"/>
              <a:t>accomplished</a:t>
            </a:r>
            <a:r>
              <a:rPr lang="en"/>
              <a:t> was the version control of new maters and the creation of pdf that reflect the new matters.  </a:t>
            </a:r>
            <a:endParaRPr/>
          </a:p>
        </p:txBody>
      </p:sp>
      <p:sp>
        <p:nvSpPr>
          <p:cNvPr id="141" name="Google Shape;141;p26"/>
          <p:cNvSpPr txBox="1"/>
          <p:nvPr>
            <p:ph idx="1" type="body"/>
          </p:nvPr>
        </p:nvSpPr>
        <p:spPr>
          <a:xfrm>
            <a:off x="435525" y="2771775"/>
            <a:ext cx="4136400" cy="180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u="sng"/>
              <a:t>Contact Information</a:t>
            </a:r>
            <a:endParaRPr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Email: </a:t>
            </a:r>
            <a:r>
              <a:rPr lang="en" u="sng">
                <a:solidFill>
                  <a:schemeClr val="hlink"/>
                </a:solidFill>
                <a:hlinkClick r:id="rId3"/>
              </a:rPr>
              <a:t>camilo2017@gmail.com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435525" y="4312675"/>
            <a:ext cx="8127600" cy="47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!</a:t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4695900" y="3750775"/>
            <a:ext cx="4136400" cy="56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Phone: (305) 439-9675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6"/>
          <p:cNvSpPr txBox="1"/>
          <p:nvPr/>
        </p:nvSpPr>
        <p:spPr>
          <a:xfrm>
            <a:off x="435525" y="2771725"/>
            <a:ext cx="8127600" cy="5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Questions 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Definition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Whole Project</a:t>
            </a:r>
            <a:endParaRPr/>
          </a:p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Miami-Dade County faces challenges on multiple levels of their agenda management tracking systems. The routing of potential agenda items sent internally through emails create 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Bad User Experience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Lost of time (tracking </a:t>
            </a:r>
            <a:r>
              <a:rPr lang="en"/>
              <a:t>specific</a:t>
            </a:r>
            <a:r>
              <a:rPr lang="en"/>
              <a:t> versions of an item)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Unnecessary use of multiple applications of an item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Focus</a:t>
            </a:r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u="sng"/>
              <a:t>User Interface / User </a:t>
            </a:r>
            <a:r>
              <a:rPr i="1" lang="en" u="sng"/>
              <a:t>Experience</a:t>
            </a:r>
            <a:endParaRPr i="1"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Design Login Page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Design Profile Page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Implement UI for home page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i="1" lang="en" u="sng"/>
              <a:t>Find Alternative Solutions </a:t>
            </a:r>
            <a:endParaRPr i="1"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Design workflow where users will be more productive with the use of version 1 of Agenda Management System.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Requirements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</a:t>
            </a:r>
            <a:endParaRPr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Worked On</a:t>
            </a:r>
            <a:endParaRPr u="sng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AGDA - 75 </a:t>
            </a:r>
            <a:r>
              <a:rPr lang="en">
                <a:solidFill>
                  <a:srgbClr val="172B4D"/>
                </a:solidFill>
                <a:highlight>
                  <a:srgbClr val="FFFFFF"/>
                </a:highlight>
              </a:rPr>
              <a:t>Email and Password Fields</a:t>
            </a:r>
            <a:endParaRPr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Char char="●"/>
            </a:pPr>
            <a:r>
              <a:rPr lang="en">
                <a:solidFill>
                  <a:srgbClr val="172B4D"/>
                </a:solidFill>
                <a:highlight>
                  <a:srgbClr val="FFFFFF"/>
                </a:highlight>
              </a:rPr>
              <a:t>AGDA-82 Basic Info Fields for Profile</a:t>
            </a:r>
            <a:endParaRPr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Char char="●"/>
            </a:pPr>
            <a:r>
              <a:rPr lang="en">
                <a:solidFill>
                  <a:srgbClr val="172B4D"/>
                </a:solidFill>
                <a:highlight>
                  <a:srgbClr val="FFFFFF"/>
                </a:highlight>
              </a:rPr>
              <a:t>AGDA-83 Statistics Link</a:t>
            </a:r>
            <a:endParaRPr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Char char="●"/>
            </a:pPr>
            <a:r>
              <a:rPr lang="en">
                <a:solidFill>
                  <a:srgbClr val="172B4D"/>
                </a:solidFill>
                <a:highlight>
                  <a:srgbClr val="FFFFFF"/>
                </a:highlight>
              </a:rPr>
              <a:t>AGDA-99 Set Visibility Based on Users Permissions</a:t>
            </a:r>
            <a:endParaRPr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400"/>
              <a:buChar char="●"/>
            </a:pPr>
            <a:r>
              <a:rPr lang="en">
                <a:solidFill>
                  <a:srgbClr val="172B4D"/>
                </a:solidFill>
                <a:highlight>
                  <a:srgbClr val="FFFFFF"/>
                </a:highlight>
              </a:rPr>
              <a:t>AGDA-133 Create a PDF or Document from Our Item Objects</a:t>
            </a:r>
            <a:endParaRPr>
              <a:solidFill>
                <a:srgbClr val="172B4D"/>
              </a:solidFill>
              <a:highlight>
                <a:srgbClr val="FFFFFF"/>
              </a:highlight>
            </a:endParaRPr>
          </a:p>
        </p:txBody>
      </p:sp>
      <p:sp>
        <p:nvSpPr>
          <p:cNvPr id="92" name="Google Shape;92;p18"/>
          <p:cNvSpPr txBox="1"/>
          <p:nvPr>
            <p:ph idx="2" type="body"/>
          </p:nvPr>
        </p:nvSpPr>
        <p:spPr>
          <a:xfrm>
            <a:off x="4802175" y="1225225"/>
            <a:ext cx="4107600" cy="358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 u="sng"/>
              <a:t>AGDA - 99</a:t>
            </a:r>
            <a:endParaRPr i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i="1" lang="en"/>
              <a:t>As a</a:t>
            </a:r>
            <a:r>
              <a:rPr i="1" lang="en"/>
              <a:t> User </a:t>
            </a:r>
            <a:r>
              <a:rPr b="1" i="1" lang="en"/>
              <a:t>I would like</a:t>
            </a:r>
            <a:r>
              <a:rPr i="1" lang="en"/>
              <a:t> user level access to pages </a:t>
            </a:r>
            <a:r>
              <a:rPr b="1" i="1" lang="en"/>
              <a:t>so that I </a:t>
            </a:r>
            <a:r>
              <a:rPr i="1" lang="en"/>
              <a:t>can view and access the pages that correspond to me only. </a:t>
            </a:r>
            <a:endParaRPr i="1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u="sng"/>
              <a:t>Example: </a:t>
            </a:r>
            <a:endParaRPr u="sng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-"/>
            </a:pPr>
            <a:r>
              <a:rPr b="1" lang="en"/>
              <a:t>Admin</a:t>
            </a:r>
            <a:r>
              <a:rPr lang="en"/>
              <a:t> should have access to all possible URLs within applications vs </a:t>
            </a:r>
            <a:r>
              <a:rPr b="1" lang="en"/>
              <a:t>User</a:t>
            </a:r>
            <a:r>
              <a:rPr lang="en"/>
              <a:t> who should only have a subset of all possible URLs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User </a:t>
            </a:r>
            <a:r>
              <a:rPr lang="en"/>
              <a:t>can't</a:t>
            </a:r>
            <a:r>
              <a:rPr lang="en"/>
              <a:t> access creation of new users URL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Case</a:t>
            </a:r>
            <a:endParaRPr/>
          </a:p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4572000" y="776850"/>
            <a:ext cx="4311000" cy="40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u="sng"/>
              <a:t>User Level Access</a:t>
            </a:r>
            <a:endParaRPr b="1" i="1" u="sng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Actor(s): Agenda Management System 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Admin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Manager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User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Preconditions: User level access should be predetermined.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Description: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200"/>
              <a:buChar char="○"/>
            </a:pPr>
            <a:r>
              <a:rPr lang="en">
                <a:solidFill>
                  <a:srgbClr val="172B4D"/>
                </a:solidFill>
              </a:rPr>
              <a:t>User visits (</a:t>
            </a:r>
            <a:r>
              <a:rPr lang="en" u="sng">
                <a:solidFill>
                  <a:srgbClr val="0052CC"/>
                </a:solidFill>
                <a:hlinkClick r:id="rId3"/>
              </a:rPr>
              <a:t>http://localhost:3000/</a:t>
            </a:r>
            <a:r>
              <a:rPr lang="en">
                <a:solidFill>
                  <a:srgbClr val="172B4D"/>
                </a:solidFill>
              </a:rPr>
              <a:t>) and enters login credentials </a:t>
            </a:r>
            <a:endParaRPr>
              <a:solidFill>
                <a:srgbClr val="172B4D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200"/>
              <a:buChar char="○"/>
            </a:pPr>
            <a:r>
              <a:rPr lang="en">
                <a:solidFill>
                  <a:srgbClr val="172B4D"/>
                </a:solidFill>
              </a:rPr>
              <a:t>Applications checks the role assign to the actor and determines the pages that user can access.</a:t>
            </a:r>
            <a:endParaRPr>
              <a:solidFill>
                <a:srgbClr val="172B4D"/>
              </a:solidFill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200"/>
              <a:buChar char="○"/>
            </a:pPr>
            <a:r>
              <a:rPr lang="en">
                <a:solidFill>
                  <a:srgbClr val="172B4D"/>
                </a:solidFill>
              </a:rPr>
              <a:t>Users is presented with homepage but may only access pages that are assigned to them only.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	</a:t>
            </a:r>
            <a:endParaRPr/>
          </a:p>
        </p:txBody>
      </p:sp>
      <p:pic>
        <p:nvPicPr>
          <p:cNvPr id="99" name="Google Shape;9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87975"/>
            <a:ext cx="4527600" cy="3131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212300"/>
            <a:ext cx="4113900" cy="36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Actor enters credential to login form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React updates internally the state as the user types the credentials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Submission</a:t>
            </a:r>
            <a:r>
              <a:rPr lang="en"/>
              <a:t> to access application sends credentials to server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Response with 401 (Unauthorized) if user enters incorrect information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Response</a:t>
            </a:r>
            <a:r>
              <a:rPr lang="en"/>
              <a:t> with 200 (OK) user has </a:t>
            </a:r>
            <a:r>
              <a:rPr lang="en"/>
              <a:t>logged</a:t>
            </a:r>
            <a:r>
              <a:rPr lang="en"/>
              <a:t> in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Server sends back to client a data packet 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Success: String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Token: String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userID: Number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userRole: String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This data packet is used to determine api endpoint level access and restrictions</a:t>
            </a:r>
            <a:endParaRPr/>
          </a:p>
        </p:txBody>
      </p:sp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Sequence Diagrams</a:t>
            </a:r>
            <a:endParaRPr/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5525" y="984150"/>
            <a:ext cx="4578526" cy="408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311700" y="14447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Design: Architecture</a:t>
            </a:r>
            <a:endParaRPr/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311700" y="97577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Event-Driven Architecture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Client actions on the frontend of the application trigger backend methods that update applications state.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MVC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Component based files to abstract and allow reusability across application.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Container View Pattern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Container files hold logic and state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View files hold html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