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26"/>
  </p:notesMasterIdLst>
  <p:sldIdLst>
    <p:sldId id="256" r:id="rId2"/>
    <p:sldId id="279" r:id="rId3"/>
    <p:sldId id="257" r:id="rId4"/>
    <p:sldId id="258" r:id="rId5"/>
    <p:sldId id="267" r:id="rId6"/>
    <p:sldId id="280" r:id="rId7"/>
    <p:sldId id="262" r:id="rId8"/>
    <p:sldId id="259" r:id="rId9"/>
    <p:sldId id="260" r:id="rId10"/>
    <p:sldId id="261" r:id="rId11"/>
    <p:sldId id="263" r:id="rId12"/>
    <p:sldId id="264" r:id="rId13"/>
    <p:sldId id="269" r:id="rId14"/>
    <p:sldId id="270" r:id="rId15"/>
    <p:sldId id="271" r:id="rId16"/>
    <p:sldId id="272" r:id="rId17"/>
    <p:sldId id="273" r:id="rId18"/>
    <p:sldId id="274" r:id="rId19"/>
    <p:sldId id="275" r:id="rId20"/>
    <p:sldId id="276" r:id="rId21"/>
    <p:sldId id="277" r:id="rId22"/>
    <p:sldId id="278" r:id="rId23"/>
    <p:sldId id="265" r:id="rId24"/>
    <p:sldId id="26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8" d="100"/>
          <a:sy n="108" d="100"/>
        </p:scale>
        <p:origin x="65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5B830E-01E1-445E-B01B-ED66ED458240}" type="datetimeFigureOut">
              <a:rPr lang="en-US" smtClean="0"/>
              <a:t>11/27/2018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F3DECF-5999-4387-BD8C-25807C883E80}" type="slidenum">
              <a:rPr lang="en-US" smtClean="0"/>
              <a:t>‹#›</a:t>
            </a:fld>
            <a:endParaRPr lang="en-US"/>
          </a:p>
        </p:txBody>
      </p:sp>
    </p:spTree>
    <p:extLst>
      <p:ext uri="{BB962C8B-B14F-4D97-AF65-F5344CB8AC3E}">
        <p14:creationId xmlns:p14="http://schemas.microsoft.com/office/powerpoint/2010/main" val="2104399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Bank view which was implemented and enhanced as one of my user stories. Go into detail and visually show/describe the enhancements.</a:t>
            </a:r>
          </a:p>
        </p:txBody>
      </p:sp>
      <p:sp>
        <p:nvSpPr>
          <p:cNvPr id="4" name="Slide Number Placeholder 3"/>
          <p:cNvSpPr>
            <a:spLocks noGrp="1"/>
          </p:cNvSpPr>
          <p:nvPr>
            <p:ph type="sldNum" sz="quarter" idx="10"/>
          </p:nvPr>
        </p:nvSpPr>
        <p:spPr/>
        <p:txBody>
          <a:bodyPr/>
          <a:lstStyle/>
          <a:p>
            <a:fld id="{54F3DECF-5999-4387-BD8C-25807C883E80}" type="slidenum">
              <a:rPr lang="en-US" smtClean="0"/>
              <a:t>3</a:t>
            </a:fld>
            <a:endParaRPr lang="en-US"/>
          </a:p>
        </p:txBody>
      </p:sp>
    </p:spTree>
    <p:extLst>
      <p:ext uri="{BB962C8B-B14F-4D97-AF65-F5344CB8AC3E}">
        <p14:creationId xmlns:p14="http://schemas.microsoft.com/office/powerpoint/2010/main" val="2189933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implemented feature that was a user story of mine. Visually show and go into detail.</a:t>
            </a:r>
          </a:p>
        </p:txBody>
      </p:sp>
      <p:sp>
        <p:nvSpPr>
          <p:cNvPr id="4" name="Slide Number Placeholder 3"/>
          <p:cNvSpPr>
            <a:spLocks noGrp="1"/>
          </p:cNvSpPr>
          <p:nvPr>
            <p:ph type="sldNum" sz="quarter" idx="10"/>
          </p:nvPr>
        </p:nvSpPr>
        <p:spPr/>
        <p:txBody>
          <a:bodyPr/>
          <a:lstStyle/>
          <a:p>
            <a:fld id="{54F3DECF-5999-4387-BD8C-25807C883E80}" type="slidenum">
              <a:rPr lang="en-US" smtClean="0"/>
              <a:t>4</a:t>
            </a:fld>
            <a:endParaRPr lang="en-US"/>
          </a:p>
        </p:txBody>
      </p:sp>
    </p:spTree>
    <p:extLst>
      <p:ext uri="{BB962C8B-B14F-4D97-AF65-F5344CB8AC3E}">
        <p14:creationId xmlns:p14="http://schemas.microsoft.com/office/powerpoint/2010/main" val="3974699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the sync functionality and how it was fixed. Very important part of Mobile Judge’s system.</a:t>
            </a:r>
          </a:p>
        </p:txBody>
      </p:sp>
      <p:sp>
        <p:nvSpPr>
          <p:cNvPr id="4" name="Slide Number Placeholder 3"/>
          <p:cNvSpPr>
            <a:spLocks noGrp="1"/>
          </p:cNvSpPr>
          <p:nvPr>
            <p:ph type="sldNum" sz="quarter" idx="10"/>
          </p:nvPr>
        </p:nvSpPr>
        <p:spPr/>
        <p:txBody>
          <a:bodyPr/>
          <a:lstStyle/>
          <a:p>
            <a:fld id="{54F3DECF-5999-4387-BD8C-25807C883E80}" type="slidenum">
              <a:rPr lang="en-US" smtClean="0"/>
              <a:t>5</a:t>
            </a:fld>
            <a:endParaRPr lang="en-US"/>
          </a:p>
        </p:txBody>
      </p:sp>
    </p:spTree>
    <p:extLst>
      <p:ext uri="{BB962C8B-B14F-4D97-AF65-F5344CB8AC3E}">
        <p14:creationId xmlns:p14="http://schemas.microsoft.com/office/powerpoint/2010/main" val="20049726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FCFAB7-2DEF-461C-A543-38E8DA517836}" type="datetimeFigureOut">
              <a:rPr lang="en-US" smtClean="0"/>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196815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3640394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3876796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CC4378EB-796A-4181-89FA-9AB0D12B3860}"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42284967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13208451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71FCFAB7-2DEF-461C-A543-38E8DA517836}" type="datetimeFigureOut">
              <a:rPr lang="en-US" smtClean="0"/>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3890980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71FCFAB7-2DEF-461C-A543-38E8DA517836}" type="datetimeFigureOut">
              <a:rPr lang="en-US" smtClean="0"/>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595960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FCFAB7-2DEF-461C-A543-38E8DA517836}" type="datetimeFigureOut">
              <a:rPr lang="en-US" smtClean="0"/>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23666483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71FCFAB7-2DEF-461C-A543-38E8DA517836}" type="datetimeFigureOut">
              <a:rPr lang="en-US" smtClean="0"/>
              <a:t>11/27/2018</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CC4378EB-796A-4181-89FA-9AB0D12B3860}" type="slidenum">
              <a:rPr lang="en-US" smtClean="0"/>
              <a:t>‹#›</a:t>
            </a:fld>
            <a:endParaRPr lang="en-US"/>
          </a:p>
        </p:txBody>
      </p:sp>
    </p:spTree>
    <p:extLst>
      <p:ext uri="{BB962C8B-B14F-4D97-AF65-F5344CB8AC3E}">
        <p14:creationId xmlns:p14="http://schemas.microsoft.com/office/powerpoint/2010/main" val="1768347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FCFAB7-2DEF-461C-A543-38E8DA517836}" type="datetimeFigureOut">
              <a:rPr lang="en-US" smtClean="0"/>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101743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1FCFAB7-2DEF-461C-A543-38E8DA517836}" type="datetimeFigureOut">
              <a:rPr lang="en-US" smtClean="0"/>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567300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2170944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FCFAB7-2DEF-461C-A543-38E8DA517836}" type="datetimeFigureOut">
              <a:rPr lang="en-US" smtClean="0"/>
              <a:t>11/27/2018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2717922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FCFAB7-2DEF-461C-A543-38E8DA517836}" type="datetimeFigureOut">
              <a:rPr lang="en-US" smtClean="0"/>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3724250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71FCFAB7-2DEF-461C-A543-38E8DA517836}" type="datetimeFigureOut">
              <a:rPr lang="en-US" smtClean="0"/>
              <a:t>11/27/2018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1278264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639312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FCFAB7-2DEF-461C-A543-38E8DA517836}" type="datetimeFigureOut">
              <a:rPr lang="en-US" smtClean="0"/>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4378EB-796A-4181-89FA-9AB0D12B3860}" type="slidenum">
              <a:rPr lang="en-US" smtClean="0"/>
              <a:t>‹#›</a:t>
            </a:fld>
            <a:endParaRPr lang="en-US"/>
          </a:p>
        </p:txBody>
      </p:sp>
    </p:spTree>
    <p:extLst>
      <p:ext uri="{BB962C8B-B14F-4D97-AF65-F5344CB8AC3E}">
        <p14:creationId xmlns:p14="http://schemas.microsoft.com/office/powerpoint/2010/main" val="2240005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1FCFAB7-2DEF-461C-A543-38E8DA517836}" type="datetimeFigureOut">
              <a:rPr lang="en-US" smtClean="0"/>
              <a:t>11/27/2018</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CC4378EB-796A-4181-89FA-9AB0D12B3860}" type="slidenum">
              <a:rPr lang="en-US" smtClean="0"/>
              <a:t>‹#›</a:t>
            </a:fld>
            <a:endParaRPr lang="en-US"/>
          </a:p>
        </p:txBody>
      </p:sp>
    </p:spTree>
    <p:extLst>
      <p:ext uri="{BB962C8B-B14F-4D97-AF65-F5344CB8AC3E}">
        <p14:creationId xmlns:p14="http://schemas.microsoft.com/office/powerpoint/2010/main" val="3011464244"/>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E4C56-7161-44C3-A103-F19A12A9EC66}"/>
              </a:ext>
            </a:extLst>
          </p:cNvPr>
          <p:cNvSpPr>
            <a:spLocks noGrp="1"/>
          </p:cNvSpPr>
          <p:nvPr>
            <p:ph type="ctrTitle"/>
          </p:nvPr>
        </p:nvSpPr>
        <p:spPr/>
        <p:txBody>
          <a:bodyPr/>
          <a:lstStyle/>
          <a:p>
            <a:r>
              <a:rPr lang="en-US" dirty="0"/>
              <a:t>Mobile Judge v11.0</a:t>
            </a:r>
          </a:p>
        </p:txBody>
      </p:sp>
      <p:sp>
        <p:nvSpPr>
          <p:cNvPr id="3" name="Subtitle 2">
            <a:extLst>
              <a:ext uri="{FF2B5EF4-FFF2-40B4-BE49-F238E27FC236}">
                <a16:creationId xmlns:a16="http://schemas.microsoft.com/office/drawing/2014/main" id="{3F82C536-298A-42DF-B642-7AF147D897BA}"/>
              </a:ext>
            </a:extLst>
          </p:cNvPr>
          <p:cNvSpPr>
            <a:spLocks noGrp="1"/>
          </p:cNvSpPr>
          <p:nvPr>
            <p:ph type="subTitle" idx="1"/>
          </p:nvPr>
        </p:nvSpPr>
        <p:spPr>
          <a:xfrm>
            <a:off x="1524000" y="4411579"/>
            <a:ext cx="9144000" cy="2446421"/>
          </a:xfrm>
        </p:spPr>
        <p:txBody>
          <a:bodyPr>
            <a:normAutofit lnSpcReduction="10000"/>
          </a:bodyPr>
          <a:lstStyle/>
          <a:p>
            <a:pPr algn="ctr"/>
            <a:r>
              <a:rPr lang="en-US" sz="2400" b="1" dirty="0"/>
              <a:t>Team Members:</a:t>
            </a:r>
            <a:r>
              <a:rPr lang="en-US" sz="2400" dirty="0"/>
              <a:t> Manuel De </a:t>
            </a:r>
            <a:r>
              <a:rPr lang="en-US" sz="2400" dirty="0" err="1"/>
              <a:t>Armas</a:t>
            </a:r>
            <a:r>
              <a:rPr lang="en-US" sz="2400" dirty="0"/>
              <a:t>, Pedro Ramos, Carlos Larrauri</a:t>
            </a:r>
          </a:p>
          <a:p>
            <a:pPr algn="ctr"/>
            <a:r>
              <a:rPr lang="en-US" sz="2400" b="1" dirty="0"/>
              <a:t>Product Owner:</a:t>
            </a:r>
            <a:r>
              <a:rPr lang="en-US" sz="2400" dirty="0"/>
              <a:t> Dr. Masoud </a:t>
            </a:r>
            <a:r>
              <a:rPr lang="en-US" sz="2400" dirty="0" err="1"/>
              <a:t>Sadjadi</a:t>
            </a:r>
            <a:endParaRPr lang="en-US" sz="2400" dirty="0"/>
          </a:p>
          <a:p>
            <a:pPr algn="ctr"/>
            <a:r>
              <a:rPr lang="en-US" sz="2400" b="1" dirty="0"/>
              <a:t>Instructor:</a:t>
            </a:r>
            <a:r>
              <a:rPr lang="en-US" sz="2400" dirty="0"/>
              <a:t> Dr. Masoud </a:t>
            </a:r>
            <a:r>
              <a:rPr lang="en-US" sz="2400" dirty="0" err="1"/>
              <a:t>Sadjadi</a:t>
            </a:r>
            <a:endParaRPr lang="en-US" sz="2400" dirty="0"/>
          </a:p>
          <a:p>
            <a:pPr algn="ctr"/>
            <a:endParaRPr lang="en-US" dirty="0"/>
          </a:p>
          <a:p>
            <a:pPr algn="ctr"/>
            <a:r>
              <a:rPr lang="en-US" dirty="0"/>
              <a:t>School of Computing and Information Sciences</a:t>
            </a:r>
          </a:p>
          <a:p>
            <a:pPr algn="ctr"/>
            <a:r>
              <a:rPr lang="en-US" dirty="0"/>
              <a:t>Florida International University</a:t>
            </a:r>
          </a:p>
          <a:p>
            <a:endParaRPr lang="en-US" dirty="0"/>
          </a:p>
        </p:txBody>
      </p:sp>
      <p:sp>
        <p:nvSpPr>
          <p:cNvPr id="4" name="TextBox 3">
            <a:extLst>
              <a:ext uri="{FF2B5EF4-FFF2-40B4-BE49-F238E27FC236}">
                <a16:creationId xmlns:a16="http://schemas.microsoft.com/office/drawing/2014/main" id="{289458A2-0577-49CF-AC8E-6344B0FF426F}"/>
              </a:ext>
            </a:extLst>
          </p:cNvPr>
          <p:cNvSpPr txBox="1"/>
          <p:nvPr/>
        </p:nvSpPr>
        <p:spPr>
          <a:xfrm>
            <a:off x="3834063" y="369879"/>
            <a:ext cx="4523874" cy="1138773"/>
          </a:xfrm>
          <a:prstGeom prst="rect">
            <a:avLst/>
          </a:prstGeom>
          <a:noFill/>
        </p:spPr>
        <p:txBody>
          <a:bodyPr wrap="square" rtlCol="0">
            <a:spAutoFit/>
          </a:bodyPr>
          <a:lstStyle/>
          <a:p>
            <a:pPr algn="ctr"/>
            <a:r>
              <a:rPr lang="en-US" sz="4000" dirty="0"/>
              <a:t>Final Presentation</a:t>
            </a:r>
          </a:p>
          <a:p>
            <a:pPr algn="ctr"/>
            <a:r>
              <a:rPr lang="en-US" sz="2800" dirty="0"/>
              <a:t>Fall 2018</a:t>
            </a:r>
          </a:p>
        </p:txBody>
      </p:sp>
      <p:pic>
        <p:nvPicPr>
          <p:cNvPr id="5" name="Picture 4">
            <a:extLst>
              <a:ext uri="{FF2B5EF4-FFF2-40B4-BE49-F238E27FC236}">
                <a16:creationId xmlns:a16="http://schemas.microsoft.com/office/drawing/2014/main" id="{C6E097C8-C0BD-4D12-B397-DE5305D2F3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3126799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1159F-50BD-4841-859F-78CCADC2F3FA}"/>
              </a:ext>
            </a:extLst>
          </p:cNvPr>
          <p:cNvSpPr>
            <a:spLocks noGrp="1"/>
          </p:cNvSpPr>
          <p:nvPr>
            <p:ph type="title"/>
          </p:nvPr>
        </p:nvSpPr>
        <p:spPr/>
        <p:txBody>
          <a:bodyPr/>
          <a:lstStyle/>
          <a:p>
            <a:r>
              <a:rPr lang="en-US" dirty="0"/>
              <a:t>Application Minimal Class Diagram</a:t>
            </a:r>
          </a:p>
        </p:txBody>
      </p:sp>
      <p:pic>
        <p:nvPicPr>
          <p:cNvPr id="4" name="Picture 3">
            <a:extLst>
              <a:ext uri="{FF2B5EF4-FFF2-40B4-BE49-F238E27FC236}">
                <a16:creationId xmlns:a16="http://schemas.microsoft.com/office/drawing/2014/main" id="{37E67D84-1738-4BC0-B8A9-4686C425CE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pic>
        <p:nvPicPr>
          <p:cNvPr id="6146" name="Picture 2" descr="https://lh5.googleusercontent.com/DR93Libp9dLezAu2NvOpilHGVPjlsa18ASyLaf81UqY9IPPLbZRXpVBg4lEQ61zlgegUelOZdmmaUPFn4IYGzpc4IrnMC1QVjbVLBxrWVcHw27kd34RRSt9XUsw481rxw0yeQjP3">
            <a:extLst>
              <a:ext uri="{FF2B5EF4-FFF2-40B4-BE49-F238E27FC236}">
                <a16:creationId xmlns:a16="http://schemas.microsoft.com/office/drawing/2014/main" id="{2BC9CE75-46CF-4D95-8D7B-55009C5ABB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2138" y="2069443"/>
            <a:ext cx="6107724" cy="4708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778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4F1E8-5C7D-4E69-BAA2-85873CBFF650}"/>
              </a:ext>
            </a:extLst>
          </p:cNvPr>
          <p:cNvSpPr>
            <a:spLocks noGrp="1"/>
          </p:cNvSpPr>
          <p:nvPr>
            <p:ph type="title"/>
          </p:nvPr>
        </p:nvSpPr>
        <p:spPr/>
        <p:txBody>
          <a:bodyPr/>
          <a:lstStyle/>
          <a:p>
            <a:r>
              <a:rPr lang="en-US" dirty="0"/>
              <a:t>MJ-49: Create A Course View</a:t>
            </a:r>
          </a:p>
        </p:txBody>
      </p:sp>
      <p:sp>
        <p:nvSpPr>
          <p:cNvPr id="3" name="Content Placeholder 2">
            <a:extLst>
              <a:ext uri="{FF2B5EF4-FFF2-40B4-BE49-F238E27FC236}">
                <a16:creationId xmlns:a16="http://schemas.microsoft.com/office/drawing/2014/main" id="{CC0F0335-4939-48AA-99D7-274518874B1F}"/>
              </a:ext>
            </a:extLst>
          </p:cNvPr>
          <p:cNvSpPr>
            <a:spLocks noGrp="1"/>
          </p:cNvSpPr>
          <p:nvPr>
            <p:ph idx="1"/>
          </p:nvPr>
        </p:nvSpPr>
        <p:spPr>
          <a:xfrm>
            <a:off x="680321" y="2165684"/>
            <a:ext cx="9613861" cy="4105771"/>
          </a:xfrm>
        </p:spPr>
        <p:txBody>
          <a:bodyPr>
            <a:normAutofit/>
          </a:bodyPr>
          <a:lstStyle/>
          <a:p>
            <a:r>
              <a:rPr lang="en-US" dirty="0"/>
              <a:t>As an administrator, I want to be able to see a list of courses in the settings tab of Mobile Judge.</a:t>
            </a:r>
          </a:p>
          <a:p>
            <a:r>
              <a:rPr lang="en-US" dirty="0"/>
              <a:t>The view should display the required data:</a:t>
            </a:r>
          </a:p>
          <a:p>
            <a:pPr lvl="1"/>
            <a:r>
              <a:rPr lang="en-US" dirty="0"/>
              <a:t>Course Name</a:t>
            </a:r>
          </a:p>
          <a:p>
            <a:pPr lvl="1"/>
            <a:r>
              <a:rPr lang="en-US" dirty="0"/>
              <a:t>Term Name</a:t>
            </a:r>
          </a:p>
          <a:p>
            <a:pPr lvl="1"/>
            <a:r>
              <a:rPr lang="en-US" dirty="0"/>
              <a:t>Active</a:t>
            </a:r>
          </a:p>
          <a:p>
            <a:r>
              <a:rPr lang="en-US" dirty="0"/>
              <a:t>The view should be able to perform the following operations:</a:t>
            </a:r>
          </a:p>
          <a:p>
            <a:pPr lvl="1"/>
            <a:r>
              <a:rPr lang="en-US" dirty="0"/>
              <a:t>Add</a:t>
            </a:r>
          </a:p>
          <a:p>
            <a:pPr lvl="1"/>
            <a:r>
              <a:rPr lang="en-US" dirty="0"/>
              <a:t>Delete</a:t>
            </a:r>
          </a:p>
          <a:p>
            <a:pPr lvl="1"/>
            <a:r>
              <a:rPr lang="en-US" dirty="0"/>
              <a:t>Modify</a:t>
            </a:r>
          </a:p>
        </p:txBody>
      </p:sp>
      <p:pic>
        <p:nvPicPr>
          <p:cNvPr id="4" name="Picture 3">
            <a:extLst>
              <a:ext uri="{FF2B5EF4-FFF2-40B4-BE49-F238E27FC236}">
                <a16:creationId xmlns:a16="http://schemas.microsoft.com/office/drawing/2014/main" id="{A1FDF6D6-8AE3-4DFE-9E0A-77BABFC2E3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38279764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424E7-2796-4638-AF8F-7AA3FEF45641}"/>
              </a:ext>
            </a:extLst>
          </p:cNvPr>
          <p:cNvSpPr>
            <a:spLocks noGrp="1"/>
          </p:cNvSpPr>
          <p:nvPr>
            <p:ph type="title"/>
          </p:nvPr>
        </p:nvSpPr>
        <p:spPr/>
        <p:txBody>
          <a:bodyPr/>
          <a:lstStyle/>
          <a:p>
            <a:r>
              <a:rPr lang="en-US" dirty="0"/>
              <a:t>MJ-49: Courses View Code Snippet</a:t>
            </a:r>
          </a:p>
        </p:txBody>
      </p:sp>
      <p:sp>
        <p:nvSpPr>
          <p:cNvPr id="8" name="Text Placeholder 7">
            <a:extLst>
              <a:ext uri="{FF2B5EF4-FFF2-40B4-BE49-F238E27FC236}">
                <a16:creationId xmlns:a16="http://schemas.microsoft.com/office/drawing/2014/main" id="{51305766-FBAE-4E34-8CFC-29B4803F5D6D}"/>
              </a:ext>
            </a:extLst>
          </p:cNvPr>
          <p:cNvSpPr>
            <a:spLocks noGrp="1"/>
          </p:cNvSpPr>
          <p:nvPr>
            <p:ph type="body" sz="half" idx="15"/>
          </p:nvPr>
        </p:nvSpPr>
        <p:spPr>
          <a:xfrm>
            <a:off x="0" y="1973179"/>
            <a:ext cx="3730024" cy="4867236"/>
          </a:xfrm>
        </p:spPr>
        <p:txBody>
          <a:bodyPr>
            <a:noAutofit/>
          </a:bodyPr>
          <a:lstStyle/>
          <a:p>
            <a:r>
              <a:rPr lang="en-US" sz="1200" dirty="0"/>
              <a:t> columns: [ {</a:t>
            </a:r>
          </a:p>
          <a:p>
            <a:r>
              <a:rPr lang="en-US" sz="1200" dirty="0"/>
              <a:t>            width: 40,</a:t>
            </a:r>
          </a:p>
          <a:p>
            <a:r>
              <a:rPr lang="en-US" sz="1200" dirty="0"/>
              <a:t>            </a:t>
            </a:r>
            <a:r>
              <a:rPr lang="en-US" sz="1200" dirty="0" err="1"/>
              <a:t>dataIndex</a:t>
            </a:r>
            <a:r>
              <a:rPr lang="en-US" sz="1200" dirty="0"/>
              <a:t>: 'id',</a:t>
            </a:r>
          </a:p>
          <a:p>
            <a:r>
              <a:rPr lang="en-US" sz="1200" dirty="0"/>
              <a:t>            text: '',</a:t>
            </a:r>
          </a:p>
          <a:p>
            <a:r>
              <a:rPr lang="en-US" sz="1200" dirty="0"/>
              <a:t>            renderer: function (v, meta, rec) {</a:t>
            </a:r>
          </a:p>
          <a:p>
            <a:r>
              <a:rPr lang="en-US" sz="1200" dirty="0"/>
              <a:t>                return </a:t>
            </a:r>
            <a:r>
              <a:rPr lang="en-US" sz="1200" dirty="0" err="1"/>
              <a:t>rec.phantom</a:t>
            </a:r>
            <a:r>
              <a:rPr lang="en-US" sz="1200" dirty="0"/>
              <a:t> ? '' : v;</a:t>
            </a:r>
          </a:p>
          <a:p>
            <a:r>
              <a:rPr lang="en-US" sz="1200" dirty="0"/>
              <a:t>            } },</a:t>
            </a:r>
          </a:p>
          <a:p>
            <a:r>
              <a:rPr lang="en-US" sz="1200" dirty="0"/>
              <a:t>        {</a:t>
            </a:r>
          </a:p>
          <a:p>
            <a:r>
              <a:rPr lang="en-US" sz="1200" dirty="0"/>
              <a:t>            flex: 2,</a:t>
            </a:r>
          </a:p>
          <a:p>
            <a:r>
              <a:rPr lang="en-US" sz="1200" dirty="0"/>
              <a:t>            </a:t>
            </a:r>
            <a:r>
              <a:rPr lang="en-US" sz="1200" dirty="0" err="1"/>
              <a:t>dataIndex</a:t>
            </a:r>
            <a:r>
              <a:rPr lang="en-US" sz="1200" dirty="0"/>
              <a:t>: '</a:t>
            </a:r>
            <a:r>
              <a:rPr lang="en-US" sz="1200" dirty="0" err="1"/>
              <a:t>course_name</a:t>
            </a:r>
            <a:r>
              <a:rPr lang="en-US" sz="1200" dirty="0"/>
              <a:t>',</a:t>
            </a:r>
          </a:p>
          <a:p>
            <a:r>
              <a:rPr lang="en-US" sz="1200" dirty="0"/>
              <a:t>            text: 'Course Name',</a:t>
            </a:r>
          </a:p>
          <a:p>
            <a:r>
              <a:rPr lang="en-US" sz="1200" dirty="0"/>
              <a:t>            editor: {</a:t>
            </a:r>
          </a:p>
          <a:p>
            <a:r>
              <a:rPr lang="en-US" sz="1200" dirty="0"/>
              <a:t>                </a:t>
            </a:r>
            <a:r>
              <a:rPr lang="en-US" sz="1200" dirty="0" err="1"/>
              <a:t>xtype</a:t>
            </a:r>
            <a:r>
              <a:rPr lang="en-US" sz="1200" dirty="0"/>
              <a:t>: '</a:t>
            </a:r>
            <a:r>
              <a:rPr lang="en-US" sz="1200" dirty="0" err="1"/>
              <a:t>textfield</a:t>
            </a:r>
            <a:r>
              <a:rPr lang="en-US" sz="1200" dirty="0"/>
              <a:t>',</a:t>
            </a:r>
          </a:p>
          <a:p>
            <a:r>
              <a:rPr lang="en-US" sz="1200" dirty="0"/>
              <a:t>                </a:t>
            </a:r>
            <a:r>
              <a:rPr lang="en-US" sz="1200" dirty="0" err="1"/>
              <a:t>allowBlank</a:t>
            </a:r>
            <a:r>
              <a:rPr lang="en-US" sz="1200" dirty="0"/>
              <a:t>: false</a:t>
            </a:r>
          </a:p>
          <a:p>
            <a:r>
              <a:rPr lang="en-US" sz="1200" dirty="0"/>
              <a:t>            }},</a:t>
            </a:r>
          </a:p>
          <a:p>
            <a:r>
              <a:rPr lang="en-US" sz="1200" dirty="0"/>
              <a:t>        {</a:t>
            </a:r>
          </a:p>
          <a:p>
            <a:r>
              <a:rPr lang="en-US" sz="1100" dirty="0"/>
              <a:t>          </a:t>
            </a:r>
          </a:p>
        </p:txBody>
      </p:sp>
      <p:sp>
        <p:nvSpPr>
          <p:cNvPr id="9" name="Text Placeholder 8">
            <a:extLst>
              <a:ext uri="{FF2B5EF4-FFF2-40B4-BE49-F238E27FC236}">
                <a16:creationId xmlns:a16="http://schemas.microsoft.com/office/drawing/2014/main" id="{15662045-6004-4B93-ACA9-F340D708B850}"/>
              </a:ext>
            </a:extLst>
          </p:cNvPr>
          <p:cNvSpPr>
            <a:spLocks noGrp="1"/>
          </p:cNvSpPr>
          <p:nvPr>
            <p:ph type="body" sz="half" idx="16"/>
          </p:nvPr>
        </p:nvSpPr>
        <p:spPr>
          <a:xfrm>
            <a:off x="3945470" y="1973179"/>
            <a:ext cx="3730024" cy="4867236"/>
          </a:xfrm>
        </p:spPr>
        <p:txBody>
          <a:bodyPr>
            <a:noAutofit/>
          </a:bodyPr>
          <a:lstStyle/>
          <a:p>
            <a:r>
              <a:rPr lang="en-US" sz="1000" dirty="0"/>
              <a:t>           flex: 2,</a:t>
            </a:r>
          </a:p>
          <a:p>
            <a:r>
              <a:rPr lang="en-US" sz="1000" dirty="0"/>
              <a:t>            </a:t>
            </a:r>
            <a:r>
              <a:rPr lang="en-US" sz="1000" dirty="0" err="1"/>
              <a:t>dataIndex</a:t>
            </a:r>
            <a:r>
              <a:rPr lang="en-US" sz="1000" dirty="0"/>
              <a:t>: '</a:t>
            </a:r>
            <a:r>
              <a:rPr lang="en-US" sz="1000" dirty="0" err="1"/>
              <a:t>termid</a:t>
            </a:r>
            <a:r>
              <a:rPr lang="en-US" sz="1000" dirty="0"/>
              <a:t>',</a:t>
            </a:r>
          </a:p>
          <a:p>
            <a:r>
              <a:rPr lang="en-US" sz="1000" dirty="0"/>
              <a:t>            text: 'Term',</a:t>
            </a:r>
          </a:p>
          <a:p>
            <a:r>
              <a:rPr lang="en-US" sz="1000" dirty="0"/>
              <a:t>            renderer: function (value, meta, rec, </a:t>
            </a:r>
            <a:r>
              <a:rPr lang="en-US" sz="1000" dirty="0" err="1"/>
              <a:t>rowIndex</a:t>
            </a:r>
            <a:r>
              <a:rPr lang="en-US" sz="1000" dirty="0"/>
              <a:t>) {</a:t>
            </a:r>
          </a:p>
          <a:p>
            <a:r>
              <a:rPr lang="en-US" sz="1000" dirty="0"/>
              <a:t>                </a:t>
            </a:r>
            <a:r>
              <a:rPr lang="en-US" sz="1000" dirty="0" err="1"/>
              <a:t>var</a:t>
            </a:r>
            <a:r>
              <a:rPr lang="en-US" sz="1000" dirty="0"/>
              <a:t> store = </a:t>
            </a:r>
            <a:r>
              <a:rPr lang="en-US" sz="1000" dirty="0" err="1"/>
              <a:t>Ext.data.StoreManager.lookup</a:t>
            </a:r>
            <a:r>
              <a:rPr lang="en-US" sz="1000" dirty="0"/>
              <a:t>('terms');</a:t>
            </a:r>
          </a:p>
          <a:p>
            <a:r>
              <a:rPr lang="en-US" sz="1000" dirty="0"/>
              <a:t>                return (</a:t>
            </a:r>
            <a:r>
              <a:rPr lang="en-US" sz="1000" dirty="0" err="1"/>
              <a:t>rowIndex</a:t>
            </a:r>
            <a:r>
              <a:rPr lang="en-US" sz="1000" dirty="0"/>
              <a:t> &lt; 0) ? value : </a:t>
            </a:r>
          </a:p>
          <a:p>
            <a:r>
              <a:rPr lang="en-US" sz="1000" dirty="0" err="1"/>
              <a:t>store.getById</a:t>
            </a:r>
            <a:r>
              <a:rPr lang="en-US" sz="1000" dirty="0"/>
              <a:t>(value).get('name');</a:t>
            </a:r>
          </a:p>
          <a:p>
            <a:r>
              <a:rPr lang="en-US" sz="1000" dirty="0"/>
              <a:t>            }, editor: {</a:t>
            </a:r>
          </a:p>
          <a:p>
            <a:r>
              <a:rPr lang="en-US" sz="1000" dirty="0"/>
              <a:t>                </a:t>
            </a:r>
            <a:r>
              <a:rPr lang="en-US" sz="1000" dirty="0" err="1"/>
              <a:t>xtype</a:t>
            </a:r>
            <a:r>
              <a:rPr lang="en-US" sz="1000" dirty="0"/>
              <a:t>: '</a:t>
            </a:r>
            <a:r>
              <a:rPr lang="en-US" sz="1000" dirty="0" err="1"/>
              <a:t>textfield</a:t>
            </a:r>
            <a:r>
              <a:rPr lang="en-US" sz="1000" dirty="0"/>
              <a:t>',</a:t>
            </a:r>
          </a:p>
          <a:p>
            <a:r>
              <a:rPr lang="en-US" sz="1000" dirty="0"/>
              <a:t>                </a:t>
            </a:r>
            <a:r>
              <a:rPr lang="en-US" sz="1000" dirty="0" err="1"/>
              <a:t>allowBlank</a:t>
            </a:r>
            <a:r>
              <a:rPr lang="en-US" sz="1000" dirty="0"/>
              <a:t>: false</a:t>
            </a:r>
          </a:p>
          <a:p>
            <a:r>
              <a:rPr lang="en-US" sz="1000" dirty="0"/>
              <a:t>            }}, {</a:t>
            </a:r>
          </a:p>
          <a:p>
            <a:r>
              <a:rPr lang="en-US" sz="1000" dirty="0"/>
              <a:t>            width: 75,</a:t>
            </a:r>
          </a:p>
          <a:p>
            <a:r>
              <a:rPr lang="en-US" sz="1000" dirty="0"/>
              <a:t>            align: 'center',</a:t>
            </a:r>
          </a:p>
          <a:p>
            <a:r>
              <a:rPr lang="en-US" sz="1000" dirty="0"/>
              <a:t>            </a:t>
            </a:r>
            <a:r>
              <a:rPr lang="en-US" sz="1000" dirty="0" err="1"/>
              <a:t>dataIndex</a:t>
            </a:r>
            <a:r>
              <a:rPr lang="en-US" sz="1000" dirty="0"/>
              <a:t>: 'active',</a:t>
            </a:r>
          </a:p>
          <a:p>
            <a:r>
              <a:rPr lang="en-US" sz="1000" dirty="0"/>
              <a:t>            text: 'Active',</a:t>
            </a:r>
          </a:p>
          <a:p>
            <a:r>
              <a:rPr lang="en-US" sz="1000" dirty="0"/>
              <a:t>            renderer: function (value) {</a:t>
            </a:r>
          </a:p>
          <a:p>
            <a:r>
              <a:rPr lang="en-US" sz="1000" dirty="0"/>
              <a:t>                return '&lt;span class="x-fa ' + (value ? 'fa-check' : '') + '"&gt;&lt;/span&gt;';</a:t>
            </a:r>
          </a:p>
          <a:p>
            <a:r>
              <a:rPr lang="en-US" sz="1000" dirty="0"/>
              <a:t>            },</a:t>
            </a:r>
          </a:p>
          <a:p>
            <a:r>
              <a:rPr lang="en-US" sz="1000" dirty="0"/>
              <a:t> </a:t>
            </a:r>
          </a:p>
        </p:txBody>
      </p:sp>
      <p:sp>
        <p:nvSpPr>
          <p:cNvPr id="10" name="Text Placeholder 9">
            <a:extLst>
              <a:ext uri="{FF2B5EF4-FFF2-40B4-BE49-F238E27FC236}">
                <a16:creationId xmlns:a16="http://schemas.microsoft.com/office/drawing/2014/main" id="{EA67E695-1F05-4F10-A44E-9AEAE54B5907}"/>
              </a:ext>
            </a:extLst>
          </p:cNvPr>
          <p:cNvSpPr>
            <a:spLocks noGrp="1"/>
          </p:cNvSpPr>
          <p:nvPr>
            <p:ph type="body" sz="half" idx="17"/>
          </p:nvPr>
        </p:nvSpPr>
        <p:spPr>
          <a:xfrm>
            <a:off x="7890941" y="1973180"/>
            <a:ext cx="4301060" cy="4884820"/>
          </a:xfrm>
        </p:spPr>
        <p:txBody>
          <a:bodyPr>
            <a:normAutofit fontScale="92500" lnSpcReduction="10000"/>
          </a:bodyPr>
          <a:lstStyle/>
          <a:p>
            <a:r>
              <a:rPr lang="en-US" dirty="0"/>
              <a:t> editor: {</a:t>
            </a:r>
          </a:p>
          <a:p>
            <a:r>
              <a:rPr lang="en-US" dirty="0"/>
              <a:t>                </a:t>
            </a:r>
            <a:r>
              <a:rPr lang="en-US" dirty="0" err="1"/>
              <a:t>xtype</a:t>
            </a:r>
            <a:r>
              <a:rPr lang="en-US" dirty="0"/>
              <a:t>: '</a:t>
            </a:r>
            <a:r>
              <a:rPr lang="en-US" dirty="0" err="1"/>
              <a:t>checkboxfield</a:t>
            </a:r>
            <a:r>
              <a:rPr lang="en-US" dirty="0"/>
              <a:t>',</a:t>
            </a:r>
          </a:p>
          <a:p>
            <a:r>
              <a:rPr lang="en-US" dirty="0"/>
              <a:t>                </a:t>
            </a:r>
            <a:r>
              <a:rPr lang="en-US" dirty="0" err="1"/>
              <a:t>inputValue</a:t>
            </a:r>
            <a:r>
              <a:rPr lang="en-US" dirty="0"/>
              <a:t>: '1',</a:t>
            </a:r>
          </a:p>
          <a:p>
            <a:r>
              <a:rPr lang="en-US" dirty="0"/>
              <a:t>                </a:t>
            </a:r>
            <a:r>
              <a:rPr lang="en-US" dirty="0" err="1"/>
              <a:t>uncheckedValue</a:t>
            </a:r>
            <a:r>
              <a:rPr lang="en-US" dirty="0"/>
              <a:t>: '0'</a:t>
            </a:r>
          </a:p>
          <a:p>
            <a:r>
              <a:rPr lang="en-US" dirty="0"/>
              <a:t>            }},</a:t>
            </a:r>
          </a:p>
          <a:p>
            <a:r>
              <a:rPr lang="en-US" dirty="0"/>
              <a:t>        {</a:t>
            </a:r>
          </a:p>
          <a:p>
            <a:r>
              <a:rPr lang="en-US" dirty="0"/>
              <a:t>            </a:t>
            </a:r>
            <a:r>
              <a:rPr lang="en-US" dirty="0" err="1"/>
              <a:t>xtype</a:t>
            </a:r>
            <a:r>
              <a:rPr lang="en-US" dirty="0"/>
              <a:t>: '</a:t>
            </a:r>
            <a:r>
              <a:rPr lang="en-US" dirty="0" err="1"/>
              <a:t>actioncolumn</a:t>
            </a:r>
            <a:r>
              <a:rPr lang="en-US" dirty="0"/>
              <a:t>',</a:t>
            </a:r>
          </a:p>
          <a:p>
            <a:r>
              <a:rPr lang="en-US" dirty="0"/>
              <a:t>            items: [{</a:t>
            </a:r>
          </a:p>
          <a:p>
            <a:r>
              <a:rPr lang="en-US" dirty="0"/>
              <a:t>                    </a:t>
            </a:r>
            <a:r>
              <a:rPr lang="en-US" dirty="0" err="1"/>
              <a:t>iconCls</a:t>
            </a:r>
            <a:r>
              <a:rPr lang="en-US" dirty="0"/>
              <a:t>: 'x-fa fa-close',</a:t>
            </a:r>
          </a:p>
          <a:p>
            <a:r>
              <a:rPr lang="en-US" dirty="0"/>
              <a:t>                    tooltip: 'Delete',</a:t>
            </a:r>
          </a:p>
          <a:p>
            <a:r>
              <a:rPr lang="en-US" dirty="0"/>
              <a:t>                    handler: '</a:t>
            </a:r>
            <a:r>
              <a:rPr lang="en-US" dirty="0" err="1"/>
              <a:t>onCourseDelete</a:t>
            </a:r>
            <a:r>
              <a:rPr lang="en-US" dirty="0"/>
              <a:t>'</a:t>
            </a:r>
          </a:p>
          <a:p>
            <a:r>
              <a:rPr lang="en-US" dirty="0"/>
              <a:t>                }],</a:t>
            </a:r>
          </a:p>
          <a:p>
            <a:r>
              <a:rPr lang="en-US" dirty="0"/>
              <a:t>            width: 30,</a:t>
            </a:r>
          </a:p>
          <a:p>
            <a:r>
              <a:rPr lang="en-US" dirty="0"/>
              <a:t>            </a:t>
            </a:r>
            <a:r>
              <a:rPr lang="en-US" dirty="0" err="1"/>
              <a:t>dataIndex</a:t>
            </a:r>
            <a:r>
              <a:rPr lang="en-US" dirty="0"/>
              <a:t>: 'bool',</a:t>
            </a:r>
          </a:p>
          <a:p>
            <a:r>
              <a:rPr lang="en-US" dirty="0"/>
              <a:t>            sortable: false,</a:t>
            </a:r>
          </a:p>
          <a:p>
            <a:r>
              <a:rPr lang="en-US" dirty="0"/>
              <a:t>            </a:t>
            </a:r>
            <a:r>
              <a:rPr lang="en-US" dirty="0" err="1"/>
              <a:t>hideable</a:t>
            </a:r>
            <a:r>
              <a:rPr lang="en-US" dirty="0"/>
              <a:t>: false</a:t>
            </a:r>
          </a:p>
          <a:p>
            <a:r>
              <a:rPr lang="en-US" dirty="0"/>
              <a:t>        }</a:t>
            </a:r>
          </a:p>
        </p:txBody>
      </p:sp>
    </p:spTree>
    <p:extLst>
      <p:ext uri="{BB962C8B-B14F-4D97-AF65-F5344CB8AC3E}">
        <p14:creationId xmlns:p14="http://schemas.microsoft.com/office/powerpoint/2010/main" val="1873845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B395984-52FC-49ED-A00F-7A48B3E7FC8E}"/>
              </a:ext>
            </a:extLst>
          </p:cNvPr>
          <p:cNvSpPr>
            <a:spLocks noGrp="1"/>
          </p:cNvSpPr>
          <p:nvPr>
            <p:ph type="title"/>
          </p:nvPr>
        </p:nvSpPr>
        <p:spPr/>
        <p:txBody>
          <a:bodyPr/>
          <a:lstStyle/>
          <a:p>
            <a:r>
              <a:rPr lang="en-US" dirty="0"/>
              <a:t>MJ-49: Courses View Sequence Diagram</a:t>
            </a:r>
          </a:p>
        </p:txBody>
      </p:sp>
      <p:pic>
        <p:nvPicPr>
          <p:cNvPr id="12" name="Content Placeholder 11">
            <a:extLst>
              <a:ext uri="{FF2B5EF4-FFF2-40B4-BE49-F238E27FC236}">
                <a16:creationId xmlns:a16="http://schemas.microsoft.com/office/drawing/2014/main" id="{C6391E88-BC22-440D-A8BE-CE865DB94EC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6278" y="2001767"/>
            <a:ext cx="5981946" cy="4856233"/>
          </a:xfrm>
        </p:spPr>
      </p:pic>
      <p:pic>
        <p:nvPicPr>
          <p:cNvPr id="14" name="Picture 13">
            <a:extLst>
              <a:ext uri="{FF2B5EF4-FFF2-40B4-BE49-F238E27FC236}">
                <a16:creationId xmlns:a16="http://schemas.microsoft.com/office/drawing/2014/main" id="{A65D7B43-2919-47B6-9041-E739EB7F0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928445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94132-D4C7-499D-9292-E2CD9E239FB3}"/>
              </a:ext>
            </a:extLst>
          </p:cNvPr>
          <p:cNvSpPr>
            <a:spLocks noGrp="1"/>
          </p:cNvSpPr>
          <p:nvPr>
            <p:ph type="title"/>
          </p:nvPr>
        </p:nvSpPr>
        <p:spPr>
          <a:xfrm>
            <a:off x="680321" y="753228"/>
            <a:ext cx="9613861" cy="1080938"/>
          </a:xfrm>
        </p:spPr>
        <p:txBody>
          <a:bodyPr/>
          <a:lstStyle/>
          <a:p>
            <a:r>
              <a:rPr lang="en-US" dirty="0"/>
              <a:t>MJ-49: Courses View Screenshots</a:t>
            </a:r>
          </a:p>
        </p:txBody>
      </p:sp>
      <p:pic>
        <p:nvPicPr>
          <p:cNvPr id="8196" name="Picture 4" descr="https://lh5.googleusercontent.com/DxcuapV7UBNpaJnAU9ynE8Q1y6_ZPLvX88WEmFyTVeDKcr9E8A1KrKSa_IyRZyrBdOwjaftyEflGN2TwmsfBYTAnKVj5-HebiOlboIpYcMUBpGc_JvkYOTUcbER1-IRyP-bOqtoy">
            <a:extLst>
              <a:ext uri="{FF2B5EF4-FFF2-40B4-BE49-F238E27FC236}">
                <a16:creationId xmlns:a16="http://schemas.microsoft.com/office/drawing/2014/main" id="{AF67F624-9D22-4918-9D2A-EAD9B61A4A9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7846" y="2007622"/>
            <a:ext cx="9098810" cy="483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350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4B5AE-0B8B-4957-8802-E6ADFB86F3FC}"/>
              </a:ext>
            </a:extLst>
          </p:cNvPr>
          <p:cNvSpPr>
            <a:spLocks noGrp="1"/>
          </p:cNvSpPr>
          <p:nvPr>
            <p:ph type="title"/>
          </p:nvPr>
        </p:nvSpPr>
        <p:spPr/>
        <p:txBody>
          <a:bodyPr/>
          <a:lstStyle/>
          <a:p>
            <a:r>
              <a:rPr lang="en-US" dirty="0"/>
              <a:t>MJ-37: Create A Vagrant Box for Mobile Judge</a:t>
            </a:r>
          </a:p>
        </p:txBody>
      </p:sp>
      <p:sp>
        <p:nvSpPr>
          <p:cNvPr id="3" name="Content Placeholder 2">
            <a:extLst>
              <a:ext uri="{FF2B5EF4-FFF2-40B4-BE49-F238E27FC236}">
                <a16:creationId xmlns:a16="http://schemas.microsoft.com/office/drawing/2014/main" id="{505F9DC6-5862-4FAE-8005-AECB34F6BEBC}"/>
              </a:ext>
            </a:extLst>
          </p:cNvPr>
          <p:cNvSpPr>
            <a:spLocks noGrp="1"/>
          </p:cNvSpPr>
          <p:nvPr>
            <p:ph idx="1"/>
          </p:nvPr>
        </p:nvSpPr>
        <p:spPr/>
        <p:txBody>
          <a:bodyPr/>
          <a:lstStyle/>
          <a:p>
            <a:r>
              <a:rPr lang="en-US" dirty="0"/>
              <a:t>As a developer, I would like to be able to deploy a Vagrant box so I can setup a local development environment quicker and focus on developing.</a:t>
            </a:r>
          </a:p>
          <a:p>
            <a:r>
              <a:rPr lang="en-US" dirty="0"/>
              <a:t>The Vagrant box should allow developers to:</a:t>
            </a:r>
          </a:p>
          <a:p>
            <a:pPr lvl="1"/>
            <a:r>
              <a:rPr lang="en-US" dirty="0"/>
              <a:t>Focus more on getting straight to development.</a:t>
            </a:r>
          </a:p>
          <a:p>
            <a:pPr lvl="1"/>
            <a:r>
              <a:rPr lang="en-US" dirty="0"/>
              <a:t>Deploy quickly and easily.</a:t>
            </a:r>
          </a:p>
          <a:p>
            <a:pPr lvl="1"/>
            <a:r>
              <a:rPr lang="en-US" dirty="0"/>
              <a:t>Not have to configure a virtual machine with prerequisite software needed for Mobile Judge to run.</a:t>
            </a:r>
          </a:p>
        </p:txBody>
      </p:sp>
      <p:pic>
        <p:nvPicPr>
          <p:cNvPr id="4" name="Picture 3">
            <a:extLst>
              <a:ext uri="{FF2B5EF4-FFF2-40B4-BE49-F238E27FC236}">
                <a16:creationId xmlns:a16="http://schemas.microsoft.com/office/drawing/2014/main" id="{DF35724C-ACF6-4826-97B9-558FD93C76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415648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55103-DA6E-4707-8223-8D3141129E91}"/>
              </a:ext>
            </a:extLst>
          </p:cNvPr>
          <p:cNvSpPr>
            <a:spLocks noGrp="1"/>
          </p:cNvSpPr>
          <p:nvPr>
            <p:ph type="title"/>
          </p:nvPr>
        </p:nvSpPr>
        <p:spPr/>
        <p:txBody>
          <a:bodyPr/>
          <a:lstStyle/>
          <a:p>
            <a:r>
              <a:rPr lang="en-US" dirty="0"/>
              <a:t>MJ-37: Create Vagrant Box Code Snippet</a:t>
            </a:r>
          </a:p>
        </p:txBody>
      </p:sp>
      <p:sp>
        <p:nvSpPr>
          <p:cNvPr id="3" name="Content Placeholder 2">
            <a:extLst>
              <a:ext uri="{FF2B5EF4-FFF2-40B4-BE49-F238E27FC236}">
                <a16:creationId xmlns:a16="http://schemas.microsoft.com/office/drawing/2014/main" id="{A055BFE6-6A13-4B26-BDDE-DD0F14AAB131}"/>
              </a:ext>
            </a:extLst>
          </p:cNvPr>
          <p:cNvSpPr>
            <a:spLocks noGrp="1"/>
          </p:cNvSpPr>
          <p:nvPr>
            <p:ph idx="1"/>
          </p:nvPr>
        </p:nvSpPr>
        <p:spPr/>
        <p:txBody>
          <a:bodyPr>
            <a:normAutofit fontScale="92500" lnSpcReduction="20000"/>
          </a:bodyPr>
          <a:lstStyle/>
          <a:p>
            <a:r>
              <a:rPr lang="sv-SE" dirty="0"/>
              <a:t>Mounts the .box file into Vagrant and Virtualbox</a:t>
            </a:r>
          </a:p>
          <a:p>
            <a:pPr lvl="1"/>
            <a:r>
              <a:rPr lang="sv-SE" i="1" dirty="0"/>
              <a:t>vagrant box add MJ-Dev MJ-VM.box</a:t>
            </a:r>
          </a:p>
          <a:p>
            <a:r>
              <a:rPr lang="sv-SE" dirty="0"/>
              <a:t>Finishes the installation process of the virtual machine in Virtualbox and connects the Vagrant software to that virtualbox</a:t>
            </a:r>
          </a:p>
          <a:p>
            <a:pPr lvl="1"/>
            <a:r>
              <a:rPr lang="en-US" i="1" dirty="0"/>
              <a:t>vagrant </a:t>
            </a:r>
            <a:r>
              <a:rPr lang="en-US" i="1" dirty="0" err="1"/>
              <a:t>init</a:t>
            </a:r>
            <a:r>
              <a:rPr lang="en-US" i="1" dirty="0"/>
              <a:t> MJ-Dev</a:t>
            </a:r>
          </a:p>
          <a:p>
            <a:r>
              <a:rPr lang="en-US" dirty="0"/>
              <a:t>Starts up the virtual machine via Vagrant</a:t>
            </a:r>
          </a:p>
          <a:p>
            <a:pPr lvl="1"/>
            <a:r>
              <a:rPr lang="en-US" i="1" dirty="0"/>
              <a:t>vagrant up</a:t>
            </a:r>
          </a:p>
          <a:p>
            <a:r>
              <a:rPr lang="en-US" dirty="0"/>
              <a:t>Checks the status of the virtual machine</a:t>
            </a:r>
          </a:p>
          <a:p>
            <a:pPr lvl="1"/>
            <a:r>
              <a:rPr lang="en-US" i="1" dirty="0"/>
              <a:t>vagrant status</a:t>
            </a:r>
          </a:p>
          <a:p>
            <a:r>
              <a:rPr lang="en-US" dirty="0"/>
              <a:t>Restarts and forces the Vagrant box’s configuration file to be reloaded</a:t>
            </a:r>
          </a:p>
          <a:p>
            <a:pPr lvl="1"/>
            <a:r>
              <a:rPr lang="en-US" i="1" dirty="0"/>
              <a:t>vagrant reload</a:t>
            </a:r>
            <a:endParaRPr lang="en-US" dirty="0"/>
          </a:p>
        </p:txBody>
      </p:sp>
      <p:pic>
        <p:nvPicPr>
          <p:cNvPr id="4" name="Picture 3">
            <a:extLst>
              <a:ext uri="{FF2B5EF4-FFF2-40B4-BE49-F238E27FC236}">
                <a16:creationId xmlns:a16="http://schemas.microsoft.com/office/drawing/2014/main" id="{C48DD883-3035-4792-8751-173C0BA040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2648718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96634-288C-4023-A642-EA6D2BA35A4E}"/>
              </a:ext>
            </a:extLst>
          </p:cNvPr>
          <p:cNvSpPr>
            <a:spLocks noGrp="1"/>
          </p:cNvSpPr>
          <p:nvPr>
            <p:ph type="title"/>
          </p:nvPr>
        </p:nvSpPr>
        <p:spPr/>
        <p:txBody>
          <a:bodyPr/>
          <a:lstStyle/>
          <a:p>
            <a:r>
              <a:rPr lang="en-US" dirty="0"/>
              <a:t>MJ-37: Create Vagrant Box Sequence Diagram</a:t>
            </a:r>
          </a:p>
        </p:txBody>
      </p:sp>
      <p:pic>
        <p:nvPicPr>
          <p:cNvPr id="9218" name="Picture 2" descr="https://lh5.googleusercontent.com/p6AhpcslM3XZUDEdXE0dBfqzyLD1eCA5dmpoqCT5fu7scjIJ1uHJX_cjBCBv4sFt3F4jC7SFG8GMCu9Cs4wqBYzy40oJiuGjZzSR5Oieqr3Sva8RqOg62uQ8vb2CcffywHAkFOWL">
            <a:extLst>
              <a:ext uri="{FF2B5EF4-FFF2-40B4-BE49-F238E27FC236}">
                <a16:creationId xmlns:a16="http://schemas.microsoft.com/office/drawing/2014/main" id="{F0D8F07A-1B4B-4EBF-9CB0-B216C29F324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03178" y="2016369"/>
            <a:ext cx="2968146" cy="47321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4FD526D-C344-42B7-B5E2-C856289646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39141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D9EEE-4219-4A35-B00D-BB1305C88DAB}"/>
              </a:ext>
            </a:extLst>
          </p:cNvPr>
          <p:cNvSpPr>
            <a:spLocks noGrp="1"/>
          </p:cNvSpPr>
          <p:nvPr>
            <p:ph type="title"/>
          </p:nvPr>
        </p:nvSpPr>
        <p:spPr/>
        <p:txBody>
          <a:bodyPr/>
          <a:lstStyle/>
          <a:p>
            <a:r>
              <a:rPr lang="en-US" dirty="0"/>
              <a:t>MJ-37: Create A Vagrant Box Screenshot</a:t>
            </a:r>
          </a:p>
        </p:txBody>
      </p:sp>
      <p:pic>
        <p:nvPicPr>
          <p:cNvPr id="5" name="Content Placeholder 4">
            <a:extLst>
              <a:ext uri="{FF2B5EF4-FFF2-40B4-BE49-F238E27FC236}">
                <a16:creationId xmlns:a16="http://schemas.microsoft.com/office/drawing/2014/main" id="{82A975F8-BDF2-4B28-8BF9-E6F56BB36DB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6123" y="2052438"/>
            <a:ext cx="8723730" cy="4725356"/>
          </a:xfrm>
        </p:spPr>
      </p:pic>
    </p:spTree>
    <p:extLst>
      <p:ext uri="{BB962C8B-B14F-4D97-AF65-F5344CB8AC3E}">
        <p14:creationId xmlns:p14="http://schemas.microsoft.com/office/powerpoint/2010/main" val="3819043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B4DC-0393-4E48-B87B-25C0496B5BCF}"/>
              </a:ext>
            </a:extLst>
          </p:cNvPr>
          <p:cNvSpPr>
            <a:spLocks noGrp="1"/>
          </p:cNvSpPr>
          <p:nvPr>
            <p:ph type="title"/>
          </p:nvPr>
        </p:nvSpPr>
        <p:spPr/>
        <p:txBody>
          <a:bodyPr/>
          <a:lstStyle/>
          <a:p>
            <a:r>
              <a:rPr lang="en-US" dirty="0"/>
              <a:t>MJ-33 Create Question Bank View</a:t>
            </a:r>
          </a:p>
        </p:txBody>
      </p:sp>
      <p:sp>
        <p:nvSpPr>
          <p:cNvPr id="3" name="Content Placeholder 2">
            <a:extLst>
              <a:ext uri="{FF2B5EF4-FFF2-40B4-BE49-F238E27FC236}">
                <a16:creationId xmlns:a16="http://schemas.microsoft.com/office/drawing/2014/main" id="{A8D4F762-63D4-4525-86EA-8059692FF699}"/>
              </a:ext>
            </a:extLst>
          </p:cNvPr>
          <p:cNvSpPr>
            <a:spLocks noGrp="1"/>
          </p:cNvSpPr>
          <p:nvPr>
            <p:ph idx="1"/>
          </p:nvPr>
        </p:nvSpPr>
        <p:spPr/>
        <p:txBody>
          <a:bodyPr/>
          <a:lstStyle/>
          <a:p>
            <a:r>
              <a:rPr lang="en-US" dirty="0"/>
              <a:t>As an administrator, I would like to see all questions available regardless of course or semester.</a:t>
            </a:r>
          </a:p>
          <a:p>
            <a:r>
              <a:rPr lang="en-US" dirty="0"/>
              <a:t>The functionality the view should support:</a:t>
            </a:r>
          </a:p>
          <a:p>
            <a:pPr lvl="1"/>
            <a:r>
              <a:rPr lang="en-US" dirty="0"/>
              <a:t>Add questions</a:t>
            </a:r>
          </a:p>
          <a:p>
            <a:pPr lvl="1"/>
            <a:r>
              <a:rPr lang="en-US" dirty="0"/>
              <a:t>Edit questions</a:t>
            </a:r>
          </a:p>
          <a:p>
            <a:pPr lvl="1"/>
            <a:r>
              <a:rPr lang="en-US" dirty="0"/>
              <a:t>Delete questions</a:t>
            </a:r>
          </a:p>
        </p:txBody>
      </p:sp>
      <p:pic>
        <p:nvPicPr>
          <p:cNvPr id="4" name="Picture 3">
            <a:extLst>
              <a:ext uri="{FF2B5EF4-FFF2-40B4-BE49-F238E27FC236}">
                <a16:creationId xmlns:a16="http://schemas.microsoft.com/office/drawing/2014/main" id="{F0B7EDB4-616D-4478-B5AF-EF506628FC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4207267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76ED3-7348-42F8-8B4C-B653349A531F}"/>
              </a:ext>
            </a:extLst>
          </p:cNvPr>
          <p:cNvSpPr>
            <a:spLocks noGrp="1"/>
          </p:cNvSpPr>
          <p:nvPr>
            <p:ph type="title"/>
          </p:nvPr>
        </p:nvSpPr>
        <p:spPr/>
        <p:txBody>
          <a:bodyPr/>
          <a:lstStyle/>
          <a:p>
            <a:r>
              <a:rPr lang="en-US" dirty="0"/>
              <a:t>Problem Definition</a:t>
            </a:r>
          </a:p>
        </p:txBody>
      </p:sp>
      <p:sp>
        <p:nvSpPr>
          <p:cNvPr id="3" name="Content Placeholder 2">
            <a:extLst>
              <a:ext uri="{FF2B5EF4-FFF2-40B4-BE49-F238E27FC236}">
                <a16:creationId xmlns:a16="http://schemas.microsoft.com/office/drawing/2014/main" id="{DED59B5D-36B0-4B7B-99C8-6695340A209E}"/>
              </a:ext>
            </a:extLst>
          </p:cNvPr>
          <p:cNvSpPr>
            <a:spLocks noGrp="1"/>
          </p:cNvSpPr>
          <p:nvPr>
            <p:ph idx="1"/>
          </p:nvPr>
        </p:nvSpPr>
        <p:spPr/>
        <p:txBody>
          <a:bodyPr/>
          <a:lstStyle/>
          <a:p>
            <a:r>
              <a:rPr lang="en-US" dirty="0"/>
              <a:t>Whole Project:</a:t>
            </a:r>
          </a:p>
          <a:p>
            <a:pPr lvl="1"/>
            <a:r>
              <a:rPr lang="en-US" dirty="0"/>
              <a:t>The Mobile Judge application was created in order to streamline and automate some of the logistical and intricate details that go into organizing and hosting the Senior Project Showcase. Mobile Judge allows for the organizer to invite potential judges, create questions for judges, assign judges to students, assign grades to students, and much more right from inside the application.</a:t>
            </a:r>
          </a:p>
          <a:p>
            <a:r>
              <a:rPr lang="en-US" dirty="0"/>
              <a:t>My Part:</a:t>
            </a:r>
          </a:p>
          <a:p>
            <a:pPr lvl="1"/>
            <a:r>
              <a:rPr lang="en-US" dirty="0"/>
              <a:t>My focus for the Fall 2018 semester was to streamline the deployment of the local development environment and expand the application to support the assignment of questions per course and to integrate courses. </a:t>
            </a:r>
          </a:p>
        </p:txBody>
      </p:sp>
      <p:pic>
        <p:nvPicPr>
          <p:cNvPr id="4" name="Picture 3">
            <a:extLst>
              <a:ext uri="{FF2B5EF4-FFF2-40B4-BE49-F238E27FC236}">
                <a16:creationId xmlns:a16="http://schemas.microsoft.com/office/drawing/2014/main" id="{BC977CA5-2DBF-4C6C-A852-A52912C6E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4020356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AFBF0-3B17-4C87-9972-CD7A8C0686D8}"/>
              </a:ext>
            </a:extLst>
          </p:cNvPr>
          <p:cNvSpPr>
            <a:spLocks noGrp="1"/>
          </p:cNvSpPr>
          <p:nvPr>
            <p:ph type="title"/>
          </p:nvPr>
        </p:nvSpPr>
        <p:spPr/>
        <p:txBody>
          <a:bodyPr/>
          <a:lstStyle/>
          <a:p>
            <a:r>
              <a:rPr lang="en-US" dirty="0"/>
              <a:t>MJ-33 Create Question Bank View Sequence Diagram</a:t>
            </a:r>
          </a:p>
        </p:txBody>
      </p:sp>
      <p:pic>
        <p:nvPicPr>
          <p:cNvPr id="10242" name="Picture 2" descr="https://lh5.googleusercontent.com/vKx84uQVdJ4Y0vHkJdDbaKdviTYlQ1hbRZ-8ihcGHDgds1t9Gl4lowakdeC77j36Pd38mzKXKlxkPdk89jYcsZfMD5wYorkzLPlSejZ7F4bkSYSLWqmivs3L23atgjM7h5O9Nr8l">
            <a:extLst>
              <a:ext uri="{FF2B5EF4-FFF2-40B4-BE49-F238E27FC236}">
                <a16:creationId xmlns:a16="http://schemas.microsoft.com/office/drawing/2014/main" id="{8F9FCCF5-7BC2-4C57-BC2E-DF7F517CDBA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87258" y="2047508"/>
            <a:ext cx="7199986" cy="48104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42C229D-8472-4BD2-9161-5253B6E53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3931410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48911-8242-45DE-A1AF-7D8A03BD11C2}"/>
              </a:ext>
            </a:extLst>
          </p:cNvPr>
          <p:cNvSpPr>
            <a:spLocks noGrp="1"/>
          </p:cNvSpPr>
          <p:nvPr>
            <p:ph type="title"/>
          </p:nvPr>
        </p:nvSpPr>
        <p:spPr/>
        <p:txBody>
          <a:bodyPr/>
          <a:lstStyle/>
          <a:p>
            <a:r>
              <a:rPr lang="en-US" dirty="0"/>
              <a:t>MJ-33 Create Question Bank View Screenshots</a:t>
            </a:r>
          </a:p>
        </p:txBody>
      </p:sp>
      <p:pic>
        <p:nvPicPr>
          <p:cNvPr id="11266" name="Picture 2" descr="https://lh3.googleusercontent.com/8sWpVM1Iunium350gmFYLuRc67j4ewppBYaDmiE2g02KkLgTNoYMKTyhmBY4eZtpBjygwIrXHPpFbUtOKRq25oSsZ9A3kSbCSbC9OJtQB-1WTdWC22tGBN1ep_dizsDoJ4J7FppW">
            <a:extLst>
              <a:ext uri="{FF2B5EF4-FFF2-40B4-BE49-F238E27FC236}">
                <a16:creationId xmlns:a16="http://schemas.microsoft.com/office/drawing/2014/main" id="{29FF03D4-2FCB-4BDB-857E-A0B82E8F159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58253" y="2057515"/>
            <a:ext cx="8859470" cy="4717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783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60233-5E7C-4025-8FF9-B97AEDE487D8}"/>
              </a:ext>
            </a:extLst>
          </p:cNvPr>
          <p:cNvSpPr>
            <a:spLocks noGrp="1"/>
          </p:cNvSpPr>
          <p:nvPr>
            <p:ph type="title"/>
          </p:nvPr>
        </p:nvSpPr>
        <p:spPr/>
        <p:txBody>
          <a:bodyPr/>
          <a:lstStyle/>
          <a:p>
            <a:r>
              <a:rPr lang="en-US" dirty="0"/>
              <a:t>Test Case on MJ-49 Courses View</a:t>
            </a:r>
          </a:p>
        </p:txBody>
      </p:sp>
      <p:sp>
        <p:nvSpPr>
          <p:cNvPr id="4" name="Text Placeholder 3">
            <a:extLst>
              <a:ext uri="{FF2B5EF4-FFF2-40B4-BE49-F238E27FC236}">
                <a16:creationId xmlns:a16="http://schemas.microsoft.com/office/drawing/2014/main" id="{2AFDD513-1FEA-438C-B34E-1DE4F68C4578}"/>
              </a:ext>
            </a:extLst>
          </p:cNvPr>
          <p:cNvSpPr>
            <a:spLocks noGrp="1"/>
          </p:cNvSpPr>
          <p:nvPr>
            <p:ph type="body" idx="1"/>
          </p:nvPr>
        </p:nvSpPr>
        <p:spPr>
          <a:xfrm>
            <a:off x="660945" y="2336873"/>
            <a:ext cx="5435055" cy="576262"/>
          </a:xfrm>
        </p:spPr>
        <p:txBody>
          <a:bodyPr/>
          <a:lstStyle/>
          <a:p>
            <a:r>
              <a:rPr lang="en-US" dirty="0"/>
              <a:t>Test Case ID: MJ-49-01 </a:t>
            </a:r>
            <a:r>
              <a:rPr lang="en-US" sz="1600" dirty="0"/>
              <a:t>(sunny day)</a:t>
            </a:r>
            <a:endParaRPr lang="en-US" dirty="0"/>
          </a:p>
        </p:txBody>
      </p:sp>
      <p:sp>
        <p:nvSpPr>
          <p:cNvPr id="7" name="Text Placeholder 6">
            <a:extLst>
              <a:ext uri="{FF2B5EF4-FFF2-40B4-BE49-F238E27FC236}">
                <a16:creationId xmlns:a16="http://schemas.microsoft.com/office/drawing/2014/main" id="{DF6C604C-FB9C-49BE-AB1C-6C8E4112A711}"/>
              </a:ext>
            </a:extLst>
          </p:cNvPr>
          <p:cNvSpPr>
            <a:spLocks noGrp="1"/>
          </p:cNvSpPr>
          <p:nvPr>
            <p:ph type="body" sz="half" idx="15"/>
          </p:nvPr>
        </p:nvSpPr>
        <p:spPr>
          <a:xfrm>
            <a:off x="680321" y="3022673"/>
            <a:ext cx="5435055" cy="2913513"/>
          </a:xfrm>
        </p:spPr>
        <p:txBody>
          <a:bodyPr>
            <a:normAutofit fontScale="92500" lnSpcReduction="10000"/>
          </a:bodyPr>
          <a:lstStyle/>
          <a:p>
            <a:r>
              <a:rPr lang="en-US" sz="1800" b="1" dirty="0"/>
              <a:t>Description/Summary of Test:</a:t>
            </a:r>
            <a:r>
              <a:rPr lang="en-US" sz="1800" dirty="0"/>
              <a:t> Insert Course Record</a:t>
            </a:r>
          </a:p>
          <a:p>
            <a:r>
              <a:rPr lang="en-US" sz="1800" b="1" dirty="0"/>
              <a:t>Precondition: </a:t>
            </a:r>
            <a:r>
              <a:rPr lang="en-US" sz="1800" dirty="0"/>
              <a:t>The user logged in should be an administrator.</a:t>
            </a:r>
          </a:p>
          <a:p>
            <a:r>
              <a:rPr lang="en-US" sz="1800" b="1" dirty="0"/>
              <a:t>Expected Result: </a:t>
            </a:r>
            <a:r>
              <a:rPr lang="en-US" sz="1800" dirty="0"/>
              <a:t>Course record is inserted into the data grid view and that is reflected as a new record in the database.</a:t>
            </a:r>
          </a:p>
          <a:p>
            <a:r>
              <a:rPr lang="en-US" sz="1800" b="1" dirty="0"/>
              <a:t>Actual Result:</a:t>
            </a:r>
            <a:r>
              <a:rPr lang="en-US" sz="1800" dirty="0"/>
              <a:t> The course record was inserted into the grid view and the database showed a new record inserted.</a:t>
            </a:r>
          </a:p>
          <a:p>
            <a:r>
              <a:rPr lang="en-US" sz="1800" b="1" dirty="0"/>
              <a:t>Status (Fail/Pass): </a:t>
            </a:r>
            <a:r>
              <a:rPr lang="en-US" sz="1800" dirty="0"/>
              <a:t>PASS</a:t>
            </a:r>
          </a:p>
        </p:txBody>
      </p:sp>
      <p:sp>
        <p:nvSpPr>
          <p:cNvPr id="6" name="Text Placeholder 5">
            <a:extLst>
              <a:ext uri="{FF2B5EF4-FFF2-40B4-BE49-F238E27FC236}">
                <a16:creationId xmlns:a16="http://schemas.microsoft.com/office/drawing/2014/main" id="{0FA78E03-9907-48FE-900A-226518507763}"/>
              </a:ext>
            </a:extLst>
          </p:cNvPr>
          <p:cNvSpPr>
            <a:spLocks noGrp="1"/>
          </p:cNvSpPr>
          <p:nvPr>
            <p:ph type="body" sz="quarter" idx="13"/>
          </p:nvPr>
        </p:nvSpPr>
        <p:spPr>
          <a:xfrm>
            <a:off x="6096000" y="2336873"/>
            <a:ext cx="5435055" cy="576262"/>
          </a:xfrm>
        </p:spPr>
        <p:txBody>
          <a:bodyPr/>
          <a:lstStyle/>
          <a:p>
            <a:r>
              <a:rPr lang="en-US" dirty="0"/>
              <a:t>Test Case ID: MJ-49-02 </a:t>
            </a:r>
            <a:r>
              <a:rPr lang="en-US" sz="1600" dirty="0"/>
              <a:t>(rainy day)</a:t>
            </a:r>
            <a:endParaRPr lang="en-US" dirty="0"/>
          </a:p>
        </p:txBody>
      </p:sp>
      <p:sp>
        <p:nvSpPr>
          <p:cNvPr id="9" name="Text Placeholder 8">
            <a:extLst>
              <a:ext uri="{FF2B5EF4-FFF2-40B4-BE49-F238E27FC236}">
                <a16:creationId xmlns:a16="http://schemas.microsoft.com/office/drawing/2014/main" id="{5EC6177D-9CF4-4B61-B4C8-5EEEEA2EB0C0}"/>
              </a:ext>
            </a:extLst>
          </p:cNvPr>
          <p:cNvSpPr>
            <a:spLocks noGrp="1"/>
          </p:cNvSpPr>
          <p:nvPr>
            <p:ph type="body" sz="half" idx="17"/>
          </p:nvPr>
        </p:nvSpPr>
        <p:spPr>
          <a:xfrm>
            <a:off x="6115376" y="3022673"/>
            <a:ext cx="5435055" cy="2913513"/>
          </a:xfrm>
        </p:spPr>
        <p:txBody>
          <a:bodyPr>
            <a:normAutofit fontScale="92500" lnSpcReduction="10000"/>
          </a:bodyPr>
          <a:lstStyle/>
          <a:p>
            <a:r>
              <a:rPr lang="en-US" sz="1800" b="1" dirty="0"/>
              <a:t>Description/Summary of Test:</a:t>
            </a:r>
            <a:r>
              <a:rPr lang="en-US" sz="1800" dirty="0"/>
              <a:t> Insert Course Record</a:t>
            </a:r>
          </a:p>
          <a:p>
            <a:r>
              <a:rPr lang="en-US" sz="1800" b="1" dirty="0"/>
              <a:t>Precondition: </a:t>
            </a:r>
            <a:r>
              <a:rPr lang="en-US" sz="1800" dirty="0"/>
              <a:t>The user logged in should be an administrator.</a:t>
            </a:r>
          </a:p>
          <a:p>
            <a:r>
              <a:rPr lang="en-US" sz="1800" b="1" dirty="0"/>
              <a:t>Expected Result: </a:t>
            </a:r>
            <a:r>
              <a:rPr lang="en-US" sz="1800" dirty="0"/>
              <a:t>Course record is not inserted into the data grid view and the field causing the error is highlighted</a:t>
            </a:r>
          </a:p>
          <a:p>
            <a:r>
              <a:rPr lang="en-US" sz="1800" b="1" dirty="0"/>
              <a:t>Actual Result:</a:t>
            </a:r>
            <a:r>
              <a:rPr lang="en-US" sz="1800" dirty="0"/>
              <a:t> The course record was not inserted into the grid view and the field causing the error was highlighted</a:t>
            </a:r>
          </a:p>
          <a:p>
            <a:r>
              <a:rPr lang="en-US" sz="1800" b="1" dirty="0"/>
              <a:t>Status (Fail/Pass): </a:t>
            </a:r>
            <a:r>
              <a:rPr lang="en-US" sz="1800" dirty="0"/>
              <a:t>PASS</a:t>
            </a:r>
          </a:p>
        </p:txBody>
      </p:sp>
      <p:pic>
        <p:nvPicPr>
          <p:cNvPr id="11" name="Picture 10">
            <a:extLst>
              <a:ext uri="{FF2B5EF4-FFF2-40B4-BE49-F238E27FC236}">
                <a16:creationId xmlns:a16="http://schemas.microsoft.com/office/drawing/2014/main" id="{E3BF171A-A370-4826-AC95-4E59821FB8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4076684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23785-DE8A-4DA9-87C0-A1B8CFDE5288}"/>
              </a:ext>
            </a:extLst>
          </p:cNvPr>
          <p:cNvSpPr>
            <a:spLocks noGrp="1"/>
          </p:cNvSpPr>
          <p:nvPr>
            <p:ph type="title"/>
          </p:nvPr>
        </p:nvSpPr>
        <p:spPr/>
        <p:txBody>
          <a:bodyPr>
            <a:normAutofit/>
          </a:bodyPr>
          <a:lstStyle/>
          <a:p>
            <a:r>
              <a:rPr lang="en-US" sz="4800" dirty="0"/>
              <a:t>Summary</a:t>
            </a:r>
          </a:p>
        </p:txBody>
      </p:sp>
      <p:sp>
        <p:nvSpPr>
          <p:cNvPr id="3" name="Content Placeholder 2">
            <a:extLst>
              <a:ext uri="{FF2B5EF4-FFF2-40B4-BE49-F238E27FC236}">
                <a16:creationId xmlns:a16="http://schemas.microsoft.com/office/drawing/2014/main" id="{54941851-1DB6-42A6-8EB9-B5CF38F18E70}"/>
              </a:ext>
            </a:extLst>
          </p:cNvPr>
          <p:cNvSpPr>
            <a:spLocks noGrp="1"/>
          </p:cNvSpPr>
          <p:nvPr>
            <p:ph idx="1"/>
          </p:nvPr>
        </p:nvSpPr>
        <p:spPr/>
        <p:txBody>
          <a:bodyPr>
            <a:normAutofit fontScale="92500" lnSpcReduction="10000"/>
          </a:bodyPr>
          <a:lstStyle/>
          <a:p>
            <a:pPr marL="0" indent="0">
              <a:buNone/>
            </a:pPr>
            <a:r>
              <a:rPr lang="en-US" sz="2800" dirty="0"/>
              <a:t>Mobile Judge is now in its eleventh iteration. Over the previous semesters that application has continued to be improved in order to better serve its purpose; streamlining and reducing the workload of the showcase organizer. The eleventh version was focused on expanding on existing features in order to accommodate the growing demand of the system to be used for many colleges within FIU. Features such as allowing for multiple courses, questions per course, attendee users, and improving the judge experiences were the main focus. The software development cycle used allowed for efficient requirement gathering and development. </a:t>
            </a:r>
          </a:p>
        </p:txBody>
      </p:sp>
      <p:pic>
        <p:nvPicPr>
          <p:cNvPr id="4" name="Picture 3">
            <a:extLst>
              <a:ext uri="{FF2B5EF4-FFF2-40B4-BE49-F238E27FC236}">
                <a16:creationId xmlns:a16="http://schemas.microsoft.com/office/drawing/2014/main" id="{847E4EFB-870B-493C-AFC9-87EAF3BF9B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30443868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391B0-8285-4C68-B21B-B07DB8B00A96}"/>
              </a:ext>
            </a:extLst>
          </p:cNvPr>
          <p:cNvSpPr>
            <a:spLocks noGrp="1"/>
          </p:cNvSpPr>
          <p:nvPr>
            <p:ph type="title"/>
          </p:nvPr>
        </p:nvSpPr>
        <p:spPr/>
        <p:txBody>
          <a:bodyPr>
            <a:normAutofit/>
          </a:bodyPr>
          <a:lstStyle/>
          <a:p>
            <a:pPr algn="ctr"/>
            <a:r>
              <a:rPr lang="en-US" sz="7200" dirty="0"/>
              <a:t>Questions?</a:t>
            </a:r>
          </a:p>
        </p:txBody>
      </p:sp>
      <p:sp>
        <p:nvSpPr>
          <p:cNvPr id="3" name="Content Placeholder 2">
            <a:extLst>
              <a:ext uri="{FF2B5EF4-FFF2-40B4-BE49-F238E27FC236}">
                <a16:creationId xmlns:a16="http://schemas.microsoft.com/office/drawing/2014/main" id="{8472DE68-242C-4E99-9175-5D965849EC8E}"/>
              </a:ext>
            </a:extLst>
          </p:cNvPr>
          <p:cNvSpPr>
            <a:spLocks noGrp="1"/>
          </p:cNvSpPr>
          <p:nvPr>
            <p:ph idx="1"/>
          </p:nvPr>
        </p:nvSpPr>
        <p:spPr/>
        <p:txBody>
          <a:bodyPr>
            <a:normAutofit/>
          </a:bodyPr>
          <a:lstStyle/>
          <a:p>
            <a:pPr marL="0" indent="0" algn="ctr">
              <a:buNone/>
            </a:pPr>
            <a:r>
              <a:rPr lang="en-US" sz="5400" dirty="0"/>
              <a:t>Thank you!</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lgn="ctr">
              <a:buNone/>
            </a:pPr>
            <a:r>
              <a:rPr lang="en-US" u="sng" dirty="0"/>
              <a:t>Contact Information</a:t>
            </a:r>
          </a:p>
          <a:p>
            <a:pPr marL="0" indent="0" algn="ctr">
              <a:buNone/>
            </a:pPr>
            <a:r>
              <a:rPr lang="en-US" dirty="0"/>
              <a:t>Manuel De </a:t>
            </a:r>
            <a:r>
              <a:rPr lang="en-US" dirty="0" err="1"/>
              <a:t>Armas</a:t>
            </a:r>
            <a:r>
              <a:rPr lang="en-US" dirty="0"/>
              <a:t> – mdear026@fiu.edu</a:t>
            </a:r>
          </a:p>
        </p:txBody>
      </p:sp>
      <p:pic>
        <p:nvPicPr>
          <p:cNvPr id="11" name="Picture 10">
            <a:extLst>
              <a:ext uri="{FF2B5EF4-FFF2-40B4-BE49-F238E27FC236}">
                <a16:creationId xmlns:a16="http://schemas.microsoft.com/office/drawing/2014/main" id="{4F41CDCB-2B2D-42DA-9FB8-0E44BCEEFC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1550721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3B96C-7792-4AC7-846E-9F87AB5FA53C}"/>
              </a:ext>
            </a:extLst>
          </p:cNvPr>
          <p:cNvSpPr>
            <a:spLocks noGrp="1"/>
          </p:cNvSpPr>
          <p:nvPr>
            <p:ph type="title"/>
          </p:nvPr>
        </p:nvSpPr>
        <p:spPr/>
        <p:txBody>
          <a:bodyPr/>
          <a:lstStyle/>
          <a:p>
            <a:r>
              <a:rPr lang="en-US" dirty="0"/>
              <a:t>Problem Definition</a:t>
            </a:r>
          </a:p>
        </p:txBody>
      </p:sp>
      <p:pic>
        <p:nvPicPr>
          <p:cNvPr id="1026" name="Picture 2" descr="https://lh3.googleusercontent.com/8sWpVM1Iunium350gmFYLuRc67j4ewppBYaDmiE2g02KkLgTNoYMKTyhmBY4eZtpBjygwIrXHPpFbUtOKRq25oSsZ9A3kSbCSbC9OJtQB-1WTdWC22tGBN1ep_dizsDoJ4J7FppW">
            <a:extLst>
              <a:ext uri="{FF2B5EF4-FFF2-40B4-BE49-F238E27FC236}">
                <a16:creationId xmlns:a16="http://schemas.microsoft.com/office/drawing/2014/main" id="{61D58367-CC0E-4515-BBC6-02D54CDC92D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89158" y="2000756"/>
            <a:ext cx="9005024" cy="4795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884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1C5C-EB48-4249-B7B9-BAF7ECA190EC}"/>
              </a:ext>
            </a:extLst>
          </p:cNvPr>
          <p:cNvSpPr>
            <a:spLocks noGrp="1"/>
          </p:cNvSpPr>
          <p:nvPr>
            <p:ph type="title"/>
          </p:nvPr>
        </p:nvSpPr>
        <p:spPr/>
        <p:txBody>
          <a:bodyPr/>
          <a:lstStyle/>
          <a:p>
            <a:r>
              <a:rPr lang="en-US" dirty="0"/>
              <a:t>Problem Definition</a:t>
            </a:r>
          </a:p>
        </p:txBody>
      </p:sp>
      <p:pic>
        <p:nvPicPr>
          <p:cNvPr id="2050" name="Picture 2" descr="https://lh5.googleusercontent.com/DxcuapV7UBNpaJnAU9ynE8Q1y6_ZPLvX88WEmFyTVeDKcr9E8A1KrKSa_IyRZyrBdOwjaftyEflGN2TwmsfBYTAnKVj5-HebiOlboIpYcMUBpGc_JvkYOTUcbER1-IRyP-bOqtoy">
            <a:extLst>
              <a:ext uri="{FF2B5EF4-FFF2-40B4-BE49-F238E27FC236}">
                <a16:creationId xmlns:a16="http://schemas.microsoft.com/office/drawing/2014/main" id="{259C8E2D-D1D4-46AF-AE64-4A9B9841ED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855" y="2034824"/>
            <a:ext cx="8974792" cy="4775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1702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40177-C393-411F-8863-6FC2B00A7CF8}"/>
              </a:ext>
            </a:extLst>
          </p:cNvPr>
          <p:cNvSpPr>
            <a:spLocks noGrp="1"/>
          </p:cNvSpPr>
          <p:nvPr>
            <p:ph type="title"/>
          </p:nvPr>
        </p:nvSpPr>
        <p:spPr/>
        <p:txBody>
          <a:bodyPr/>
          <a:lstStyle/>
          <a:p>
            <a:r>
              <a:rPr lang="en-US" dirty="0"/>
              <a:t>Problem Definition</a:t>
            </a:r>
          </a:p>
        </p:txBody>
      </p:sp>
      <p:pic>
        <p:nvPicPr>
          <p:cNvPr id="3078" name="Picture 6" descr="https://lh3.googleusercontent.com/KJ6dki88km8_I3Q-_r9cLb3lpt02vsB57f4j7-vRqWoZyyyfJdhCK214U4FixnLA1aRTVwj9kVfzTeBmUicZgQJSL2UzxsLsq-DJOmjS62n-ijuAjA-PLQ1_OQrfQ71ODCBmv3GS">
            <a:extLst>
              <a:ext uri="{FF2B5EF4-FFF2-40B4-BE49-F238E27FC236}">
                <a16:creationId xmlns:a16="http://schemas.microsoft.com/office/drawing/2014/main" id="{2B7C32E8-A787-43A0-8864-42744C64E2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031" y="2066858"/>
            <a:ext cx="8934090" cy="4696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96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49D87-6940-4209-965C-7BF79FCAC2E3}"/>
              </a:ext>
            </a:extLst>
          </p:cNvPr>
          <p:cNvSpPr>
            <a:spLocks noGrp="1"/>
          </p:cNvSpPr>
          <p:nvPr>
            <p:ph type="title"/>
          </p:nvPr>
        </p:nvSpPr>
        <p:spPr/>
        <p:txBody>
          <a:bodyPr/>
          <a:lstStyle/>
          <a:p>
            <a:r>
              <a:rPr lang="en-US" dirty="0"/>
              <a:t>Project Management</a:t>
            </a:r>
          </a:p>
        </p:txBody>
      </p:sp>
      <p:graphicFrame>
        <p:nvGraphicFramePr>
          <p:cNvPr id="7" name="Content Placeholder 6">
            <a:extLst>
              <a:ext uri="{FF2B5EF4-FFF2-40B4-BE49-F238E27FC236}">
                <a16:creationId xmlns:a16="http://schemas.microsoft.com/office/drawing/2014/main" id="{7579B3DA-52A7-49CF-8241-9AF5A4E56767}"/>
              </a:ext>
            </a:extLst>
          </p:cNvPr>
          <p:cNvGraphicFramePr>
            <a:graphicFrameLocks noGrp="1"/>
          </p:cNvGraphicFramePr>
          <p:nvPr>
            <p:ph idx="1"/>
            <p:extLst>
              <p:ext uri="{D42A27DB-BD31-4B8C-83A1-F6EECF244321}">
                <p14:modId xmlns:p14="http://schemas.microsoft.com/office/powerpoint/2010/main" val="2584372341"/>
              </p:ext>
            </p:extLst>
          </p:nvPr>
        </p:nvGraphicFramePr>
        <p:xfrm>
          <a:off x="0" y="1979720"/>
          <a:ext cx="12192013" cy="4949454"/>
        </p:xfrm>
        <a:graphic>
          <a:graphicData uri="http://schemas.openxmlformats.org/drawingml/2006/table">
            <a:tbl>
              <a:tblPr/>
              <a:tblGrid>
                <a:gridCol w="1187563">
                  <a:extLst>
                    <a:ext uri="{9D8B030D-6E8A-4147-A177-3AD203B41FA5}">
                      <a16:colId xmlns:a16="http://schemas.microsoft.com/office/drawing/2014/main" val="4183716597"/>
                    </a:ext>
                  </a:extLst>
                </a:gridCol>
                <a:gridCol w="220089">
                  <a:extLst>
                    <a:ext uri="{9D8B030D-6E8A-4147-A177-3AD203B41FA5}">
                      <a16:colId xmlns:a16="http://schemas.microsoft.com/office/drawing/2014/main" val="1220744666"/>
                    </a:ext>
                  </a:extLst>
                </a:gridCol>
                <a:gridCol w="220089">
                  <a:extLst>
                    <a:ext uri="{9D8B030D-6E8A-4147-A177-3AD203B41FA5}">
                      <a16:colId xmlns:a16="http://schemas.microsoft.com/office/drawing/2014/main" val="42619447"/>
                    </a:ext>
                  </a:extLst>
                </a:gridCol>
                <a:gridCol w="220089">
                  <a:extLst>
                    <a:ext uri="{9D8B030D-6E8A-4147-A177-3AD203B41FA5}">
                      <a16:colId xmlns:a16="http://schemas.microsoft.com/office/drawing/2014/main" val="3827646999"/>
                    </a:ext>
                  </a:extLst>
                </a:gridCol>
                <a:gridCol w="220089">
                  <a:extLst>
                    <a:ext uri="{9D8B030D-6E8A-4147-A177-3AD203B41FA5}">
                      <a16:colId xmlns:a16="http://schemas.microsoft.com/office/drawing/2014/main" val="4135576890"/>
                    </a:ext>
                  </a:extLst>
                </a:gridCol>
                <a:gridCol w="220089">
                  <a:extLst>
                    <a:ext uri="{9D8B030D-6E8A-4147-A177-3AD203B41FA5}">
                      <a16:colId xmlns:a16="http://schemas.microsoft.com/office/drawing/2014/main" val="3925214123"/>
                    </a:ext>
                  </a:extLst>
                </a:gridCol>
                <a:gridCol w="220089">
                  <a:extLst>
                    <a:ext uri="{9D8B030D-6E8A-4147-A177-3AD203B41FA5}">
                      <a16:colId xmlns:a16="http://schemas.microsoft.com/office/drawing/2014/main" val="2419324745"/>
                    </a:ext>
                  </a:extLst>
                </a:gridCol>
                <a:gridCol w="220089">
                  <a:extLst>
                    <a:ext uri="{9D8B030D-6E8A-4147-A177-3AD203B41FA5}">
                      <a16:colId xmlns:a16="http://schemas.microsoft.com/office/drawing/2014/main" val="773827676"/>
                    </a:ext>
                  </a:extLst>
                </a:gridCol>
                <a:gridCol w="220089">
                  <a:extLst>
                    <a:ext uri="{9D8B030D-6E8A-4147-A177-3AD203B41FA5}">
                      <a16:colId xmlns:a16="http://schemas.microsoft.com/office/drawing/2014/main" val="3606374956"/>
                    </a:ext>
                  </a:extLst>
                </a:gridCol>
                <a:gridCol w="220089">
                  <a:extLst>
                    <a:ext uri="{9D8B030D-6E8A-4147-A177-3AD203B41FA5}">
                      <a16:colId xmlns:a16="http://schemas.microsoft.com/office/drawing/2014/main" val="2257252978"/>
                    </a:ext>
                  </a:extLst>
                </a:gridCol>
                <a:gridCol w="220089">
                  <a:extLst>
                    <a:ext uri="{9D8B030D-6E8A-4147-A177-3AD203B41FA5}">
                      <a16:colId xmlns:a16="http://schemas.microsoft.com/office/drawing/2014/main" val="1600933798"/>
                    </a:ext>
                  </a:extLst>
                </a:gridCol>
                <a:gridCol w="220089">
                  <a:extLst>
                    <a:ext uri="{9D8B030D-6E8A-4147-A177-3AD203B41FA5}">
                      <a16:colId xmlns:a16="http://schemas.microsoft.com/office/drawing/2014/main" val="289717668"/>
                    </a:ext>
                  </a:extLst>
                </a:gridCol>
                <a:gridCol w="220089">
                  <a:extLst>
                    <a:ext uri="{9D8B030D-6E8A-4147-A177-3AD203B41FA5}">
                      <a16:colId xmlns:a16="http://schemas.microsoft.com/office/drawing/2014/main" val="38863124"/>
                    </a:ext>
                  </a:extLst>
                </a:gridCol>
                <a:gridCol w="220089">
                  <a:extLst>
                    <a:ext uri="{9D8B030D-6E8A-4147-A177-3AD203B41FA5}">
                      <a16:colId xmlns:a16="http://schemas.microsoft.com/office/drawing/2014/main" val="1644590853"/>
                    </a:ext>
                  </a:extLst>
                </a:gridCol>
                <a:gridCol w="220089">
                  <a:extLst>
                    <a:ext uri="{9D8B030D-6E8A-4147-A177-3AD203B41FA5}">
                      <a16:colId xmlns:a16="http://schemas.microsoft.com/office/drawing/2014/main" val="3524832848"/>
                    </a:ext>
                  </a:extLst>
                </a:gridCol>
                <a:gridCol w="220089">
                  <a:extLst>
                    <a:ext uri="{9D8B030D-6E8A-4147-A177-3AD203B41FA5}">
                      <a16:colId xmlns:a16="http://schemas.microsoft.com/office/drawing/2014/main" val="2628166626"/>
                    </a:ext>
                  </a:extLst>
                </a:gridCol>
                <a:gridCol w="220089">
                  <a:extLst>
                    <a:ext uri="{9D8B030D-6E8A-4147-A177-3AD203B41FA5}">
                      <a16:colId xmlns:a16="http://schemas.microsoft.com/office/drawing/2014/main" val="2280446922"/>
                    </a:ext>
                  </a:extLst>
                </a:gridCol>
                <a:gridCol w="220089">
                  <a:extLst>
                    <a:ext uri="{9D8B030D-6E8A-4147-A177-3AD203B41FA5}">
                      <a16:colId xmlns:a16="http://schemas.microsoft.com/office/drawing/2014/main" val="3717241822"/>
                    </a:ext>
                  </a:extLst>
                </a:gridCol>
                <a:gridCol w="220089">
                  <a:extLst>
                    <a:ext uri="{9D8B030D-6E8A-4147-A177-3AD203B41FA5}">
                      <a16:colId xmlns:a16="http://schemas.microsoft.com/office/drawing/2014/main" val="826471466"/>
                    </a:ext>
                  </a:extLst>
                </a:gridCol>
                <a:gridCol w="220089">
                  <a:extLst>
                    <a:ext uri="{9D8B030D-6E8A-4147-A177-3AD203B41FA5}">
                      <a16:colId xmlns:a16="http://schemas.microsoft.com/office/drawing/2014/main" val="3050804369"/>
                    </a:ext>
                  </a:extLst>
                </a:gridCol>
                <a:gridCol w="220089">
                  <a:extLst>
                    <a:ext uri="{9D8B030D-6E8A-4147-A177-3AD203B41FA5}">
                      <a16:colId xmlns:a16="http://schemas.microsoft.com/office/drawing/2014/main" val="446958476"/>
                    </a:ext>
                  </a:extLst>
                </a:gridCol>
                <a:gridCol w="220089">
                  <a:extLst>
                    <a:ext uri="{9D8B030D-6E8A-4147-A177-3AD203B41FA5}">
                      <a16:colId xmlns:a16="http://schemas.microsoft.com/office/drawing/2014/main" val="2156762765"/>
                    </a:ext>
                  </a:extLst>
                </a:gridCol>
                <a:gridCol w="220089">
                  <a:extLst>
                    <a:ext uri="{9D8B030D-6E8A-4147-A177-3AD203B41FA5}">
                      <a16:colId xmlns:a16="http://schemas.microsoft.com/office/drawing/2014/main" val="3199378941"/>
                    </a:ext>
                  </a:extLst>
                </a:gridCol>
                <a:gridCol w="220089">
                  <a:extLst>
                    <a:ext uri="{9D8B030D-6E8A-4147-A177-3AD203B41FA5}">
                      <a16:colId xmlns:a16="http://schemas.microsoft.com/office/drawing/2014/main" val="2167805374"/>
                    </a:ext>
                  </a:extLst>
                </a:gridCol>
                <a:gridCol w="220089">
                  <a:extLst>
                    <a:ext uri="{9D8B030D-6E8A-4147-A177-3AD203B41FA5}">
                      <a16:colId xmlns:a16="http://schemas.microsoft.com/office/drawing/2014/main" val="3944426070"/>
                    </a:ext>
                  </a:extLst>
                </a:gridCol>
                <a:gridCol w="220089">
                  <a:extLst>
                    <a:ext uri="{9D8B030D-6E8A-4147-A177-3AD203B41FA5}">
                      <a16:colId xmlns:a16="http://schemas.microsoft.com/office/drawing/2014/main" val="2327144803"/>
                    </a:ext>
                  </a:extLst>
                </a:gridCol>
                <a:gridCol w="220089">
                  <a:extLst>
                    <a:ext uri="{9D8B030D-6E8A-4147-A177-3AD203B41FA5}">
                      <a16:colId xmlns:a16="http://schemas.microsoft.com/office/drawing/2014/main" val="62904537"/>
                    </a:ext>
                  </a:extLst>
                </a:gridCol>
                <a:gridCol w="220089">
                  <a:extLst>
                    <a:ext uri="{9D8B030D-6E8A-4147-A177-3AD203B41FA5}">
                      <a16:colId xmlns:a16="http://schemas.microsoft.com/office/drawing/2014/main" val="1064045542"/>
                    </a:ext>
                  </a:extLst>
                </a:gridCol>
                <a:gridCol w="220089">
                  <a:extLst>
                    <a:ext uri="{9D8B030D-6E8A-4147-A177-3AD203B41FA5}">
                      <a16:colId xmlns:a16="http://schemas.microsoft.com/office/drawing/2014/main" val="3203181960"/>
                    </a:ext>
                  </a:extLst>
                </a:gridCol>
                <a:gridCol w="220089">
                  <a:extLst>
                    <a:ext uri="{9D8B030D-6E8A-4147-A177-3AD203B41FA5}">
                      <a16:colId xmlns:a16="http://schemas.microsoft.com/office/drawing/2014/main" val="443266327"/>
                    </a:ext>
                  </a:extLst>
                </a:gridCol>
                <a:gridCol w="220089">
                  <a:extLst>
                    <a:ext uri="{9D8B030D-6E8A-4147-A177-3AD203B41FA5}">
                      <a16:colId xmlns:a16="http://schemas.microsoft.com/office/drawing/2014/main" val="2009445857"/>
                    </a:ext>
                  </a:extLst>
                </a:gridCol>
                <a:gridCol w="220089">
                  <a:extLst>
                    <a:ext uri="{9D8B030D-6E8A-4147-A177-3AD203B41FA5}">
                      <a16:colId xmlns:a16="http://schemas.microsoft.com/office/drawing/2014/main" val="48990506"/>
                    </a:ext>
                  </a:extLst>
                </a:gridCol>
                <a:gridCol w="220089">
                  <a:extLst>
                    <a:ext uri="{9D8B030D-6E8A-4147-A177-3AD203B41FA5}">
                      <a16:colId xmlns:a16="http://schemas.microsoft.com/office/drawing/2014/main" val="3304720678"/>
                    </a:ext>
                  </a:extLst>
                </a:gridCol>
                <a:gridCol w="220089">
                  <a:extLst>
                    <a:ext uri="{9D8B030D-6E8A-4147-A177-3AD203B41FA5}">
                      <a16:colId xmlns:a16="http://schemas.microsoft.com/office/drawing/2014/main" val="1089898211"/>
                    </a:ext>
                  </a:extLst>
                </a:gridCol>
                <a:gridCol w="220089">
                  <a:extLst>
                    <a:ext uri="{9D8B030D-6E8A-4147-A177-3AD203B41FA5}">
                      <a16:colId xmlns:a16="http://schemas.microsoft.com/office/drawing/2014/main" val="3201468804"/>
                    </a:ext>
                  </a:extLst>
                </a:gridCol>
                <a:gridCol w="220089">
                  <a:extLst>
                    <a:ext uri="{9D8B030D-6E8A-4147-A177-3AD203B41FA5}">
                      <a16:colId xmlns:a16="http://schemas.microsoft.com/office/drawing/2014/main" val="3506456648"/>
                    </a:ext>
                  </a:extLst>
                </a:gridCol>
                <a:gridCol w="220089">
                  <a:extLst>
                    <a:ext uri="{9D8B030D-6E8A-4147-A177-3AD203B41FA5}">
                      <a16:colId xmlns:a16="http://schemas.microsoft.com/office/drawing/2014/main" val="1516796284"/>
                    </a:ext>
                  </a:extLst>
                </a:gridCol>
                <a:gridCol w="220089">
                  <a:extLst>
                    <a:ext uri="{9D8B030D-6E8A-4147-A177-3AD203B41FA5}">
                      <a16:colId xmlns:a16="http://schemas.microsoft.com/office/drawing/2014/main" val="1691231557"/>
                    </a:ext>
                  </a:extLst>
                </a:gridCol>
                <a:gridCol w="220089">
                  <a:extLst>
                    <a:ext uri="{9D8B030D-6E8A-4147-A177-3AD203B41FA5}">
                      <a16:colId xmlns:a16="http://schemas.microsoft.com/office/drawing/2014/main" val="3108909659"/>
                    </a:ext>
                  </a:extLst>
                </a:gridCol>
                <a:gridCol w="220089">
                  <a:extLst>
                    <a:ext uri="{9D8B030D-6E8A-4147-A177-3AD203B41FA5}">
                      <a16:colId xmlns:a16="http://schemas.microsoft.com/office/drawing/2014/main" val="139966311"/>
                    </a:ext>
                  </a:extLst>
                </a:gridCol>
                <a:gridCol w="220089">
                  <a:extLst>
                    <a:ext uri="{9D8B030D-6E8A-4147-A177-3AD203B41FA5}">
                      <a16:colId xmlns:a16="http://schemas.microsoft.com/office/drawing/2014/main" val="4181559820"/>
                    </a:ext>
                  </a:extLst>
                </a:gridCol>
                <a:gridCol w="220089">
                  <a:extLst>
                    <a:ext uri="{9D8B030D-6E8A-4147-A177-3AD203B41FA5}">
                      <a16:colId xmlns:a16="http://schemas.microsoft.com/office/drawing/2014/main" val="3249164006"/>
                    </a:ext>
                  </a:extLst>
                </a:gridCol>
                <a:gridCol w="220089">
                  <a:extLst>
                    <a:ext uri="{9D8B030D-6E8A-4147-A177-3AD203B41FA5}">
                      <a16:colId xmlns:a16="http://schemas.microsoft.com/office/drawing/2014/main" val="3043561790"/>
                    </a:ext>
                  </a:extLst>
                </a:gridCol>
                <a:gridCol w="220089">
                  <a:extLst>
                    <a:ext uri="{9D8B030D-6E8A-4147-A177-3AD203B41FA5}">
                      <a16:colId xmlns:a16="http://schemas.microsoft.com/office/drawing/2014/main" val="2099672993"/>
                    </a:ext>
                  </a:extLst>
                </a:gridCol>
                <a:gridCol w="220089">
                  <a:extLst>
                    <a:ext uri="{9D8B030D-6E8A-4147-A177-3AD203B41FA5}">
                      <a16:colId xmlns:a16="http://schemas.microsoft.com/office/drawing/2014/main" val="2428504073"/>
                    </a:ext>
                  </a:extLst>
                </a:gridCol>
                <a:gridCol w="220089">
                  <a:extLst>
                    <a:ext uri="{9D8B030D-6E8A-4147-A177-3AD203B41FA5}">
                      <a16:colId xmlns:a16="http://schemas.microsoft.com/office/drawing/2014/main" val="61222369"/>
                    </a:ext>
                  </a:extLst>
                </a:gridCol>
                <a:gridCol w="220089">
                  <a:extLst>
                    <a:ext uri="{9D8B030D-6E8A-4147-A177-3AD203B41FA5}">
                      <a16:colId xmlns:a16="http://schemas.microsoft.com/office/drawing/2014/main" val="1307377246"/>
                    </a:ext>
                  </a:extLst>
                </a:gridCol>
                <a:gridCol w="220089">
                  <a:extLst>
                    <a:ext uri="{9D8B030D-6E8A-4147-A177-3AD203B41FA5}">
                      <a16:colId xmlns:a16="http://schemas.microsoft.com/office/drawing/2014/main" val="3467360958"/>
                    </a:ext>
                  </a:extLst>
                </a:gridCol>
                <a:gridCol w="220089">
                  <a:extLst>
                    <a:ext uri="{9D8B030D-6E8A-4147-A177-3AD203B41FA5}">
                      <a16:colId xmlns:a16="http://schemas.microsoft.com/office/drawing/2014/main" val="257428527"/>
                    </a:ext>
                  </a:extLst>
                </a:gridCol>
                <a:gridCol w="220089">
                  <a:extLst>
                    <a:ext uri="{9D8B030D-6E8A-4147-A177-3AD203B41FA5}">
                      <a16:colId xmlns:a16="http://schemas.microsoft.com/office/drawing/2014/main" val="3538921288"/>
                    </a:ext>
                  </a:extLst>
                </a:gridCol>
                <a:gridCol w="220089">
                  <a:extLst>
                    <a:ext uri="{9D8B030D-6E8A-4147-A177-3AD203B41FA5}">
                      <a16:colId xmlns:a16="http://schemas.microsoft.com/office/drawing/2014/main" val="2310942500"/>
                    </a:ext>
                  </a:extLst>
                </a:gridCol>
              </a:tblGrid>
              <a:tr h="212088">
                <a:tc>
                  <a:txBody>
                    <a:bodyPr/>
                    <a:lstStyle/>
                    <a:p>
                      <a:pPr algn="l" fontAlgn="b"/>
                      <a:r>
                        <a:rPr lang="en-US" sz="1000" b="1" i="0" u="none" strike="noStrike" dirty="0">
                          <a:solidFill>
                            <a:srgbClr val="FFFFFF"/>
                          </a:solidFill>
                          <a:effectLst/>
                          <a:latin typeface="Calibri" panose="020F0502020204030204" pitchFamily="34" charset="0"/>
                        </a:rPr>
                        <a:t>Sprint #</a:t>
                      </a:r>
                      <a:endParaRPr lang="en-US" sz="300" b="1" i="0" u="none" strike="noStrike" dirty="0">
                        <a:solidFill>
                          <a:srgbClr val="FFFFFF"/>
                        </a:solidFill>
                        <a:effectLst/>
                        <a:latin typeface="Calibri" panose="020F0502020204030204" pitchFamily="34" charset="0"/>
                      </a:endParaRP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gridSpan="10">
                  <a:txBody>
                    <a:bodyPr/>
                    <a:lstStyle/>
                    <a:p>
                      <a:pPr algn="ctr" fontAlgn="b"/>
                      <a:r>
                        <a:rPr lang="en-US" sz="900" b="1" i="0" u="none" strike="noStrike" dirty="0">
                          <a:solidFill>
                            <a:srgbClr val="FFFFFF"/>
                          </a:solidFill>
                          <a:effectLst/>
                          <a:latin typeface="Calibri" panose="020F0502020204030204" pitchFamily="34" charset="0"/>
                        </a:rPr>
                        <a:t>Sprint 2</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algn="ctr" fontAlgn="b"/>
                      <a:r>
                        <a:rPr lang="en-US" sz="900" b="1" i="0" u="none" strike="noStrike" dirty="0">
                          <a:solidFill>
                            <a:srgbClr val="FFFFFF"/>
                          </a:solidFill>
                          <a:effectLst/>
                          <a:latin typeface="Calibri" panose="020F0502020204030204" pitchFamily="34" charset="0"/>
                        </a:rPr>
                        <a:t>Sprint 3</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algn="ctr" fontAlgn="b"/>
                      <a:r>
                        <a:rPr lang="en-US" sz="900" b="1" i="0" u="none" strike="noStrike" dirty="0">
                          <a:solidFill>
                            <a:srgbClr val="FFFFFF"/>
                          </a:solidFill>
                          <a:effectLst/>
                          <a:latin typeface="Calibri" panose="020F0502020204030204" pitchFamily="34" charset="0"/>
                        </a:rPr>
                        <a:t>Sprint 4</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algn="ctr" fontAlgn="b"/>
                      <a:r>
                        <a:rPr lang="en-US" sz="900" b="1" i="0" u="none" strike="noStrike" dirty="0">
                          <a:solidFill>
                            <a:srgbClr val="FFFFFF"/>
                          </a:solidFill>
                          <a:effectLst/>
                          <a:latin typeface="Calibri" panose="020F0502020204030204" pitchFamily="34" charset="0"/>
                        </a:rPr>
                        <a:t>Sprint 5</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algn="ctr" fontAlgn="b"/>
                      <a:r>
                        <a:rPr lang="en-US" sz="900" b="1" i="0" u="none" strike="noStrike" dirty="0">
                          <a:solidFill>
                            <a:srgbClr val="FFFFFF"/>
                          </a:solidFill>
                          <a:effectLst/>
                          <a:latin typeface="Calibri" panose="020F0502020204030204" pitchFamily="34" charset="0"/>
                        </a:rPr>
                        <a:t>Sprint 6</a:t>
                      </a:r>
                    </a:p>
                  </a:txBody>
                  <a:tcPr marL="2712" marR="2712" marT="2712" marB="0" anchor="b">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81908212"/>
                  </a:ext>
                </a:extLst>
              </a:tr>
              <a:tr h="212088">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Mon</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Tue</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Mon</a:t>
                      </a:r>
                    </a:p>
                  </a:txBody>
                  <a:tcPr marL="2712" marR="2712" marT="2712" marB="0" anchor="b">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Mon</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Tue</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Wed</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a:solidFill>
                            <a:srgbClr val="FFFFFF"/>
                          </a:solidFill>
                          <a:effectLst/>
                          <a:latin typeface="Calibri" panose="020F0502020204030204" pitchFamily="34" charset="0"/>
                        </a:rPr>
                        <a:t>Thu</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fontAlgn="b"/>
                      <a:r>
                        <a:rPr lang="en-US" sz="800" b="1" i="0" u="none" strike="noStrike" dirty="0">
                          <a:solidFill>
                            <a:srgbClr val="FFFFFF"/>
                          </a:solidFill>
                          <a:effectLst/>
                          <a:latin typeface="Calibri" panose="020F0502020204030204" pitchFamily="34" charset="0"/>
                        </a:rPr>
                        <a:t>Fri</a:t>
                      </a:r>
                    </a:p>
                  </a:txBody>
                  <a:tcPr marL="2712" marR="2712" marT="2712"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2031774012"/>
                  </a:ext>
                </a:extLst>
              </a:tr>
              <a:tr h="212088">
                <a:tc>
                  <a:txBody>
                    <a:bodyPr/>
                    <a:lstStyle/>
                    <a:p>
                      <a:pPr algn="l" fontAlgn="b"/>
                      <a:r>
                        <a:rPr lang="en-US" sz="1100" b="1" i="0" u="none" strike="noStrike" dirty="0">
                          <a:solidFill>
                            <a:srgbClr val="FFFFFF"/>
                          </a:solidFill>
                          <a:effectLst/>
                          <a:latin typeface="Calibri" panose="020F0502020204030204" pitchFamily="34" charset="0"/>
                        </a:rPr>
                        <a:t>User Stories</a:t>
                      </a:r>
                    </a:p>
                  </a:txBody>
                  <a:tcPr marL="2712" marR="2712" marT="2712" marB="0" anchor="b">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dirty="0">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dirty="0">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05496"/>
                    </a:solidFill>
                  </a:tcPr>
                </a:tc>
                <a:extLst>
                  <a:ext uri="{0D108BD9-81ED-4DB2-BD59-A6C34878D82A}">
                    <a16:rowId xmlns:a16="http://schemas.microsoft.com/office/drawing/2014/main" val="819007935"/>
                  </a:ext>
                </a:extLst>
              </a:tr>
              <a:tr h="216850">
                <a:tc>
                  <a:txBody>
                    <a:bodyPr/>
                    <a:lstStyle/>
                    <a:p>
                      <a:pPr algn="r" fontAlgn="b"/>
                      <a:r>
                        <a:rPr lang="en-US" sz="700" b="0" i="0" u="none" strike="noStrike" dirty="0">
                          <a:solidFill>
                            <a:srgbClr val="000000"/>
                          </a:solidFill>
                          <a:effectLst/>
                          <a:latin typeface="Calibri" panose="020F0502020204030204" pitchFamily="34" charset="0"/>
                        </a:rPr>
                        <a:t>MJ-28: Setup Local Development Environment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FFFFFF"/>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3617358027"/>
                  </a:ext>
                </a:extLst>
              </a:tr>
              <a:tr h="216850">
                <a:tc>
                  <a:txBody>
                    <a:bodyPr/>
                    <a:lstStyle/>
                    <a:p>
                      <a:pPr algn="r" fontAlgn="b"/>
                      <a:r>
                        <a:rPr lang="en-US" sz="700" b="0" i="0" u="none" strike="noStrike" dirty="0">
                          <a:solidFill>
                            <a:srgbClr val="000000"/>
                          </a:solidFill>
                          <a:effectLst/>
                          <a:latin typeface="Calibri" panose="020F0502020204030204" pitchFamily="34" charset="0"/>
                        </a:rPr>
                        <a:t>MJ-29: Review Project Structure and Code</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76999011"/>
                  </a:ext>
                </a:extLst>
              </a:tr>
              <a:tr h="212088">
                <a:tc>
                  <a:txBody>
                    <a:bodyPr/>
                    <a:lstStyle/>
                    <a:p>
                      <a:pPr algn="r" fontAlgn="b"/>
                      <a:r>
                        <a:rPr lang="en-US" sz="700" b="0" i="0" u="none" strike="noStrike" dirty="0">
                          <a:solidFill>
                            <a:srgbClr val="000000"/>
                          </a:solidFill>
                          <a:effectLst/>
                          <a:latin typeface="Calibri" panose="020F0502020204030204" pitchFamily="34" charset="0"/>
                        </a:rPr>
                        <a:t>MJ-35: Research Vagrant</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2594932441"/>
                  </a:ext>
                </a:extLst>
              </a:tr>
              <a:tr h="216850">
                <a:tc>
                  <a:txBody>
                    <a:bodyPr/>
                    <a:lstStyle/>
                    <a:p>
                      <a:pPr algn="r" fontAlgn="b"/>
                      <a:r>
                        <a:rPr lang="en-US" sz="700" b="0" i="0" u="none" strike="noStrike" dirty="0">
                          <a:solidFill>
                            <a:srgbClr val="000000"/>
                          </a:solidFill>
                          <a:effectLst/>
                          <a:latin typeface="Calibri" panose="020F0502020204030204" pitchFamily="34" charset="0"/>
                        </a:rPr>
                        <a:t>MJ-37: Create A Vagrant Box for MJ</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369815918"/>
                  </a:ext>
                </a:extLst>
              </a:tr>
              <a:tr h="212088">
                <a:tc>
                  <a:txBody>
                    <a:bodyPr/>
                    <a:lstStyle/>
                    <a:p>
                      <a:pPr algn="r" fontAlgn="b"/>
                      <a:r>
                        <a:rPr lang="en-US" sz="700" b="0" i="0" u="none" strike="noStrike" dirty="0">
                          <a:solidFill>
                            <a:srgbClr val="000000"/>
                          </a:solidFill>
                          <a:effectLst/>
                          <a:latin typeface="Calibri" panose="020F0502020204030204" pitchFamily="34" charset="0"/>
                        </a:rPr>
                        <a:t>MJ-40: Development Site Down</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2980027992"/>
                  </a:ext>
                </a:extLst>
              </a:tr>
              <a:tr h="216850">
                <a:tc>
                  <a:txBody>
                    <a:bodyPr/>
                    <a:lstStyle/>
                    <a:p>
                      <a:pPr algn="r" fontAlgn="b"/>
                      <a:r>
                        <a:rPr lang="en-US" sz="700" b="0" i="0" u="none" strike="noStrike">
                          <a:solidFill>
                            <a:srgbClr val="000000"/>
                          </a:solidFill>
                          <a:effectLst/>
                          <a:latin typeface="Calibri" panose="020F0502020204030204" pitchFamily="34" charset="0"/>
                        </a:rPr>
                        <a:t>MJ-32: Research the Question System</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372812456"/>
                  </a:ext>
                </a:extLst>
              </a:tr>
              <a:tr h="216850">
                <a:tc>
                  <a:txBody>
                    <a:bodyPr/>
                    <a:lstStyle/>
                    <a:p>
                      <a:pPr algn="r" fontAlgn="b"/>
                      <a:r>
                        <a:rPr lang="en-US" sz="700" b="0" i="0" u="none" strike="noStrike" dirty="0">
                          <a:solidFill>
                            <a:srgbClr val="000000"/>
                          </a:solidFill>
                          <a:effectLst/>
                          <a:latin typeface="Calibri" panose="020F0502020204030204" pitchFamily="34" charset="0"/>
                        </a:rPr>
                        <a:t>MJ-33: Create Question Bank View</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dirty="0">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2782407448"/>
                  </a:ext>
                </a:extLst>
              </a:tr>
              <a:tr h="216850">
                <a:tc>
                  <a:txBody>
                    <a:bodyPr/>
                    <a:lstStyle/>
                    <a:p>
                      <a:pPr algn="r" fontAlgn="b"/>
                      <a:r>
                        <a:rPr lang="es-ES" sz="700" b="0" i="0" u="none" strike="noStrike" dirty="0">
                          <a:solidFill>
                            <a:srgbClr val="000000"/>
                          </a:solidFill>
                          <a:effectLst/>
                          <a:latin typeface="Calibri" panose="020F0502020204030204" pitchFamily="34" charset="0"/>
                        </a:rPr>
                        <a:t>MJ-42: 500 Error in Local Dev </a:t>
                      </a:r>
                      <a:r>
                        <a:rPr lang="en-US" sz="700" b="0" i="0" u="none" strike="noStrike" dirty="0">
                          <a:solidFill>
                            <a:srgbClr val="000000"/>
                          </a:solidFill>
                          <a:effectLst/>
                          <a:latin typeface="Calibri" panose="020F0502020204030204" pitchFamily="34" charset="0"/>
                        </a:rPr>
                        <a:t>Environment</a:t>
                      </a:r>
                      <a:endParaRPr lang="es-ES" sz="700" b="0" i="0" u="none" strike="noStrike" dirty="0">
                        <a:solidFill>
                          <a:srgbClr val="000000"/>
                        </a:solidFill>
                        <a:effectLst/>
                        <a:latin typeface="Calibri" panose="020F0502020204030204" pitchFamily="34" charset="0"/>
                      </a:endParaRP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563220611"/>
                  </a:ext>
                </a:extLst>
              </a:tr>
              <a:tr h="216850">
                <a:tc>
                  <a:txBody>
                    <a:bodyPr/>
                    <a:lstStyle/>
                    <a:p>
                      <a:pPr algn="r" fontAlgn="b"/>
                      <a:r>
                        <a:rPr lang="en-US" sz="700" b="0" i="0" u="none" strike="noStrike" dirty="0">
                          <a:solidFill>
                            <a:srgbClr val="000000"/>
                          </a:solidFill>
                          <a:effectLst/>
                          <a:latin typeface="Calibri" panose="020F0502020204030204" pitchFamily="34" charset="0"/>
                        </a:rPr>
                        <a:t>MJ-45: Vagrant Environment Not Display Changes</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3157321858"/>
                  </a:ext>
                </a:extLst>
              </a:tr>
              <a:tr h="216850">
                <a:tc>
                  <a:txBody>
                    <a:bodyPr/>
                    <a:lstStyle/>
                    <a:p>
                      <a:pPr algn="r" fontAlgn="b"/>
                      <a:r>
                        <a:rPr lang="en-US" sz="700" b="0" i="0" u="none" strike="noStrike" dirty="0">
                          <a:solidFill>
                            <a:srgbClr val="000000"/>
                          </a:solidFill>
                          <a:effectLst/>
                          <a:latin typeface="Calibri" panose="020F0502020204030204" pitchFamily="34" charset="0"/>
                        </a:rPr>
                        <a:t>MJ-46: Implement the Courses Table in the DB</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3729543722"/>
                  </a:ext>
                </a:extLst>
              </a:tr>
              <a:tr h="216850">
                <a:tc>
                  <a:txBody>
                    <a:bodyPr/>
                    <a:lstStyle/>
                    <a:p>
                      <a:pPr algn="r" fontAlgn="b"/>
                      <a:r>
                        <a:rPr lang="it-IT" sz="700" b="0" i="0" u="none" strike="noStrike">
                          <a:solidFill>
                            <a:srgbClr val="000000"/>
                          </a:solidFill>
                          <a:effectLst/>
                          <a:latin typeface="Calibri" panose="020F0502020204030204" pitchFamily="34" charset="0"/>
                        </a:rPr>
                        <a:t>MJ-48: Add A Course Data Model</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743446560"/>
                  </a:ext>
                </a:extLst>
              </a:tr>
              <a:tr h="212088">
                <a:tc>
                  <a:txBody>
                    <a:bodyPr/>
                    <a:lstStyle/>
                    <a:p>
                      <a:pPr algn="r" fontAlgn="b"/>
                      <a:r>
                        <a:rPr lang="en-US" sz="700" b="0" i="0" u="none" strike="noStrike" dirty="0">
                          <a:solidFill>
                            <a:srgbClr val="000000"/>
                          </a:solidFill>
                          <a:effectLst/>
                          <a:latin typeface="Calibri" panose="020F0502020204030204" pitchFamily="34" charset="0"/>
                        </a:rPr>
                        <a:t>MJ-49: Create A Course View</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165203105"/>
                  </a:ext>
                </a:extLst>
              </a:tr>
              <a:tr h="216850">
                <a:tc>
                  <a:txBody>
                    <a:bodyPr/>
                    <a:lstStyle/>
                    <a:p>
                      <a:pPr algn="r" fontAlgn="b"/>
                      <a:r>
                        <a:rPr lang="en-US" sz="700" b="0" i="0" u="none" strike="noStrike" dirty="0">
                          <a:solidFill>
                            <a:srgbClr val="000000"/>
                          </a:solidFill>
                          <a:effectLst/>
                          <a:latin typeface="Calibri" panose="020F0502020204030204" pitchFamily="34" charset="0"/>
                        </a:rPr>
                        <a:t>MJ-57: Show the Name of the Term Instead of ID</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228121804"/>
                  </a:ext>
                </a:extLst>
              </a:tr>
              <a:tr h="216850">
                <a:tc>
                  <a:txBody>
                    <a:bodyPr/>
                    <a:lstStyle/>
                    <a:p>
                      <a:pPr algn="r" fontAlgn="b"/>
                      <a:r>
                        <a:rPr lang="en-US" sz="700" b="0" i="0" u="none" strike="noStrike" dirty="0">
                          <a:solidFill>
                            <a:srgbClr val="000000"/>
                          </a:solidFill>
                          <a:effectLst/>
                          <a:latin typeface="Calibri" panose="020F0502020204030204" pitchFamily="34" charset="0"/>
                        </a:rPr>
                        <a:t>MJ-47: Implement the Questions per Course Table</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dirty="0">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708368401"/>
                  </a:ext>
                </a:extLst>
              </a:tr>
              <a:tr h="216850">
                <a:tc>
                  <a:txBody>
                    <a:bodyPr/>
                    <a:lstStyle/>
                    <a:p>
                      <a:pPr algn="r" fontAlgn="b"/>
                      <a:r>
                        <a:rPr lang="en-US" sz="700" b="0" i="0" u="none" strike="noStrike" dirty="0">
                          <a:solidFill>
                            <a:srgbClr val="000000"/>
                          </a:solidFill>
                          <a:effectLst/>
                          <a:latin typeface="Calibri" panose="020F0502020204030204" pitchFamily="34" charset="0"/>
                        </a:rPr>
                        <a:t>MJ-51: Review the Question Assignment Algorithm</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dirty="0">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731454905"/>
                  </a:ext>
                </a:extLst>
              </a:tr>
              <a:tr h="216850">
                <a:tc>
                  <a:txBody>
                    <a:bodyPr/>
                    <a:lstStyle/>
                    <a:p>
                      <a:pPr algn="r" fontAlgn="b"/>
                      <a:r>
                        <a:rPr lang="en-US" sz="700" b="0" i="0" u="none" strike="noStrike" dirty="0">
                          <a:solidFill>
                            <a:srgbClr val="000000"/>
                          </a:solidFill>
                          <a:effectLst/>
                          <a:latin typeface="Calibri" panose="020F0502020204030204" pitchFamily="34" charset="0"/>
                        </a:rPr>
                        <a:t>MJ-52: Update Courses in the Course View</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998552314"/>
                  </a:ext>
                </a:extLst>
              </a:tr>
              <a:tr h="216850">
                <a:tc>
                  <a:txBody>
                    <a:bodyPr/>
                    <a:lstStyle/>
                    <a:p>
                      <a:pPr algn="r" fontAlgn="b"/>
                      <a:r>
                        <a:rPr lang="en-US" sz="700" b="0" i="0" u="none" strike="noStrike" dirty="0">
                          <a:solidFill>
                            <a:srgbClr val="000000"/>
                          </a:solidFill>
                          <a:effectLst/>
                          <a:latin typeface="Calibri" panose="020F0502020204030204" pitchFamily="34" charset="0"/>
                        </a:rPr>
                        <a:t>MJ-53: Delete Courses in the Courses View</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439994133"/>
                  </a:ext>
                </a:extLst>
              </a:tr>
              <a:tr h="212088">
                <a:tc>
                  <a:txBody>
                    <a:bodyPr/>
                    <a:lstStyle/>
                    <a:p>
                      <a:pPr algn="r" fontAlgn="b"/>
                      <a:r>
                        <a:rPr lang="en-US" sz="700" b="0" i="0" u="none" strike="noStrike" dirty="0">
                          <a:solidFill>
                            <a:srgbClr val="000000"/>
                          </a:solidFill>
                          <a:effectLst/>
                          <a:latin typeface="Calibri" panose="020F0502020204030204" pitchFamily="34" charset="0"/>
                        </a:rPr>
                        <a:t>MJ-63: API Sync</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2063635398"/>
                  </a:ext>
                </a:extLst>
              </a:tr>
              <a:tr h="216850">
                <a:tc>
                  <a:txBody>
                    <a:bodyPr/>
                    <a:lstStyle/>
                    <a:p>
                      <a:pPr algn="r" fontAlgn="b"/>
                      <a:r>
                        <a:rPr lang="en-US" sz="700" b="0" i="0" u="none" strike="noStrike" dirty="0">
                          <a:solidFill>
                            <a:srgbClr val="000000"/>
                          </a:solidFill>
                          <a:effectLst/>
                          <a:latin typeface="Calibri" panose="020F0502020204030204" pitchFamily="34" charset="0"/>
                        </a:rPr>
                        <a:t>MJ-66: Fix Development and Production Server</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CB9CA"/>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3510300047"/>
                  </a:ext>
                </a:extLst>
              </a:tr>
              <a:tr h="212088">
                <a:tc>
                  <a:txBody>
                    <a:bodyPr/>
                    <a:lstStyle/>
                    <a:p>
                      <a:pPr algn="r" fontAlgn="b"/>
                      <a:r>
                        <a:rPr lang="en-US" sz="700" b="0" i="0" u="none" strike="noStrike" dirty="0">
                          <a:solidFill>
                            <a:srgbClr val="000000"/>
                          </a:solidFill>
                          <a:effectLst/>
                          <a:latin typeface="Calibri" panose="020F0502020204030204" pitchFamily="34" charset="0"/>
                        </a:rPr>
                        <a:t>MJ-70: Documentation</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DCE4"/>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fontAlgn="b"/>
                      <a:r>
                        <a:rPr lang="en-US" sz="300" b="0" i="0" u="none" strike="noStrike">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l" fontAlgn="b"/>
                      <a:r>
                        <a:rPr lang="en-US" sz="300" b="0" i="0" u="none" strike="noStrike" dirty="0">
                          <a:solidFill>
                            <a:srgbClr val="000000"/>
                          </a:solidFill>
                          <a:effectLst/>
                          <a:latin typeface="Calibri" panose="020F0502020204030204" pitchFamily="34" charset="0"/>
                        </a:rPr>
                        <a:t> </a:t>
                      </a:r>
                    </a:p>
                  </a:txBody>
                  <a:tcPr marL="2712" marR="2712" marT="271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909176373"/>
                  </a:ext>
                </a:extLst>
              </a:tr>
            </a:tbl>
          </a:graphicData>
        </a:graphic>
      </p:graphicFrame>
    </p:spTree>
    <p:extLst>
      <p:ext uri="{BB962C8B-B14F-4D97-AF65-F5344CB8AC3E}">
        <p14:creationId xmlns:p14="http://schemas.microsoft.com/office/powerpoint/2010/main" val="762815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C7D78-DDD3-4849-983B-2C79DD06429B}"/>
              </a:ext>
            </a:extLst>
          </p:cNvPr>
          <p:cNvSpPr>
            <a:spLocks noGrp="1"/>
          </p:cNvSpPr>
          <p:nvPr>
            <p:ph type="title"/>
          </p:nvPr>
        </p:nvSpPr>
        <p:spPr/>
        <p:txBody>
          <a:bodyPr/>
          <a:lstStyle/>
          <a:p>
            <a:r>
              <a:rPr lang="en-US" dirty="0"/>
              <a:t>Requirements: User Stories</a:t>
            </a:r>
          </a:p>
        </p:txBody>
      </p:sp>
      <p:sp>
        <p:nvSpPr>
          <p:cNvPr id="3" name="Content Placeholder 2">
            <a:extLst>
              <a:ext uri="{FF2B5EF4-FFF2-40B4-BE49-F238E27FC236}">
                <a16:creationId xmlns:a16="http://schemas.microsoft.com/office/drawing/2014/main" id="{39A033B9-6FA9-4139-B8B3-FAA64FC182C2}"/>
              </a:ext>
            </a:extLst>
          </p:cNvPr>
          <p:cNvSpPr>
            <a:spLocks noGrp="1"/>
          </p:cNvSpPr>
          <p:nvPr>
            <p:ph idx="1"/>
          </p:nvPr>
        </p:nvSpPr>
        <p:spPr>
          <a:xfrm>
            <a:off x="-1" y="2023287"/>
            <a:ext cx="5871411" cy="4248167"/>
          </a:xfrm>
        </p:spPr>
        <p:txBody>
          <a:bodyPr>
            <a:normAutofit fontScale="92500" lnSpcReduction="10000"/>
          </a:bodyPr>
          <a:lstStyle/>
          <a:p>
            <a:pPr marL="0" indent="0" algn="ctr">
              <a:buNone/>
            </a:pPr>
            <a:r>
              <a:rPr lang="en-US" sz="2600" u="sng" dirty="0"/>
              <a:t>Manuel De </a:t>
            </a:r>
            <a:r>
              <a:rPr lang="en-US" sz="2600" u="sng" dirty="0" err="1"/>
              <a:t>Armas</a:t>
            </a:r>
            <a:endParaRPr lang="en-US" sz="2600" u="sng" dirty="0"/>
          </a:p>
          <a:p>
            <a:pPr marL="0" indent="0">
              <a:buNone/>
            </a:pPr>
            <a:r>
              <a:rPr lang="en-US" sz="1900" b="1" dirty="0"/>
              <a:t>MJ-66:</a:t>
            </a:r>
            <a:r>
              <a:rPr lang="en-US" sz="1900" dirty="0"/>
              <a:t> Fix Development and Production Server After Hack</a:t>
            </a:r>
          </a:p>
          <a:p>
            <a:pPr marL="0" indent="0">
              <a:buNone/>
            </a:pPr>
            <a:r>
              <a:rPr lang="en-US" sz="1900" b="1" dirty="0"/>
              <a:t>MJ-63:</a:t>
            </a:r>
            <a:r>
              <a:rPr lang="en-US" sz="1900" dirty="0"/>
              <a:t> Fix API Sync for Version 10.1</a:t>
            </a:r>
          </a:p>
          <a:p>
            <a:pPr marL="0" indent="0">
              <a:buNone/>
            </a:pPr>
            <a:r>
              <a:rPr lang="en-US" sz="1900" b="1" dirty="0"/>
              <a:t>MJ-37:</a:t>
            </a:r>
            <a:r>
              <a:rPr lang="en-US" sz="1900" dirty="0"/>
              <a:t> Create A Vagrant Box for Mobile Judge</a:t>
            </a:r>
          </a:p>
          <a:p>
            <a:pPr marL="0" indent="0">
              <a:buNone/>
            </a:pPr>
            <a:r>
              <a:rPr lang="en-US" sz="1900" b="1" dirty="0"/>
              <a:t>MJ-46:</a:t>
            </a:r>
            <a:r>
              <a:rPr lang="en-US" sz="1900" dirty="0"/>
              <a:t> Implement the Courses Table in the Database</a:t>
            </a:r>
          </a:p>
          <a:p>
            <a:pPr marL="0" indent="0">
              <a:buNone/>
            </a:pPr>
            <a:r>
              <a:rPr lang="en-US" sz="1900" b="1" dirty="0"/>
              <a:t>MJ-47:</a:t>
            </a:r>
            <a:r>
              <a:rPr lang="en-US" sz="1900" dirty="0"/>
              <a:t> Implement the Questions per Course Table in the Database</a:t>
            </a:r>
            <a:endParaRPr lang="en-US" sz="1900" b="1" dirty="0"/>
          </a:p>
          <a:p>
            <a:pPr marL="0" indent="0">
              <a:buNone/>
            </a:pPr>
            <a:r>
              <a:rPr lang="en-US" sz="1900" b="1" dirty="0"/>
              <a:t>MJ-32:</a:t>
            </a:r>
            <a:r>
              <a:rPr lang="en-US" sz="1900" dirty="0"/>
              <a:t> Research the Question System</a:t>
            </a:r>
          </a:p>
          <a:p>
            <a:pPr marL="0" indent="0">
              <a:buNone/>
            </a:pPr>
            <a:r>
              <a:rPr lang="en-US" sz="1900" b="1" dirty="0"/>
              <a:t>MJ-33:</a:t>
            </a:r>
            <a:r>
              <a:rPr lang="en-US" sz="1900" dirty="0"/>
              <a:t> Create Question Bank View</a:t>
            </a:r>
          </a:p>
          <a:p>
            <a:pPr marL="0" indent="0">
              <a:buNone/>
            </a:pPr>
            <a:r>
              <a:rPr lang="en-US" sz="1900" b="1" dirty="0"/>
              <a:t>MJ-49:</a:t>
            </a:r>
            <a:r>
              <a:rPr lang="en-US" sz="1900" dirty="0"/>
              <a:t> Create A Course View</a:t>
            </a:r>
          </a:p>
          <a:p>
            <a:pPr marL="0" indent="0">
              <a:buNone/>
            </a:pPr>
            <a:r>
              <a:rPr lang="en-US" sz="1900" b="1" dirty="0"/>
              <a:t>MJ-48:</a:t>
            </a:r>
            <a:r>
              <a:rPr lang="en-US" sz="1900" dirty="0"/>
              <a:t> Add A Course Data Model to the Mobile Judge Application</a:t>
            </a:r>
          </a:p>
          <a:p>
            <a:pPr marL="0" indent="0">
              <a:buNone/>
            </a:pPr>
            <a:endParaRPr lang="en-US" sz="2000" dirty="0"/>
          </a:p>
          <a:p>
            <a:pPr marL="0" indent="0">
              <a:buNone/>
            </a:pPr>
            <a:endParaRPr lang="en-US" sz="1900" dirty="0"/>
          </a:p>
          <a:p>
            <a:pPr marL="0" indent="0">
              <a:buNone/>
            </a:pPr>
            <a:endParaRPr lang="en-US" sz="1800" dirty="0"/>
          </a:p>
        </p:txBody>
      </p:sp>
      <p:pic>
        <p:nvPicPr>
          <p:cNvPr id="4" name="Picture 3">
            <a:extLst>
              <a:ext uri="{FF2B5EF4-FFF2-40B4-BE49-F238E27FC236}">
                <a16:creationId xmlns:a16="http://schemas.microsoft.com/office/drawing/2014/main" id="{471EAFFE-7CC4-4779-B701-D7DBFB733C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
        <p:nvSpPr>
          <p:cNvPr id="8" name="TextBox 7">
            <a:extLst>
              <a:ext uri="{FF2B5EF4-FFF2-40B4-BE49-F238E27FC236}">
                <a16:creationId xmlns:a16="http://schemas.microsoft.com/office/drawing/2014/main" id="{AB603846-1FCF-4235-A611-40A3A0DD3FD6}"/>
              </a:ext>
            </a:extLst>
          </p:cNvPr>
          <p:cNvSpPr txBox="1"/>
          <p:nvPr/>
        </p:nvSpPr>
        <p:spPr>
          <a:xfrm>
            <a:off x="5871410" y="2411453"/>
            <a:ext cx="5887452" cy="3385542"/>
          </a:xfrm>
          <a:prstGeom prst="rect">
            <a:avLst/>
          </a:prstGeom>
          <a:noFill/>
        </p:spPr>
        <p:txBody>
          <a:bodyPr wrap="square" rtlCol="0">
            <a:spAutoFit/>
          </a:bodyPr>
          <a:lstStyle/>
          <a:p>
            <a:r>
              <a:rPr lang="en-US" b="1" dirty="0"/>
              <a:t>MJ-42:</a:t>
            </a:r>
            <a:r>
              <a:rPr lang="en-US" dirty="0"/>
              <a:t> Fix 500 Redirect Error in Local Development Environments</a:t>
            </a:r>
          </a:p>
          <a:p>
            <a:r>
              <a:rPr lang="en-US" b="1" dirty="0"/>
              <a:t>MJ-45:</a:t>
            </a:r>
            <a:r>
              <a:rPr lang="en-US" dirty="0"/>
              <a:t> Fix Vagrant Environment Not Displaying Changes</a:t>
            </a:r>
          </a:p>
          <a:p>
            <a:r>
              <a:rPr lang="en-US" sz="1600" b="1" dirty="0"/>
              <a:t>MJ-40:</a:t>
            </a:r>
            <a:r>
              <a:rPr lang="en-US" sz="1600" dirty="0"/>
              <a:t> Fix Development Server After Crash</a:t>
            </a:r>
            <a:endParaRPr lang="en-US" b="1" dirty="0"/>
          </a:p>
          <a:p>
            <a:r>
              <a:rPr lang="en-US" b="1" dirty="0"/>
              <a:t>MJ-28:</a:t>
            </a:r>
            <a:r>
              <a:rPr lang="en-US" dirty="0"/>
              <a:t> Setup Local Development Environment</a:t>
            </a:r>
            <a:endParaRPr lang="en-US" b="1" dirty="0"/>
          </a:p>
          <a:p>
            <a:r>
              <a:rPr lang="en-US" b="1" dirty="0"/>
              <a:t>MJ-57:</a:t>
            </a:r>
            <a:r>
              <a:rPr lang="en-US" dirty="0"/>
              <a:t> Show the Name of a Term Instead of the ID</a:t>
            </a:r>
          </a:p>
          <a:p>
            <a:r>
              <a:rPr lang="en-US" b="1" dirty="0"/>
              <a:t>MJ-51:</a:t>
            </a:r>
            <a:r>
              <a:rPr lang="en-US" dirty="0"/>
              <a:t> Review the Question Assignment Algorithm</a:t>
            </a:r>
          </a:p>
          <a:p>
            <a:r>
              <a:rPr lang="en-US" b="1" dirty="0"/>
              <a:t>MJ-52:</a:t>
            </a:r>
            <a:r>
              <a:rPr lang="en-US" dirty="0"/>
              <a:t> Update Courses in the Courses View</a:t>
            </a:r>
          </a:p>
          <a:p>
            <a:r>
              <a:rPr lang="en-US" b="1" dirty="0"/>
              <a:t>MJ-53:</a:t>
            </a:r>
            <a:r>
              <a:rPr lang="en-US" dirty="0"/>
              <a:t> Delete Courses in the Courses View</a:t>
            </a:r>
          </a:p>
          <a:p>
            <a:r>
              <a:rPr lang="en-US" b="1" dirty="0"/>
              <a:t>MJ-29:</a:t>
            </a:r>
            <a:r>
              <a:rPr lang="en-US" dirty="0"/>
              <a:t> Review Project Structure and Code</a:t>
            </a:r>
          </a:p>
          <a:p>
            <a:r>
              <a:rPr lang="en-US" b="1" dirty="0"/>
              <a:t>MJ-35:</a:t>
            </a:r>
            <a:r>
              <a:rPr lang="en-US" dirty="0"/>
              <a:t> Research Vagrant</a:t>
            </a:r>
          </a:p>
        </p:txBody>
      </p:sp>
    </p:spTree>
    <p:extLst>
      <p:ext uri="{BB962C8B-B14F-4D97-AF65-F5344CB8AC3E}">
        <p14:creationId xmlns:p14="http://schemas.microsoft.com/office/powerpoint/2010/main" val="873922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D0E3B-A30C-4A36-9988-8B1C4B4972BE}"/>
              </a:ext>
            </a:extLst>
          </p:cNvPr>
          <p:cNvSpPr>
            <a:spLocks noGrp="1"/>
          </p:cNvSpPr>
          <p:nvPr>
            <p:ph type="title"/>
          </p:nvPr>
        </p:nvSpPr>
        <p:spPr/>
        <p:txBody>
          <a:bodyPr/>
          <a:lstStyle/>
          <a:p>
            <a:r>
              <a:rPr lang="en-US" dirty="0"/>
              <a:t>Requirements: Application Use Case Diagram</a:t>
            </a:r>
          </a:p>
        </p:txBody>
      </p:sp>
      <p:pic>
        <p:nvPicPr>
          <p:cNvPr id="4098" name="Picture 2" descr="https://lh6.googleusercontent.com/pDwljaqhoBeuYfcXYEFv5qvVhzmX5WvJoonbhaK7lv3YuT3pjHL_JKvKk2yVT2vOvDxm1Knf-z8b42BH17dq0cdeNkfLo2JCmOGBXIflaZ_EhDrMXrUN9496iuS1ShWnnsdQgjt1">
            <a:extLst>
              <a:ext uri="{FF2B5EF4-FFF2-40B4-BE49-F238E27FC236}">
                <a16:creationId xmlns:a16="http://schemas.microsoft.com/office/drawing/2014/main" id="{77402F8B-B5BB-4F97-8A8C-1172049826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4528" y="2007706"/>
            <a:ext cx="8405446" cy="4825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980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604F2-C392-4A06-AB60-8B863389960C}"/>
              </a:ext>
            </a:extLst>
          </p:cNvPr>
          <p:cNvSpPr>
            <a:spLocks noGrp="1"/>
          </p:cNvSpPr>
          <p:nvPr>
            <p:ph type="title"/>
          </p:nvPr>
        </p:nvSpPr>
        <p:spPr/>
        <p:txBody>
          <a:bodyPr/>
          <a:lstStyle/>
          <a:p>
            <a:r>
              <a:rPr lang="en-US" dirty="0"/>
              <a:t>System Design: Application Architecture</a:t>
            </a:r>
          </a:p>
        </p:txBody>
      </p:sp>
      <p:pic>
        <p:nvPicPr>
          <p:cNvPr id="4" name="Picture 3">
            <a:extLst>
              <a:ext uri="{FF2B5EF4-FFF2-40B4-BE49-F238E27FC236}">
                <a16:creationId xmlns:a16="http://schemas.microsoft.com/office/drawing/2014/main" id="{A0F33A21-65A0-4775-ACBD-3BA2FB58A4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pic>
        <p:nvPicPr>
          <p:cNvPr id="5122" name="Picture 2" descr="https://lh6.googleusercontent.com/sy3PMdiCivMHyc8s7HkXB6Pj4vDc_fvpZlnzYADHThZwzK4DE4Q6Wv3oLHYjUyhqAXQcfUh_zZ32EB9now9nmrFJQJBmlm9bqfaJo7_BgqgXceD77IAyCTneiHlhHhf7SNmJWp6t">
            <a:extLst>
              <a:ext uri="{FF2B5EF4-FFF2-40B4-BE49-F238E27FC236}">
                <a16:creationId xmlns:a16="http://schemas.microsoft.com/office/drawing/2014/main" id="{E958F0B0-3594-4ACD-95DC-847093D810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6913" y="2001963"/>
            <a:ext cx="6283568" cy="4861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476729"/>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1F8094"/>
      </a:dk2>
      <a:lt2>
        <a:srgbClr val="E7E6E6"/>
      </a:lt2>
      <a:accent1>
        <a:srgbClr val="39CDE7"/>
      </a:accent1>
      <a:accent2>
        <a:srgbClr val="60DE72"/>
      </a:accent2>
      <a:accent3>
        <a:srgbClr val="DDCC64"/>
      </a:accent3>
      <a:accent4>
        <a:srgbClr val="F49D50"/>
      </a:accent4>
      <a:accent5>
        <a:srgbClr val="E44951"/>
      </a:accent5>
      <a:accent6>
        <a:srgbClr val="D666F9"/>
      </a:accent6>
      <a:hlink>
        <a:srgbClr val="4BF7ED"/>
      </a:hlink>
      <a:folHlink>
        <a:srgbClr val="95E9F4"/>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Template>
  <TotalTime>429</TotalTime>
  <Words>1453</Words>
  <Application>Microsoft Office PowerPoint</Application>
  <PresentationFormat>Widescreen</PresentationFormat>
  <Paragraphs>1293</Paragraphs>
  <Slides>24</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Trebuchet MS</vt:lpstr>
      <vt:lpstr>Berlin</vt:lpstr>
      <vt:lpstr>Mobile Judge v11.0</vt:lpstr>
      <vt:lpstr>Problem Definition</vt:lpstr>
      <vt:lpstr>Problem Definition</vt:lpstr>
      <vt:lpstr>Problem Definition</vt:lpstr>
      <vt:lpstr>Problem Definition</vt:lpstr>
      <vt:lpstr>Project Management</vt:lpstr>
      <vt:lpstr>Requirements: User Stories</vt:lpstr>
      <vt:lpstr>Requirements: Application Use Case Diagram</vt:lpstr>
      <vt:lpstr>System Design: Application Architecture</vt:lpstr>
      <vt:lpstr>Application Minimal Class Diagram</vt:lpstr>
      <vt:lpstr>MJ-49: Create A Course View</vt:lpstr>
      <vt:lpstr>MJ-49: Courses View Code Snippet</vt:lpstr>
      <vt:lpstr>MJ-49: Courses View Sequence Diagram</vt:lpstr>
      <vt:lpstr>MJ-49: Courses View Screenshots</vt:lpstr>
      <vt:lpstr>MJ-37: Create A Vagrant Box for Mobile Judge</vt:lpstr>
      <vt:lpstr>MJ-37: Create Vagrant Box Code Snippet</vt:lpstr>
      <vt:lpstr>MJ-37: Create Vagrant Box Sequence Diagram</vt:lpstr>
      <vt:lpstr>MJ-37: Create A Vagrant Box Screenshot</vt:lpstr>
      <vt:lpstr>MJ-33 Create Question Bank View</vt:lpstr>
      <vt:lpstr>MJ-33 Create Question Bank View Sequence Diagram</vt:lpstr>
      <vt:lpstr>MJ-33 Create Question Bank View Screenshots</vt:lpstr>
      <vt:lpstr>Test Case on MJ-49 Courses View</vt:lpstr>
      <vt:lpstr>Summary</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Judge v11.0</dc:title>
  <dc:creator>Manny</dc:creator>
  <cp:lastModifiedBy>Manny</cp:lastModifiedBy>
  <cp:revision>16</cp:revision>
  <dcterms:created xsi:type="dcterms:W3CDTF">2018-11-25T18:18:03Z</dcterms:created>
  <dcterms:modified xsi:type="dcterms:W3CDTF">2018-11-28T01:36:27Z</dcterms:modified>
</cp:coreProperties>
</file>