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984" y="-3582"/>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marR="0" lvl="0" algn="ctr" rtl="0">
              <a:spcBef>
                <a:spcPts val="0"/>
              </a:spcBef>
              <a:spcAft>
                <a:spcPts val="0"/>
              </a:spcAft>
              <a:buSzPts val="1400"/>
              <a:buNone/>
              <a:defRPr sz="206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206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206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206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206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206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206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206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lstStyle>
            <a:lvl1pPr marL="457200" marR="0" lvl="0" indent="-1181100" algn="l" rtl="0">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1243200" y="42291000"/>
            <a:ext cx="30279900" cy="1056000"/>
          </a:xfrm>
          <a:prstGeom prst="rect">
            <a:avLst/>
          </a:prstGeom>
          <a:noFill/>
          <a:ln w="63500" cap="flat" cmpd="sng">
            <a:solidFill>
              <a:srgbClr val="6D9EE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0" name="Google Shape;90;p13"/>
          <p:cNvSpPr txBox="1"/>
          <p:nvPr/>
        </p:nvSpPr>
        <p:spPr>
          <a:xfrm>
            <a:off x="914400" y="4819688"/>
            <a:ext cx="31089600" cy="36331800"/>
          </a:xfrm>
          <a:prstGeom prst="rect">
            <a:avLst/>
          </a:prstGeom>
          <a:noFill/>
          <a:ln w="38100" cap="flat" cmpd="sng">
            <a:solidFill>
              <a:srgbClr val="6D9EE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1" name="Google Shape;91;p13"/>
          <p:cNvSpPr txBox="1"/>
          <p:nvPr/>
        </p:nvSpPr>
        <p:spPr>
          <a:xfrm>
            <a:off x="20259200" y="33339300"/>
            <a:ext cx="11707200" cy="75693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Summary</a:t>
            </a:r>
            <a:endParaRPr sz="4100" b="1" i="0" u="sng" dirty="0">
              <a:solidFill>
                <a:srgbClr val="3C78D8"/>
              </a:solidFill>
              <a:latin typeface="Arial"/>
              <a:ea typeface="Arial"/>
              <a:cs typeface="Arial"/>
              <a:sym typeface="Arial"/>
            </a:endParaRPr>
          </a:p>
          <a:p>
            <a:pPr marL="0" marR="0" lvl="0" indent="0" algn="l" rtl="0">
              <a:lnSpc>
                <a:spcPct val="100000"/>
              </a:lnSpc>
              <a:spcBef>
                <a:spcPts val="0"/>
              </a:spcBef>
              <a:spcAft>
                <a:spcPts val="0"/>
              </a:spcAft>
              <a:buClr>
                <a:srgbClr val="B6862C"/>
              </a:buClr>
              <a:buSzPts val="4100"/>
              <a:buFont typeface="Arial"/>
              <a:buNone/>
            </a:pPr>
            <a:r>
              <a:rPr lang="en-US" sz="3500" dirty="0">
                <a:solidFill>
                  <a:srgbClr val="434343"/>
                </a:solidFill>
              </a:rPr>
              <a:t>Fall 2018 marks the 11th iteration of the Mobile Judge application. Mobile Judge continues to be an integral part of the Senior Project Showcase and thus a very important project in the senior project line-up. In version 11.0, my focus was on streamlining the deployment of the local development environment and setting up the infrastructure to allow the administrator to assign questions per courses. Throughout the semester many other features and issues took time and attention away from these goals. </a:t>
            </a:r>
            <a:r>
              <a:rPr lang="en-US" sz="3500">
                <a:solidFill>
                  <a:srgbClr val="434343"/>
                </a:solidFill>
              </a:rPr>
              <a:t>The challenges of learning the web technologies that make up this application, picking up where the other team left off, along with becoming familiar with the application’s flow proved to be difficult but fulfilling experience. </a:t>
            </a:r>
            <a:r>
              <a:rPr lang="en-US" sz="3500"/>
              <a:t>  </a:t>
            </a:r>
            <a:endParaRPr sz="3500"/>
          </a:p>
        </p:txBody>
      </p:sp>
      <p:sp>
        <p:nvSpPr>
          <p:cNvPr id="92" name="Google Shape;92;p13"/>
          <p:cNvSpPr txBox="1"/>
          <p:nvPr/>
        </p:nvSpPr>
        <p:spPr>
          <a:xfrm>
            <a:off x="0" y="0"/>
            <a:ext cx="32918400" cy="4572000"/>
          </a:xfrm>
          <a:prstGeom prst="rect">
            <a:avLst/>
          </a:prstGeom>
          <a:solidFill>
            <a:srgbClr val="6D9EEB"/>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B6862C"/>
              </a:buClr>
              <a:buSzPts val="7200"/>
              <a:buFont typeface="Arial"/>
              <a:buNone/>
            </a:pPr>
            <a:endParaRPr/>
          </a:p>
        </p:txBody>
      </p:sp>
      <p:sp>
        <p:nvSpPr>
          <p:cNvPr id="93" name="Google Shape;93;p13"/>
          <p:cNvSpPr txBox="1"/>
          <p:nvPr/>
        </p:nvSpPr>
        <p:spPr>
          <a:xfrm>
            <a:off x="6785712" y="1298999"/>
            <a:ext cx="19347000" cy="24528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081E3F"/>
              </a:buClr>
              <a:buSzPts val="4800"/>
              <a:buFont typeface="Arial"/>
              <a:buNone/>
            </a:pPr>
            <a:r>
              <a:rPr lang="en-US" sz="4800" b="1">
                <a:solidFill>
                  <a:srgbClr val="FFFFFF"/>
                </a:solidFill>
              </a:rPr>
              <a:t>Senior Project, 2018, Fall</a:t>
            </a:r>
            <a:endParaRPr sz="4800" b="1">
              <a:solidFill>
                <a:srgbClr val="FFFFFF"/>
              </a:solidFill>
            </a:endParaRPr>
          </a:p>
          <a:p>
            <a:pPr marL="0" marR="0" lvl="0" indent="0" algn="ctr" rtl="0">
              <a:lnSpc>
                <a:spcPct val="100000"/>
              </a:lnSpc>
              <a:spcBef>
                <a:spcPts val="0"/>
              </a:spcBef>
              <a:spcAft>
                <a:spcPts val="0"/>
              </a:spcAft>
              <a:buClr>
                <a:srgbClr val="081E3F"/>
              </a:buClr>
              <a:buSzPts val="4800"/>
              <a:buFont typeface="Arial"/>
              <a:buNone/>
            </a:pPr>
            <a:r>
              <a:rPr lang="en-US" sz="4800" b="1">
                <a:solidFill>
                  <a:srgbClr val="FFFFFF"/>
                </a:solidFill>
              </a:rPr>
              <a:t>Mobile Judge Version 11</a:t>
            </a:r>
            <a:endParaRPr>
              <a:solidFill>
                <a:srgbClr val="FFFFF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a:solidFill>
                  <a:srgbClr val="081E3F"/>
                </a:solidFill>
                <a:latin typeface="Arial"/>
                <a:ea typeface="Arial"/>
                <a:cs typeface="Arial"/>
                <a:sym typeface="Arial"/>
              </a:rPr>
              <a:t>Students: </a:t>
            </a:r>
            <a:r>
              <a:rPr lang="en-US" sz="3500">
                <a:solidFill>
                  <a:srgbClr val="FFFFFF"/>
                </a:solidFill>
              </a:rPr>
              <a:t>Manuel De Armas, Pedro Ramos, Carlos Larrauri</a:t>
            </a:r>
            <a:endParaRPr>
              <a:solidFill>
                <a:srgbClr val="FFFFF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a:solidFill>
                  <a:srgbClr val="081E3F"/>
                </a:solidFill>
                <a:latin typeface="Arial"/>
                <a:ea typeface="Arial"/>
                <a:cs typeface="Arial"/>
                <a:sym typeface="Arial"/>
              </a:rPr>
              <a:t>Mentor:</a:t>
            </a:r>
            <a:r>
              <a:rPr lang="en-US" sz="3500" b="1" i="1" u="none" strike="noStrike" cap="none">
                <a:solidFill>
                  <a:srgbClr val="081E3F"/>
                </a:solidFill>
                <a:latin typeface="Arial"/>
                <a:ea typeface="Arial"/>
                <a:cs typeface="Arial"/>
                <a:sym typeface="Arial"/>
              </a:rPr>
              <a:t> </a:t>
            </a:r>
            <a:r>
              <a:rPr lang="en-US" sz="3500" u="none" strike="noStrike" cap="none">
                <a:solidFill>
                  <a:srgbClr val="FFFFFF"/>
                </a:solidFill>
              </a:rPr>
              <a:t>Dr</a:t>
            </a:r>
            <a:r>
              <a:rPr lang="en-US" sz="3500">
                <a:solidFill>
                  <a:srgbClr val="FFFFFF"/>
                </a:solidFill>
              </a:rPr>
              <a:t>. Masoud Sadjadi</a:t>
            </a:r>
            <a:r>
              <a:rPr lang="en-US" sz="3500" i="1">
                <a:solidFill>
                  <a:srgbClr val="FFFFFF"/>
                </a:solidFill>
              </a:rPr>
              <a:t>, Florida International University</a:t>
            </a:r>
            <a:endParaRPr i="1">
              <a:solidFill>
                <a:srgbClr val="FFFFF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a:solidFill>
                  <a:srgbClr val="081E3F"/>
                </a:solidFill>
                <a:latin typeface="Arial"/>
                <a:ea typeface="Arial"/>
                <a:cs typeface="Arial"/>
                <a:sym typeface="Arial"/>
              </a:rPr>
              <a:t>Instructor:</a:t>
            </a:r>
            <a:r>
              <a:rPr lang="en-US" sz="3500" b="1" i="1" u="none" strike="noStrike" cap="none">
                <a:solidFill>
                  <a:srgbClr val="081E3F"/>
                </a:solidFill>
                <a:latin typeface="Arial"/>
                <a:ea typeface="Arial"/>
                <a:cs typeface="Arial"/>
                <a:sym typeface="Arial"/>
              </a:rPr>
              <a:t> </a:t>
            </a:r>
            <a:r>
              <a:rPr lang="en-US" sz="3500" b="0" u="none" strike="noStrike" cap="none">
                <a:solidFill>
                  <a:srgbClr val="FFFFFF"/>
                </a:solidFill>
                <a:latin typeface="Arial"/>
                <a:ea typeface="Arial"/>
                <a:cs typeface="Arial"/>
                <a:sym typeface="Arial"/>
              </a:rPr>
              <a:t>Dr. Masoud Sadjadi</a:t>
            </a:r>
            <a:r>
              <a:rPr lang="en-US" sz="3500" b="0" i="0" u="none" strike="noStrike" cap="none">
                <a:solidFill>
                  <a:srgbClr val="FFFFFF"/>
                </a:solidFill>
                <a:latin typeface="Arial"/>
                <a:ea typeface="Arial"/>
                <a:cs typeface="Arial"/>
                <a:sym typeface="Arial"/>
              </a:rPr>
              <a:t>,</a:t>
            </a:r>
            <a:r>
              <a:rPr lang="en-US" sz="3500" b="0" i="1" u="none" strike="noStrike" cap="none">
                <a:solidFill>
                  <a:srgbClr val="FFFFFF"/>
                </a:solidFill>
                <a:latin typeface="Arial"/>
                <a:ea typeface="Arial"/>
                <a:cs typeface="Arial"/>
                <a:sym typeface="Arial"/>
              </a:rPr>
              <a:t> Florida International University</a:t>
            </a:r>
            <a:endParaRPr i="1">
              <a:solidFill>
                <a:srgbClr val="FFFFFF"/>
              </a:solidFill>
            </a:endParaRPr>
          </a:p>
        </p:txBody>
      </p:sp>
      <p:sp>
        <p:nvSpPr>
          <p:cNvPr id="94" name="Google Shape;94;p13"/>
          <p:cNvSpPr txBox="1"/>
          <p:nvPr/>
        </p:nvSpPr>
        <p:spPr>
          <a:xfrm>
            <a:off x="1219200" y="42291000"/>
            <a:ext cx="30279900" cy="1022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by</a:t>
            </a:r>
            <a:r>
              <a:rPr lang="en-US" sz="3000" b="0" i="0" u="none" strike="noStrike" cap="none">
                <a:latin typeface="Arial"/>
                <a:ea typeface="Arial"/>
                <a:cs typeface="Arial"/>
                <a:sym typeface="Arial"/>
              </a:rPr>
              <a:t> </a:t>
            </a:r>
            <a:r>
              <a:rPr lang="en-US" sz="3000"/>
              <a:t>Dr. Masoud Sadjadi.</a:t>
            </a:r>
            <a:r>
              <a:rPr lang="en-US" sz="3000" b="0" i="0" u="none" strike="noStrike" cap="none">
                <a:solidFill>
                  <a:srgbClr val="FF0000"/>
                </a:solidFill>
                <a:latin typeface="Arial"/>
                <a:ea typeface="Arial"/>
                <a:cs typeface="Arial"/>
                <a:sym typeface="Arial"/>
              </a:rPr>
              <a:t> </a:t>
            </a:r>
            <a:r>
              <a:rPr lang="en-US" sz="3000" b="0" i="0" u="none" strike="noStrike" cap="none">
                <a:solidFill>
                  <a:schemeClr val="dk1"/>
                </a:solidFill>
                <a:latin typeface="Arial"/>
                <a:ea typeface="Arial"/>
                <a:cs typeface="Arial"/>
                <a:sym typeface="Arial"/>
              </a:rPr>
              <a:t>I thank </a:t>
            </a:r>
            <a:r>
              <a:rPr lang="en-US" sz="3000">
                <a:solidFill>
                  <a:schemeClr val="dk1"/>
                </a:solidFill>
              </a:rPr>
              <a:t>Dr. Sadjadi</a:t>
            </a:r>
            <a:r>
              <a:rPr lang="en-US" sz="3000">
                <a:solidFill>
                  <a:srgbClr val="FF0000"/>
                </a:solidFill>
              </a:rPr>
              <a:t> </a:t>
            </a:r>
            <a:r>
              <a:rPr lang="en-US" sz="3000" b="0" i="0" u="none" strike="noStrike" cap="none">
                <a:solidFill>
                  <a:schemeClr val="dk1"/>
                </a:solidFill>
                <a:latin typeface="Arial"/>
                <a:ea typeface="Arial"/>
                <a:cs typeface="Arial"/>
                <a:sym typeface="Arial"/>
              </a:rPr>
              <a:t>for assistance, cooperation and mentorship that I received throughout this process as well as my group members and fellow students </a:t>
            </a:r>
            <a:r>
              <a:rPr lang="en-US" sz="3000"/>
              <a:t>Andrew Sanzetenea, Tobechukwu Ezewike, Pedro Ramos, and Carlos Larrauri.</a:t>
            </a:r>
            <a:endParaRPr/>
          </a:p>
        </p:txBody>
      </p:sp>
      <p:sp>
        <p:nvSpPr>
          <p:cNvPr id="95" name="Google Shape;95;p13"/>
          <p:cNvSpPr txBox="1"/>
          <p:nvPr/>
        </p:nvSpPr>
        <p:spPr>
          <a:xfrm>
            <a:off x="1457400" y="5029200"/>
            <a:ext cx="9292500" cy="104181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Problem</a:t>
            </a:r>
            <a:endParaRPr sz="4100" b="1" u="sng" dirty="0">
              <a:solidFill>
                <a:srgbClr val="3C78D8"/>
              </a:solidFill>
            </a:endParaRPr>
          </a:p>
          <a:p>
            <a:pPr marL="0" marR="0" lvl="0" indent="0" algn="l" rtl="0">
              <a:lnSpc>
                <a:spcPct val="100000"/>
              </a:lnSpc>
              <a:spcBef>
                <a:spcPts val="0"/>
              </a:spcBef>
              <a:spcAft>
                <a:spcPts val="0"/>
              </a:spcAft>
              <a:buClr>
                <a:srgbClr val="B6862C"/>
              </a:buClr>
              <a:buSzPts val="4100"/>
              <a:buFont typeface="Arial"/>
              <a:buNone/>
            </a:pPr>
            <a:r>
              <a:rPr lang="en-US" sz="3500" dirty="0">
                <a:solidFill>
                  <a:srgbClr val="434343"/>
                </a:solidFill>
              </a:rPr>
              <a:t>At the end of each semester students graduating and enrolled in the Senior Project course present their capstone projects at the Senior Showcase. Alumni, university professors, and industry professionals attend this showcase to judge and present feedback to the student’s projects. An application is needed to centralize and streamline all the efforts required to coordinate such an event.</a:t>
            </a:r>
            <a:r>
              <a:rPr lang="en-US" sz="3500" dirty="0"/>
              <a:t> </a:t>
            </a:r>
            <a:endParaRPr sz="3500" dirty="0"/>
          </a:p>
          <a:p>
            <a:pPr marL="0" marR="0" lvl="0" indent="0" algn="ctr" rtl="0">
              <a:lnSpc>
                <a:spcPct val="100000"/>
              </a:lnSpc>
              <a:spcBef>
                <a:spcPts val="0"/>
              </a:spcBef>
              <a:spcAft>
                <a:spcPts val="0"/>
              </a:spcAft>
              <a:buClr>
                <a:srgbClr val="B6862C"/>
              </a:buClr>
              <a:buSzPts val="4100"/>
              <a:buFont typeface="Arial"/>
              <a:buNone/>
            </a:pPr>
            <a:r>
              <a:rPr lang="en-US" sz="4100" b="1" u="sng" dirty="0">
                <a:solidFill>
                  <a:srgbClr val="3C78D8"/>
                </a:solidFill>
              </a:rPr>
              <a:t>Solution</a:t>
            </a:r>
            <a:endParaRPr sz="4100" b="1" u="sng" dirty="0">
              <a:solidFill>
                <a:srgbClr val="3C78D8"/>
              </a:solidFill>
            </a:endParaRPr>
          </a:p>
          <a:p>
            <a:pPr marL="0" marR="0" lvl="0" indent="0" algn="l" rtl="0">
              <a:lnSpc>
                <a:spcPct val="100000"/>
              </a:lnSpc>
              <a:spcBef>
                <a:spcPts val="0"/>
              </a:spcBef>
              <a:spcAft>
                <a:spcPts val="0"/>
              </a:spcAft>
              <a:buClr>
                <a:srgbClr val="B6862C"/>
              </a:buClr>
              <a:buSzPts val="4100"/>
              <a:buFont typeface="Arial"/>
              <a:buNone/>
            </a:pPr>
            <a:r>
              <a:rPr lang="en-US" sz="3500" dirty="0">
                <a:solidFill>
                  <a:srgbClr val="434343"/>
                </a:solidFill>
              </a:rPr>
              <a:t>This problem has lead to the development of Mobile Judge. Mobile Judge is a  system that allows management of students and judges, as well as allows the showcase administrator to view all the necessary statistics and configure things such as: questions, showcase start-time and end-time, student’s grades, and much more.</a:t>
            </a:r>
            <a:endParaRPr sz="3500" dirty="0">
              <a:solidFill>
                <a:srgbClr val="434343"/>
              </a:solidFill>
            </a:endParaRPr>
          </a:p>
        </p:txBody>
      </p:sp>
      <p:sp>
        <p:nvSpPr>
          <p:cNvPr id="96" name="Google Shape;96;p13"/>
          <p:cNvSpPr txBox="1"/>
          <p:nvPr/>
        </p:nvSpPr>
        <p:spPr>
          <a:xfrm>
            <a:off x="1219200" y="41574720"/>
            <a:ext cx="4953000" cy="730200"/>
          </a:xfrm>
          <a:prstGeom prst="rect">
            <a:avLst/>
          </a:prstGeom>
          <a:solidFill>
            <a:srgbClr val="6D9EEB"/>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FFFFFF"/>
                </a:solidFill>
                <a:latin typeface="Arial"/>
                <a:ea typeface="Arial"/>
                <a:cs typeface="Arial"/>
                <a:sym typeface="Arial"/>
              </a:rPr>
              <a:t>Acknowledgement</a:t>
            </a:r>
            <a:endParaRPr>
              <a:solidFill>
                <a:srgbClr val="FFFFFF"/>
              </a:solidFill>
            </a:endParaRPr>
          </a:p>
        </p:txBody>
      </p:sp>
      <p:sp>
        <p:nvSpPr>
          <p:cNvPr id="97" name="Google Shape;97;p13"/>
          <p:cNvSpPr txBox="1"/>
          <p:nvPr/>
        </p:nvSpPr>
        <p:spPr>
          <a:xfrm>
            <a:off x="1201850" y="31208088"/>
            <a:ext cx="9292500" cy="97005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u="sng">
                <a:solidFill>
                  <a:srgbClr val="3C78D8"/>
                </a:solidFill>
                <a:latin typeface="Arial"/>
                <a:ea typeface="Arial"/>
                <a:cs typeface="Arial"/>
                <a:sym typeface="Arial"/>
              </a:rPr>
              <a:t>Current System</a:t>
            </a:r>
            <a:endParaRPr sz="4100" b="1" u="sng">
              <a:solidFill>
                <a:srgbClr val="3C78D8"/>
              </a:solidFill>
            </a:endParaRPr>
          </a:p>
          <a:p>
            <a:pPr marL="0" marR="0" lvl="0" indent="0" algn="l" rtl="0">
              <a:lnSpc>
                <a:spcPct val="100000"/>
              </a:lnSpc>
              <a:spcBef>
                <a:spcPts val="0"/>
              </a:spcBef>
              <a:spcAft>
                <a:spcPts val="0"/>
              </a:spcAft>
              <a:buClr>
                <a:srgbClr val="B6862C"/>
              </a:buClr>
              <a:buSzPts val="4100"/>
              <a:buFont typeface="Arial"/>
              <a:buNone/>
            </a:pPr>
            <a:r>
              <a:rPr lang="en-US" sz="3800" b="1">
                <a:solidFill>
                  <a:srgbClr val="6D9EEB"/>
                </a:solidFill>
              </a:rPr>
              <a:t>Admins:</a:t>
            </a:r>
            <a:endParaRPr sz="3800" b="1">
              <a:solidFill>
                <a:srgbClr val="6D9EEB"/>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Configure showcase information for a term.</a:t>
            </a:r>
            <a:endParaRPr sz="3500">
              <a:solidFill>
                <a:srgbClr val="434343"/>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Invite Judges via the internal emailing system.</a:t>
            </a:r>
            <a:endParaRPr sz="3500">
              <a:solidFill>
                <a:srgbClr val="434343"/>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Sync students via an API through VIP’s Senior Project Website.</a:t>
            </a:r>
            <a:endParaRPr sz="3500">
              <a:solidFill>
                <a:srgbClr val="434343"/>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View statistics on Judges and Students.</a:t>
            </a:r>
            <a:endParaRPr sz="3500">
              <a:solidFill>
                <a:srgbClr val="434343"/>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Assign grades to students.</a:t>
            </a:r>
            <a:endParaRPr sz="3500">
              <a:solidFill>
                <a:srgbClr val="434343"/>
              </a:solidFill>
            </a:endParaRPr>
          </a:p>
          <a:p>
            <a:pPr marL="0" marR="0" lvl="0" indent="0" algn="l" rtl="0">
              <a:lnSpc>
                <a:spcPct val="100000"/>
              </a:lnSpc>
              <a:spcBef>
                <a:spcPts val="0"/>
              </a:spcBef>
              <a:spcAft>
                <a:spcPts val="0"/>
              </a:spcAft>
              <a:buNone/>
            </a:pPr>
            <a:r>
              <a:rPr lang="en-US" sz="3800" b="1">
                <a:solidFill>
                  <a:srgbClr val="6D9EEB"/>
                </a:solidFill>
              </a:rPr>
              <a:t>Judges:</a:t>
            </a:r>
            <a:endParaRPr sz="3800" b="1">
              <a:solidFill>
                <a:srgbClr val="6D9EEB"/>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Register, view showcase map, comment on assigned students, and grade assigned students.</a:t>
            </a:r>
            <a:endParaRPr sz="3500">
              <a:solidFill>
                <a:srgbClr val="434343"/>
              </a:solidFill>
            </a:endParaRPr>
          </a:p>
          <a:p>
            <a:pPr marL="0" marR="0" lvl="0" indent="0" algn="l" rtl="0">
              <a:lnSpc>
                <a:spcPct val="100000"/>
              </a:lnSpc>
              <a:spcBef>
                <a:spcPts val="0"/>
              </a:spcBef>
              <a:spcAft>
                <a:spcPts val="0"/>
              </a:spcAft>
              <a:buNone/>
            </a:pPr>
            <a:r>
              <a:rPr lang="en-US" sz="3800" b="1">
                <a:solidFill>
                  <a:srgbClr val="6D9EEB"/>
                </a:solidFill>
              </a:rPr>
              <a:t>Students:</a:t>
            </a:r>
            <a:endParaRPr sz="3800" b="1">
              <a:solidFill>
                <a:srgbClr val="6D9EEB"/>
              </a:solidFill>
            </a:endParaRPr>
          </a:p>
          <a:p>
            <a:pPr marL="914400" marR="0" lvl="0" indent="-450850" algn="l" rtl="0">
              <a:lnSpc>
                <a:spcPct val="100000"/>
              </a:lnSpc>
              <a:spcBef>
                <a:spcPts val="0"/>
              </a:spcBef>
              <a:spcAft>
                <a:spcPts val="0"/>
              </a:spcAft>
              <a:buClr>
                <a:srgbClr val="434343"/>
              </a:buClr>
              <a:buSzPts val="3500"/>
              <a:buChar char="●"/>
            </a:pPr>
            <a:r>
              <a:rPr lang="en-US" sz="3500">
                <a:solidFill>
                  <a:srgbClr val="434343"/>
                </a:solidFill>
              </a:rPr>
              <a:t>View grades and their assigned showcase location.</a:t>
            </a:r>
            <a:endParaRPr sz="3500">
              <a:solidFill>
                <a:srgbClr val="434343"/>
              </a:solidFill>
            </a:endParaRPr>
          </a:p>
        </p:txBody>
      </p:sp>
      <p:sp>
        <p:nvSpPr>
          <p:cNvPr id="98" name="Google Shape;98;p13"/>
          <p:cNvSpPr txBox="1"/>
          <p:nvPr/>
        </p:nvSpPr>
        <p:spPr>
          <a:xfrm>
            <a:off x="11060425" y="33411400"/>
            <a:ext cx="8970300" cy="75693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Requirements</a:t>
            </a:r>
            <a:endParaRPr sz="4100" b="1" i="0" u="sng">
              <a:solidFill>
                <a:srgbClr val="3C78D8"/>
              </a:solidFill>
              <a:latin typeface="Arial"/>
              <a:ea typeface="Arial"/>
              <a:cs typeface="Arial"/>
              <a:sym typeface="Arial"/>
            </a:endParaRPr>
          </a:p>
          <a:p>
            <a:pPr marL="457200" marR="0" lvl="0" indent="-450850" algn="l" rtl="0">
              <a:lnSpc>
                <a:spcPct val="100000"/>
              </a:lnSpc>
              <a:spcBef>
                <a:spcPts val="0"/>
              </a:spcBef>
              <a:spcAft>
                <a:spcPts val="0"/>
              </a:spcAft>
              <a:buClr>
                <a:srgbClr val="434343"/>
              </a:buClr>
              <a:buSzPts val="3500"/>
              <a:buChar char="●"/>
            </a:pPr>
            <a:r>
              <a:rPr lang="en-US" sz="3500">
                <a:solidFill>
                  <a:srgbClr val="434343"/>
                </a:solidFill>
              </a:rPr>
              <a:t>Create a view that displays Course information and allows update, inserts, and deletes.</a:t>
            </a:r>
            <a:endParaRPr sz="3500">
              <a:solidFill>
                <a:srgbClr val="434343"/>
              </a:solidFill>
            </a:endParaRPr>
          </a:p>
          <a:p>
            <a:pPr marL="457200" marR="0" lvl="0" indent="-450850" algn="l" rtl="0">
              <a:lnSpc>
                <a:spcPct val="100000"/>
              </a:lnSpc>
              <a:spcBef>
                <a:spcPts val="0"/>
              </a:spcBef>
              <a:spcAft>
                <a:spcPts val="0"/>
              </a:spcAft>
              <a:buClr>
                <a:srgbClr val="434343"/>
              </a:buClr>
              <a:buSzPts val="3500"/>
              <a:buChar char="●"/>
            </a:pPr>
            <a:r>
              <a:rPr lang="en-US" sz="3500">
                <a:solidFill>
                  <a:srgbClr val="434343"/>
                </a:solidFill>
              </a:rPr>
              <a:t>Enhance the Questions view.</a:t>
            </a:r>
            <a:endParaRPr sz="3500">
              <a:solidFill>
                <a:srgbClr val="434343"/>
              </a:solidFill>
            </a:endParaRPr>
          </a:p>
          <a:p>
            <a:pPr marL="457200" marR="0" lvl="0" indent="-450850" algn="l" rtl="0">
              <a:lnSpc>
                <a:spcPct val="100000"/>
              </a:lnSpc>
              <a:spcBef>
                <a:spcPts val="0"/>
              </a:spcBef>
              <a:spcAft>
                <a:spcPts val="0"/>
              </a:spcAft>
              <a:buClr>
                <a:srgbClr val="434343"/>
              </a:buClr>
              <a:buSzPts val="3500"/>
              <a:buChar char="●"/>
            </a:pPr>
            <a:r>
              <a:rPr lang="en-US" sz="3500">
                <a:solidFill>
                  <a:srgbClr val="434343"/>
                </a:solidFill>
              </a:rPr>
              <a:t>Fix the API Sync functionality from v10.1</a:t>
            </a:r>
            <a:endParaRPr sz="3500">
              <a:solidFill>
                <a:srgbClr val="434343"/>
              </a:solidFill>
            </a:endParaRPr>
          </a:p>
          <a:p>
            <a:pPr marL="457200" marR="0" lvl="0" indent="-450850" algn="l" rtl="0">
              <a:lnSpc>
                <a:spcPct val="100000"/>
              </a:lnSpc>
              <a:spcBef>
                <a:spcPts val="0"/>
              </a:spcBef>
              <a:spcAft>
                <a:spcPts val="0"/>
              </a:spcAft>
              <a:buClr>
                <a:srgbClr val="434343"/>
              </a:buClr>
              <a:buSzPts val="3500"/>
              <a:buChar char="●"/>
            </a:pPr>
            <a:r>
              <a:rPr lang="en-US" sz="3500">
                <a:solidFill>
                  <a:srgbClr val="434343"/>
                </a:solidFill>
              </a:rPr>
              <a:t>Create the backend infrastructure to allow questions to be assigned based on the course a student is enrolled in.</a:t>
            </a:r>
            <a:endParaRPr sz="3500">
              <a:solidFill>
                <a:srgbClr val="434343"/>
              </a:solidFill>
            </a:endParaRPr>
          </a:p>
          <a:p>
            <a:pPr marL="457200" marR="0" lvl="0" indent="-450850" algn="l" rtl="0">
              <a:lnSpc>
                <a:spcPct val="100000"/>
              </a:lnSpc>
              <a:spcBef>
                <a:spcPts val="0"/>
              </a:spcBef>
              <a:spcAft>
                <a:spcPts val="0"/>
              </a:spcAft>
              <a:buClr>
                <a:srgbClr val="434343"/>
              </a:buClr>
              <a:buSzPts val="3500"/>
              <a:buChar char="●"/>
            </a:pPr>
            <a:r>
              <a:rPr lang="en-US" sz="3500">
                <a:solidFill>
                  <a:srgbClr val="434343"/>
                </a:solidFill>
              </a:rPr>
              <a:t>Create a Vagrant box to streamline the deployment of a local development environment. </a:t>
            </a:r>
            <a:endParaRPr sz="3500">
              <a:solidFill>
                <a:srgbClr val="434343"/>
              </a:solidFill>
            </a:endParaRPr>
          </a:p>
        </p:txBody>
      </p:sp>
      <p:sp>
        <p:nvSpPr>
          <p:cNvPr id="99" name="Google Shape;99;p13"/>
          <p:cNvSpPr txBox="1"/>
          <p:nvPr/>
        </p:nvSpPr>
        <p:spPr>
          <a:xfrm>
            <a:off x="22249200" y="5074920"/>
            <a:ext cx="9576300" cy="104181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System Design</a:t>
            </a:r>
            <a:endParaRPr u="sng">
              <a:solidFill>
                <a:srgbClr val="3C78D8"/>
              </a:solidFill>
            </a:endParaRPr>
          </a:p>
        </p:txBody>
      </p:sp>
      <p:sp>
        <p:nvSpPr>
          <p:cNvPr id="100" name="Google Shape;100;p13"/>
          <p:cNvSpPr txBox="1"/>
          <p:nvPr/>
        </p:nvSpPr>
        <p:spPr>
          <a:xfrm>
            <a:off x="22249200" y="15756450"/>
            <a:ext cx="9576300" cy="104181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Implementation</a:t>
            </a:r>
            <a:endParaRPr sz="4100" b="1" u="sng">
              <a:solidFill>
                <a:srgbClr val="3C78D8"/>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Sencha &amp; ExtJS:</a:t>
            </a:r>
            <a:r>
              <a:rPr lang="en-US" sz="3500"/>
              <a:t> </a:t>
            </a:r>
            <a:r>
              <a:rPr lang="en-US" sz="3500">
                <a:solidFill>
                  <a:srgbClr val="434343"/>
                </a:solidFill>
              </a:rPr>
              <a:t>Used for cross-browser and cross-platform support, compiler, and framework classes for quick implementation.</a:t>
            </a:r>
            <a:endParaRPr sz="35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NodeJS</a:t>
            </a:r>
            <a:r>
              <a:rPr lang="en-US" sz="3500">
                <a:solidFill>
                  <a:srgbClr val="6D9EEB"/>
                </a:solidFill>
              </a:rPr>
              <a:t>:</a:t>
            </a:r>
            <a:r>
              <a:rPr lang="en-US" sz="3500" b="1"/>
              <a:t> </a:t>
            </a:r>
            <a:r>
              <a:rPr lang="en-US" sz="3500">
                <a:solidFill>
                  <a:srgbClr val="434343"/>
                </a:solidFill>
              </a:rPr>
              <a:t>Used for handling website routes and server requests.</a:t>
            </a:r>
            <a:endParaRPr sz="35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NGINX</a:t>
            </a:r>
            <a:r>
              <a:rPr lang="en-US" sz="3500">
                <a:solidFill>
                  <a:srgbClr val="6D9EEB"/>
                </a:solidFill>
              </a:rPr>
              <a:t>:</a:t>
            </a:r>
            <a:r>
              <a:rPr lang="en-US" sz="3500"/>
              <a:t> </a:t>
            </a:r>
            <a:r>
              <a:rPr lang="en-US" sz="3500">
                <a:solidFill>
                  <a:srgbClr val="434343"/>
                </a:solidFill>
              </a:rPr>
              <a:t>is used as the web server to run NodeJS and Oauth.</a:t>
            </a:r>
            <a:endParaRPr sz="35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Oauth</a:t>
            </a:r>
            <a:r>
              <a:rPr lang="en-US" sz="3500">
                <a:solidFill>
                  <a:srgbClr val="6D9EEB"/>
                </a:solidFill>
              </a:rPr>
              <a:t>:</a:t>
            </a:r>
            <a:r>
              <a:rPr lang="en-US" sz="3500"/>
              <a:t> </a:t>
            </a:r>
            <a:r>
              <a:rPr lang="en-US" sz="3500">
                <a:solidFill>
                  <a:srgbClr val="434343"/>
                </a:solidFill>
              </a:rPr>
              <a:t>is used for third-party user authentication.</a:t>
            </a:r>
            <a:endParaRPr sz="35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MySQL, PHPMyAdmin, MariaDB, &amp; Redis:</a:t>
            </a:r>
            <a:r>
              <a:rPr lang="en-US" sz="3500"/>
              <a:t> </a:t>
            </a:r>
            <a:r>
              <a:rPr lang="en-US" sz="3500">
                <a:solidFill>
                  <a:srgbClr val="434343"/>
                </a:solidFill>
              </a:rPr>
              <a:t>Used as the application’s database and database management system. </a:t>
            </a:r>
            <a:endParaRPr sz="35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PM2:</a:t>
            </a:r>
            <a:r>
              <a:rPr lang="en-US" sz="3500"/>
              <a:t> </a:t>
            </a:r>
            <a:r>
              <a:rPr lang="en-US" sz="3500">
                <a:solidFill>
                  <a:srgbClr val="434343"/>
                </a:solidFill>
              </a:rPr>
              <a:t>is used in the production server as our process management system and monitor.</a:t>
            </a:r>
            <a:endParaRPr sz="3500" b="1">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a:solidFill>
                  <a:srgbClr val="6D9EEB"/>
                </a:solidFill>
              </a:rPr>
              <a:t>Vagrant</a:t>
            </a:r>
            <a:r>
              <a:rPr lang="en-US" sz="3500">
                <a:solidFill>
                  <a:srgbClr val="6D9EEB"/>
                </a:solidFill>
              </a:rPr>
              <a:t>:</a:t>
            </a:r>
            <a:r>
              <a:rPr lang="en-US" sz="3500">
                <a:solidFill>
                  <a:srgbClr val="434343"/>
                </a:solidFill>
              </a:rPr>
              <a:t>Used to quickly deploy development environments with different configurations without having to create a completely new instance of a virtual machine.</a:t>
            </a:r>
            <a:endParaRPr sz="3500">
              <a:solidFill>
                <a:srgbClr val="434343"/>
              </a:solidFill>
            </a:endParaRPr>
          </a:p>
        </p:txBody>
      </p:sp>
      <p:sp>
        <p:nvSpPr>
          <p:cNvPr id="101" name="Google Shape;101;p13"/>
          <p:cNvSpPr txBox="1"/>
          <p:nvPr/>
        </p:nvSpPr>
        <p:spPr>
          <a:xfrm>
            <a:off x="977225" y="15413675"/>
            <a:ext cx="9858600" cy="93708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Object Design</a:t>
            </a:r>
            <a:endParaRPr u="sng">
              <a:solidFill>
                <a:srgbClr val="3C78D8"/>
              </a:solidFill>
            </a:endParaRPr>
          </a:p>
        </p:txBody>
      </p:sp>
      <p:sp>
        <p:nvSpPr>
          <p:cNvPr id="102" name="Google Shape;102;p13"/>
          <p:cNvSpPr txBox="1"/>
          <p:nvPr/>
        </p:nvSpPr>
        <p:spPr>
          <a:xfrm>
            <a:off x="22166250" y="26204775"/>
            <a:ext cx="9576300" cy="70659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Verification</a:t>
            </a:r>
            <a:endParaRPr sz="4100" b="1" i="0" u="sng">
              <a:solidFill>
                <a:srgbClr val="3C78D8"/>
              </a:solidFill>
              <a:latin typeface="Arial"/>
              <a:ea typeface="Arial"/>
              <a:cs typeface="Arial"/>
              <a:sym typeface="Aria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Test ID: </a:t>
            </a:r>
            <a:r>
              <a:rPr lang="en-US" sz="3000">
                <a:solidFill>
                  <a:srgbClr val="434343"/>
                </a:solidFill>
              </a:rPr>
              <a:t>MJ-49 T1</a:t>
            </a:r>
            <a:endParaRPr sz="30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Description/Summary of Test:</a:t>
            </a:r>
            <a:r>
              <a:rPr lang="en-US" sz="3000">
                <a:solidFill>
                  <a:srgbClr val="6D9EEB"/>
                </a:solidFill>
              </a:rPr>
              <a:t> </a:t>
            </a:r>
            <a:r>
              <a:rPr lang="en-US" sz="3000">
                <a:solidFill>
                  <a:srgbClr val="434343"/>
                </a:solidFill>
              </a:rPr>
              <a:t>An administrator clicks the Settings option and the Courses tab. The administrator wants to see all courses displayed with their corresponding Terms and be able to modify, delete, or add course.</a:t>
            </a:r>
            <a:endParaRPr sz="30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Pre-Conditions:</a:t>
            </a:r>
            <a:r>
              <a:rPr lang="en-US" sz="3000">
                <a:solidFill>
                  <a:srgbClr val="434343"/>
                </a:solidFill>
              </a:rPr>
              <a:t> Course data must exist in the database.</a:t>
            </a:r>
            <a:endParaRPr sz="30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Expected Results:</a:t>
            </a:r>
            <a:r>
              <a:rPr lang="en-US" sz="3000">
                <a:solidFill>
                  <a:srgbClr val="434343"/>
                </a:solidFill>
              </a:rPr>
              <a:t> Administrator is able to see Courses within the grid and is able to add, modify, and delete courses.</a:t>
            </a:r>
            <a:endParaRPr sz="30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Actual Result:</a:t>
            </a:r>
            <a:r>
              <a:rPr lang="en-US" sz="3000">
                <a:solidFill>
                  <a:srgbClr val="434343"/>
                </a:solidFill>
              </a:rPr>
              <a:t> The administrative user was able to see all the data and add, modify, delete the records.</a:t>
            </a:r>
            <a:endParaRPr sz="300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000" b="1">
                <a:solidFill>
                  <a:srgbClr val="6D9EEB"/>
                </a:solidFill>
              </a:rPr>
              <a:t>Status:</a:t>
            </a:r>
            <a:r>
              <a:rPr lang="en-US" sz="3000">
                <a:solidFill>
                  <a:srgbClr val="434343"/>
                </a:solidFill>
              </a:rPr>
              <a:t> PASS</a:t>
            </a:r>
            <a:endParaRPr sz="3000">
              <a:solidFill>
                <a:srgbClr val="434343"/>
              </a:solidFill>
            </a:endParaRPr>
          </a:p>
        </p:txBody>
      </p:sp>
      <p:sp>
        <p:nvSpPr>
          <p:cNvPr id="103" name="Google Shape;103;p13"/>
          <p:cNvSpPr txBox="1"/>
          <p:nvPr/>
        </p:nvSpPr>
        <p:spPr>
          <a:xfrm>
            <a:off x="11055000" y="5029200"/>
            <a:ext cx="10553100" cy="7317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a:solidFill>
                  <a:srgbClr val="3C78D8"/>
                </a:solidFill>
                <a:latin typeface="Arial"/>
                <a:ea typeface="Arial"/>
                <a:cs typeface="Arial"/>
                <a:sym typeface="Arial"/>
              </a:rPr>
              <a:t>Screenshots</a:t>
            </a:r>
            <a:endParaRPr u="sng">
              <a:solidFill>
                <a:srgbClr val="3C78D8"/>
              </a:solidFill>
            </a:endParaRPr>
          </a:p>
        </p:txBody>
      </p:sp>
      <p:pic>
        <p:nvPicPr>
          <p:cNvPr id="104" name="Google Shape;104;p13"/>
          <p:cNvPicPr preferRelativeResize="0"/>
          <p:nvPr/>
        </p:nvPicPr>
        <p:blipFill rotWithShape="1">
          <a:blip r:embed="rId3">
            <a:alphaModFix/>
          </a:blip>
          <a:srcRect b="61972"/>
          <a:stretch/>
        </p:blipFill>
        <p:spPr>
          <a:xfrm>
            <a:off x="12811612" y="176475"/>
            <a:ext cx="2713874" cy="1022350"/>
          </a:xfrm>
          <a:prstGeom prst="rect">
            <a:avLst/>
          </a:prstGeom>
          <a:noFill/>
          <a:ln>
            <a:noFill/>
          </a:ln>
        </p:spPr>
      </p:pic>
      <p:sp>
        <p:nvSpPr>
          <p:cNvPr id="105" name="Google Shape;105;p13"/>
          <p:cNvSpPr txBox="1"/>
          <p:nvPr/>
        </p:nvSpPr>
        <p:spPr>
          <a:xfrm>
            <a:off x="14252288" y="290750"/>
            <a:ext cx="5854500" cy="79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School of Computing &amp; </a:t>
            </a:r>
            <a:endParaRPr sz="3000" b="1">
              <a:solidFill>
                <a:srgbClr val="FFFFFF"/>
              </a:solidFill>
              <a:latin typeface="Calibri"/>
              <a:ea typeface="Calibri"/>
              <a:cs typeface="Calibri"/>
              <a:sym typeface="Calibri"/>
            </a:endParaRPr>
          </a:p>
          <a:p>
            <a:pPr marL="0" lvl="0" indent="0" algn="ctr" rtl="0">
              <a:spcBef>
                <a:spcPts val="0"/>
              </a:spcBef>
              <a:spcAft>
                <a:spcPts val="0"/>
              </a:spcAft>
              <a:buNone/>
            </a:pPr>
            <a:r>
              <a:rPr lang="en-US" sz="3000" b="1">
                <a:solidFill>
                  <a:srgbClr val="FFFFFF"/>
                </a:solidFill>
                <a:latin typeface="Calibri"/>
                <a:ea typeface="Calibri"/>
                <a:cs typeface="Calibri"/>
                <a:sym typeface="Calibri"/>
              </a:rPr>
              <a:t>Information Sciences</a:t>
            </a:r>
            <a:endParaRPr sz="3000" b="1">
              <a:solidFill>
                <a:srgbClr val="FFFFFF"/>
              </a:solidFill>
              <a:latin typeface="Calibri"/>
              <a:ea typeface="Calibri"/>
              <a:cs typeface="Calibri"/>
              <a:sym typeface="Calibri"/>
            </a:endParaRPr>
          </a:p>
          <a:p>
            <a:pPr marL="0" lvl="0" indent="0" algn="ctr" rtl="0">
              <a:spcBef>
                <a:spcPts val="0"/>
              </a:spcBef>
              <a:spcAft>
                <a:spcPts val="0"/>
              </a:spcAft>
              <a:buClr>
                <a:srgbClr val="B6862C"/>
              </a:buClr>
              <a:buSzPts val="7200"/>
              <a:buFont typeface="Arial"/>
              <a:buNone/>
            </a:pPr>
            <a:endParaRPr/>
          </a:p>
        </p:txBody>
      </p:sp>
      <p:cxnSp>
        <p:nvCxnSpPr>
          <p:cNvPr id="106" name="Google Shape;106;p13"/>
          <p:cNvCxnSpPr/>
          <p:nvPr/>
        </p:nvCxnSpPr>
        <p:spPr>
          <a:xfrm rot="10800000" flipH="1">
            <a:off x="10039350" y="1221900"/>
            <a:ext cx="13468500" cy="73500"/>
          </a:xfrm>
          <a:prstGeom prst="straightConnector1">
            <a:avLst/>
          </a:prstGeom>
          <a:noFill/>
          <a:ln w="38100" cap="flat" cmpd="sng">
            <a:solidFill>
              <a:srgbClr val="B6862C"/>
            </a:solidFill>
            <a:prstDash val="dash"/>
            <a:round/>
            <a:headEnd type="none" w="med" len="med"/>
            <a:tailEnd type="none" w="med" len="med"/>
          </a:ln>
        </p:spPr>
      </p:cxnSp>
      <p:pic>
        <p:nvPicPr>
          <p:cNvPr id="107" name="Google Shape;107;p13"/>
          <p:cNvPicPr preferRelativeResize="0"/>
          <p:nvPr/>
        </p:nvPicPr>
        <p:blipFill>
          <a:blip r:embed="rId4">
            <a:alphaModFix/>
          </a:blip>
          <a:stretch>
            <a:fillRect/>
          </a:stretch>
        </p:blipFill>
        <p:spPr>
          <a:xfrm>
            <a:off x="152400" y="3584506"/>
            <a:ext cx="5486400" cy="690889"/>
          </a:xfrm>
          <a:prstGeom prst="rect">
            <a:avLst/>
          </a:prstGeom>
          <a:noFill/>
          <a:ln>
            <a:noFill/>
          </a:ln>
        </p:spPr>
      </p:pic>
      <p:pic>
        <p:nvPicPr>
          <p:cNvPr id="108" name="Google Shape;108;p13"/>
          <p:cNvPicPr preferRelativeResize="0"/>
          <p:nvPr/>
        </p:nvPicPr>
        <p:blipFill>
          <a:blip r:embed="rId5">
            <a:alphaModFix/>
          </a:blip>
          <a:stretch>
            <a:fillRect/>
          </a:stretch>
        </p:blipFill>
        <p:spPr>
          <a:xfrm>
            <a:off x="29357528" y="0"/>
            <a:ext cx="3273644" cy="1682000"/>
          </a:xfrm>
          <a:prstGeom prst="rect">
            <a:avLst/>
          </a:prstGeom>
          <a:noFill/>
          <a:ln>
            <a:noFill/>
          </a:ln>
        </p:spPr>
      </p:pic>
      <p:pic>
        <p:nvPicPr>
          <p:cNvPr id="109" name="Google Shape;109;p13"/>
          <p:cNvPicPr preferRelativeResize="0"/>
          <p:nvPr/>
        </p:nvPicPr>
        <p:blipFill>
          <a:blip r:embed="rId6">
            <a:alphaModFix/>
          </a:blip>
          <a:stretch>
            <a:fillRect/>
          </a:stretch>
        </p:blipFill>
        <p:spPr>
          <a:xfrm>
            <a:off x="27685213" y="3053253"/>
            <a:ext cx="4980000" cy="1312744"/>
          </a:xfrm>
          <a:prstGeom prst="rect">
            <a:avLst/>
          </a:prstGeom>
          <a:noFill/>
          <a:ln>
            <a:noFill/>
          </a:ln>
        </p:spPr>
      </p:pic>
      <p:pic>
        <p:nvPicPr>
          <p:cNvPr id="110" name="Google Shape;110;p13"/>
          <p:cNvPicPr preferRelativeResize="0"/>
          <p:nvPr/>
        </p:nvPicPr>
        <p:blipFill>
          <a:blip r:embed="rId7">
            <a:alphaModFix/>
          </a:blip>
          <a:stretch>
            <a:fillRect/>
          </a:stretch>
        </p:blipFill>
        <p:spPr>
          <a:xfrm>
            <a:off x="296289" y="158100"/>
            <a:ext cx="2745724" cy="1682001"/>
          </a:xfrm>
          <a:prstGeom prst="rect">
            <a:avLst/>
          </a:prstGeom>
          <a:noFill/>
          <a:ln>
            <a:noFill/>
          </a:ln>
        </p:spPr>
      </p:pic>
      <p:pic>
        <p:nvPicPr>
          <p:cNvPr id="111" name="Google Shape;111;p13"/>
          <p:cNvPicPr preferRelativeResize="0"/>
          <p:nvPr/>
        </p:nvPicPr>
        <p:blipFill>
          <a:blip r:embed="rId8">
            <a:alphaModFix/>
          </a:blip>
          <a:stretch>
            <a:fillRect/>
          </a:stretch>
        </p:blipFill>
        <p:spPr>
          <a:xfrm>
            <a:off x="220102" y="2140563"/>
            <a:ext cx="4346469" cy="916250"/>
          </a:xfrm>
          <a:prstGeom prst="rect">
            <a:avLst/>
          </a:prstGeom>
          <a:noFill/>
          <a:ln>
            <a:noFill/>
          </a:ln>
        </p:spPr>
      </p:pic>
      <p:pic>
        <p:nvPicPr>
          <p:cNvPr id="112" name="Google Shape;112;p13"/>
          <p:cNvPicPr preferRelativeResize="0"/>
          <p:nvPr/>
        </p:nvPicPr>
        <p:blipFill>
          <a:blip r:embed="rId9">
            <a:alphaModFix/>
          </a:blip>
          <a:stretch>
            <a:fillRect/>
          </a:stretch>
        </p:blipFill>
        <p:spPr>
          <a:xfrm>
            <a:off x="29773675" y="1352550"/>
            <a:ext cx="2857500" cy="1485900"/>
          </a:xfrm>
          <a:prstGeom prst="rect">
            <a:avLst/>
          </a:prstGeom>
          <a:noFill/>
          <a:ln>
            <a:noFill/>
          </a:ln>
        </p:spPr>
      </p:pic>
      <p:pic>
        <p:nvPicPr>
          <p:cNvPr id="113" name="Google Shape;113;p13"/>
          <p:cNvPicPr preferRelativeResize="0"/>
          <p:nvPr/>
        </p:nvPicPr>
        <p:blipFill>
          <a:blip r:embed="rId10">
            <a:alphaModFix/>
          </a:blip>
          <a:stretch>
            <a:fillRect/>
          </a:stretch>
        </p:blipFill>
        <p:spPr>
          <a:xfrm>
            <a:off x="5730697" y="2251550"/>
            <a:ext cx="3287305" cy="1022350"/>
          </a:xfrm>
          <a:prstGeom prst="rect">
            <a:avLst/>
          </a:prstGeom>
          <a:noFill/>
          <a:ln>
            <a:noFill/>
          </a:ln>
        </p:spPr>
      </p:pic>
      <p:pic>
        <p:nvPicPr>
          <p:cNvPr id="114" name="Google Shape;114;p13"/>
          <p:cNvPicPr preferRelativeResize="0"/>
          <p:nvPr/>
        </p:nvPicPr>
        <p:blipFill>
          <a:blip r:embed="rId11">
            <a:alphaModFix/>
          </a:blip>
          <a:stretch>
            <a:fillRect/>
          </a:stretch>
        </p:blipFill>
        <p:spPr>
          <a:xfrm>
            <a:off x="22906303" y="1778137"/>
            <a:ext cx="3812394" cy="1273975"/>
          </a:xfrm>
          <a:prstGeom prst="rect">
            <a:avLst/>
          </a:prstGeom>
          <a:noFill/>
          <a:ln>
            <a:noFill/>
          </a:ln>
        </p:spPr>
      </p:pic>
      <p:pic>
        <p:nvPicPr>
          <p:cNvPr id="115" name="Google Shape;115;p13"/>
          <p:cNvPicPr preferRelativeResize="0"/>
          <p:nvPr/>
        </p:nvPicPr>
        <p:blipFill>
          <a:blip r:embed="rId12">
            <a:alphaModFix/>
          </a:blip>
          <a:stretch>
            <a:fillRect/>
          </a:stretch>
        </p:blipFill>
        <p:spPr>
          <a:xfrm>
            <a:off x="6551075" y="23892"/>
            <a:ext cx="3287301" cy="1832665"/>
          </a:xfrm>
          <a:prstGeom prst="rect">
            <a:avLst/>
          </a:prstGeom>
          <a:noFill/>
          <a:ln>
            <a:noFill/>
          </a:ln>
        </p:spPr>
      </p:pic>
      <p:pic>
        <p:nvPicPr>
          <p:cNvPr id="116" name="Google Shape;116;p13"/>
          <p:cNvPicPr preferRelativeResize="0"/>
          <p:nvPr/>
        </p:nvPicPr>
        <p:blipFill>
          <a:blip r:embed="rId13">
            <a:alphaModFix/>
          </a:blip>
          <a:stretch>
            <a:fillRect/>
          </a:stretch>
        </p:blipFill>
        <p:spPr>
          <a:xfrm>
            <a:off x="27099703" y="460363"/>
            <a:ext cx="2011769" cy="2452799"/>
          </a:xfrm>
          <a:prstGeom prst="rect">
            <a:avLst/>
          </a:prstGeom>
          <a:noFill/>
          <a:ln>
            <a:noFill/>
          </a:ln>
        </p:spPr>
      </p:pic>
      <p:pic>
        <p:nvPicPr>
          <p:cNvPr id="117" name="Google Shape;117;p13"/>
          <p:cNvPicPr preferRelativeResize="0"/>
          <p:nvPr/>
        </p:nvPicPr>
        <p:blipFill>
          <a:blip r:embed="rId14">
            <a:alphaModFix/>
          </a:blip>
          <a:stretch>
            <a:fillRect/>
          </a:stretch>
        </p:blipFill>
        <p:spPr>
          <a:xfrm>
            <a:off x="5642625" y="3364099"/>
            <a:ext cx="4346450" cy="1224352"/>
          </a:xfrm>
          <a:prstGeom prst="rect">
            <a:avLst/>
          </a:prstGeom>
          <a:noFill/>
          <a:ln>
            <a:noFill/>
          </a:ln>
        </p:spPr>
      </p:pic>
      <p:pic>
        <p:nvPicPr>
          <p:cNvPr id="118" name="Google Shape;118;p13"/>
          <p:cNvPicPr preferRelativeResize="0"/>
          <p:nvPr/>
        </p:nvPicPr>
        <p:blipFill>
          <a:blip r:embed="rId15">
            <a:alphaModFix/>
          </a:blip>
          <a:stretch>
            <a:fillRect/>
          </a:stretch>
        </p:blipFill>
        <p:spPr>
          <a:xfrm>
            <a:off x="24596926" y="49425"/>
            <a:ext cx="1676150" cy="1682001"/>
          </a:xfrm>
          <a:prstGeom prst="rect">
            <a:avLst/>
          </a:prstGeom>
          <a:noFill/>
          <a:ln>
            <a:noFill/>
          </a:ln>
        </p:spPr>
      </p:pic>
      <p:pic>
        <p:nvPicPr>
          <p:cNvPr id="119" name="Google Shape;119;p13"/>
          <p:cNvPicPr preferRelativeResize="0"/>
          <p:nvPr/>
        </p:nvPicPr>
        <p:blipFill>
          <a:blip r:embed="rId16">
            <a:alphaModFix/>
          </a:blip>
          <a:stretch>
            <a:fillRect/>
          </a:stretch>
        </p:blipFill>
        <p:spPr>
          <a:xfrm>
            <a:off x="23925663" y="3310223"/>
            <a:ext cx="2713875" cy="1056153"/>
          </a:xfrm>
          <a:prstGeom prst="rect">
            <a:avLst/>
          </a:prstGeom>
          <a:noFill/>
          <a:ln>
            <a:noFill/>
          </a:ln>
        </p:spPr>
      </p:pic>
      <p:pic>
        <p:nvPicPr>
          <p:cNvPr id="120" name="Google Shape;120;p13"/>
          <p:cNvPicPr preferRelativeResize="0"/>
          <p:nvPr/>
        </p:nvPicPr>
        <p:blipFill>
          <a:blip r:embed="rId17">
            <a:alphaModFix/>
          </a:blip>
          <a:stretch>
            <a:fillRect/>
          </a:stretch>
        </p:blipFill>
        <p:spPr>
          <a:xfrm>
            <a:off x="4016875" y="225775"/>
            <a:ext cx="2011775" cy="2011775"/>
          </a:xfrm>
          <a:prstGeom prst="rect">
            <a:avLst/>
          </a:prstGeom>
          <a:noFill/>
          <a:ln>
            <a:noFill/>
          </a:ln>
        </p:spPr>
      </p:pic>
      <p:cxnSp>
        <p:nvCxnSpPr>
          <p:cNvPr id="121" name="Google Shape;121;p13"/>
          <p:cNvCxnSpPr/>
          <p:nvPr/>
        </p:nvCxnSpPr>
        <p:spPr>
          <a:xfrm rot="10800000">
            <a:off x="10809750" y="5127100"/>
            <a:ext cx="22200" cy="35989200"/>
          </a:xfrm>
          <a:prstGeom prst="straightConnector1">
            <a:avLst/>
          </a:prstGeom>
          <a:noFill/>
          <a:ln w="76200" cap="flat" cmpd="sng">
            <a:solidFill>
              <a:srgbClr val="A4C2F4"/>
            </a:solidFill>
            <a:prstDash val="dot"/>
            <a:round/>
            <a:headEnd type="none" w="med" len="med"/>
            <a:tailEnd type="oval" w="med" len="med"/>
          </a:ln>
        </p:spPr>
      </p:cxnSp>
      <p:cxnSp>
        <p:nvCxnSpPr>
          <p:cNvPr id="122" name="Google Shape;122;p13"/>
          <p:cNvCxnSpPr/>
          <p:nvPr/>
        </p:nvCxnSpPr>
        <p:spPr>
          <a:xfrm rot="10800000">
            <a:off x="939300" y="15449850"/>
            <a:ext cx="9576300" cy="37800"/>
          </a:xfrm>
          <a:prstGeom prst="straightConnector1">
            <a:avLst/>
          </a:prstGeom>
          <a:noFill/>
          <a:ln w="76200" cap="flat" cmpd="sng">
            <a:solidFill>
              <a:srgbClr val="A4C2F4"/>
            </a:solidFill>
            <a:prstDash val="dot"/>
            <a:round/>
            <a:headEnd type="none" w="med" len="med"/>
            <a:tailEnd type="none" w="med" len="med"/>
          </a:ln>
        </p:spPr>
      </p:cxnSp>
      <p:cxnSp>
        <p:nvCxnSpPr>
          <p:cNvPr id="123" name="Google Shape;123;p13"/>
          <p:cNvCxnSpPr/>
          <p:nvPr/>
        </p:nvCxnSpPr>
        <p:spPr>
          <a:xfrm rot="10800000">
            <a:off x="1009405" y="31257895"/>
            <a:ext cx="9677400" cy="19200"/>
          </a:xfrm>
          <a:prstGeom prst="straightConnector1">
            <a:avLst/>
          </a:prstGeom>
          <a:noFill/>
          <a:ln w="76200" cap="flat" cmpd="sng">
            <a:solidFill>
              <a:srgbClr val="A4C2F4"/>
            </a:solidFill>
            <a:prstDash val="dot"/>
            <a:round/>
            <a:headEnd type="none" w="med" len="med"/>
            <a:tailEnd type="none" w="med" len="med"/>
          </a:ln>
        </p:spPr>
      </p:cxnSp>
      <p:cxnSp>
        <p:nvCxnSpPr>
          <p:cNvPr id="124" name="Google Shape;124;p13"/>
          <p:cNvCxnSpPr/>
          <p:nvPr/>
        </p:nvCxnSpPr>
        <p:spPr>
          <a:xfrm flipH="1">
            <a:off x="21945699" y="15678141"/>
            <a:ext cx="10020600" cy="19200"/>
          </a:xfrm>
          <a:prstGeom prst="straightConnector1">
            <a:avLst/>
          </a:prstGeom>
          <a:noFill/>
          <a:ln w="76200" cap="flat" cmpd="sng">
            <a:solidFill>
              <a:srgbClr val="A4C2F4"/>
            </a:solidFill>
            <a:prstDash val="dot"/>
            <a:round/>
            <a:headEnd type="none" w="med" len="med"/>
            <a:tailEnd type="none" w="med" len="med"/>
          </a:ln>
        </p:spPr>
      </p:cxnSp>
      <p:cxnSp>
        <p:nvCxnSpPr>
          <p:cNvPr id="125" name="Google Shape;125;p13"/>
          <p:cNvCxnSpPr/>
          <p:nvPr/>
        </p:nvCxnSpPr>
        <p:spPr>
          <a:xfrm rot="10800000">
            <a:off x="21983615" y="26060260"/>
            <a:ext cx="9858600" cy="19200"/>
          </a:xfrm>
          <a:prstGeom prst="straightConnector1">
            <a:avLst/>
          </a:prstGeom>
          <a:noFill/>
          <a:ln w="76200" cap="flat" cmpd="sng">
            <a:solidFill>
              <a:srgbClr val="A4C2F4"/>
            </a:solidFill>
            <a:prstDash val="dot"/>
            <a:round/>
            <a:headEnd type="none" w="med" len="med"/>
            <a:tailEnd type="none" w="med" len="med"/>
          </a:ln>
        </p:spPr>
      </p:cxnSp>
      <p:cxnSp>
        <p:nvCxnSpPr>
          <p:cNvPr id="126" name="Google Shape;126;p13"/>
          <p:cNvCxnSpPr/>
          <p:nvPr/>
        </p:nvCxnSpPr>
        <p:spPr>
          <a:xfrm rot="10800000" flipH="1">
            <a:off x="21875175" y="5074750"/>
            <a:ext cx="87300" cy="28195800"/>
          </a:xfrm>
          <a:prstGeom prst="straightConnector1">
            <a:avLst/>
          </a:prstGeom>
          <a:noFill/>
          <a:ln w="76200" cap="flat" cmpd="sng">
            <a:solidFill>
              <a:srgbClr val="A4C2F4"/>
            </a:solidFill>
            <a:prstDash val="dot"/>
            <a:round/>
            <a:headEnd type="none" w="med" len="med"/>
            <a:tailEnd type="oval" w="med" len="med"/>
          </a:ln>
        </p:spPr>
      </p:cxnSp>
      <p:pic>
        <p:nvPicPr>
          <p:cNvPr id="127" name="Google Shape;127;p13"/>
          <p:cNvPicPr preferRelativeResize="0"/>
          <p:nvPr/>
        </p:nvPicPr>
        <p:blipFill>
          <a:blip r:embed="rId18">
            <a:alphaModFix/>
          </a:blip>
          <a:stretch>
            <a:fillRect/>
          </a:stretch>
        </p:blipFill>
        <p:spPr>
          <a:xfrm>
            <a:off x="1077300" y="15998375"/>
            <a:ext cx="9576300" cy="8187791"/>
          </a:xfrm>
          <a:prstGeom prst="rect">
            <a:avLst/>
          </a:prstGeom>
          <a:noFill/>
          <a:ln>
            <a:noFill/>
          </a:ln>
        </p:spPr>
      </p:pic>
      <p:pic>
        <p:nvPicPr>
          <p:cNvPr id="128" name="Google Shape;128;p13"/>
          <p:cNvPicPr preferRelativeResize="0"/>
          <p:nvPr/>
        </p:nvPicPr>
        <p:blipFill>
          <a:blip r:embed="rId19">
            <a:alphaModFix/>
          </a:blip>
          <a:stretch>
            <a:fillRect/>
          </a:stretch>
        </p:blipFill>
        <p:spPr>
          <a:xfrm>
            <a:off x="1092900" y="24479675"/>
            <a:ext cx="9576301" cy="6704401"/>
          </a:xfrm>
          <a:prstGeom prst="rect">
            <a:avLst/>
          </a:prstGeom>
          <a:noFill/>
          <a:ln>
            <a:noFill/>
          </a:ln>
        </p:spPr>
      </p:pic>
      <p:pic>
        <p:nvPicPr>
          <p:cNvPr id="129" name="Google Shape;129;p13"/>
          <p:cNvPicPr preferRelativeResize="0"/>
          <p:nvPr/>
        </p:nvPicPr>
        <p:blipFill>
          <a:blip r:embed="rId20">
            <a:alphaModFix/>
          </a:blip>
          <a:stretch>
            <a:fillRect/>
          </a:stretch>
        </p:blipFill>
        <p:spPr>
          <a:xfrm>
            <a:off x="11085975" y="5886226"/>
            <a:ext cx="10553100" cy="5607023"/>
          </a:xfrm>
          <a:prstGeom prst="rect">
            <a:avLst/>
          </a:prstGeom>
          <a:noFill/>
          <a:ln>
            <a:noFill/>
          </a:ln>
        </p:spPr>
      </p:pic>
      <p:pic>
        <p:nvPicPr>
          <p:cNvPr id="130" name="Google Shape;130;p13"/>
          <p:cNvPicPr preferRelativeResize="0"/>
          <p:nvPr/>
        </p:nvPicPr>
        <p:blipFill rotWithShape="1">
          <a:blip r:embed="rId21">
            <a:alphaModFix/>
          </a:blip>
          <a:srcRect b="179"/>
          <a:stretch/>
        </p:blipFill>
        <p:spPr>
          <a:xfrm>
            <a:off x="11077000" y="12815875"/>
            <a:ext cx="10553124" cy="5606999"/>
          </a:xfrm>
          <a:prstGeom prst="rect">
            <a:avLst/>
          </a:prstGeom>
          <a:noFill/>
          <a:ln>
            <a:noFill/>
          </a:ln>
        </p:spPr>
      </p:pic>
      <p:pic>
        <p:nvPicPr>
          <p:cNvPr id="131" name="Google Shape;131;p13"/>
          <p:cNvPicPr preferRelativeResize="0"/>
          <p:nvPr/>
        </p:nvPicPr>
        <p:blipFill>
          <a:blip r:embed="rId22">
            <a:alphaModFix/>
          </a:blip>
          <a:stretch>
            <a:fillRect/>
          </a:stretch>
        </p:blipFill>
        <p:spPr>
          <a:xfrm>
            <a:off x="11078938" y="19755750"/>
            <a:ext cx="10553126" cy="5606999"/>
          </a:xfrm>
          <a:prstGeom prst="rect">
            <a:avLst/>
          </a:prstGeom>
          <a:noFill/>
          <a:ln>
            <a:noFill/>
          </a:ln>
        </p:spPr>
      </p:pic>
      <p:pic>
        <p:nvPicPr>
          <p:cNvPr id="132" name="Google Shape;132;p13"/>
          <p:cNvPicPr preferRelativeResize="0"/>
          <p:nvPr/>
        </p:nvPicPr>
        <p:blipFill>
          <a:blip r:embed="rId23">
            <a:alphaModFix/>
          </a:blip>
          <a:stretch>
            <a:fillRect/>
          </a:stretch>
        </p:blipFill>
        <p:spPr>
          <a:xfrm>
            <a:off x="11004425" y="26424975"/>
            <a:ext cx="10553123" cy="5755675"/>
          </a:xfrm>
          <a:prstGeom prst="rect">
            <a:avLst/>
          </a:prstGeom>
          <a:noFill/>
          <a:ln>
            <a:noFill/>
          </a:ln>
        </p:spPr>
      </p:pic>
      <p:cxnSp>
        <p:nvCxnSpPr>
          <p:cNvPr id="133" name="Google Shape;133;p13"/>
          <p:cNvCxnSpPr/>
          <p:nvPr/>
        </p:nvCxnSpPr>
        <p:spPr>
          <a:xfrm rot="10800000" flipH="1">
            <a:off x="20100741" y="33313022"/>
            <a:ext cx="56100" cy="7845600"/>
          </a:xfrm>
          <a:prstGeom prst="straightConnector1">
            <a:avLst/>
          </a:prstGeom>
          <a:noFill/>
          <a:ln w="76200" cap="flat" cmpd="sng">
            <a:solidFill>
              <a:srgbClr val="A4C2F4"/>
            </a:solidFill>
            <a:prstDash val="dot"/>
            <a:round/>
            <a:headEnd type="none" w="med" len="med"/>
            <a:tailEnd type="none" w="med" len="med"/>
          </a:ln>
        </p:spPr>
      </p:cxnSp>
      <p:cxnSp>
        <p:nvCxnSpPr>
          <p:cNvPr id="134" name="Google Shape;134;p13"/>
          <p:cNvCxnSpPr/>
          <p:nvPr/>
        </p:nvCxnSpPr>
        <p:spPr>
          <a:xfrm rot="10800000" flipH="1">
            <a:off x="10986875" y="33343300"/>
            <a:ext cx="21029700" cy="68100"/>
          </a:xfrm>
          <a:prstGeom prst="straightConnector1">
            <a:avLst/>
          </a:prstGeom>
          <a:noFill/>
          <a:ln w="76200" cap="flat" cmpd="sng">
            <a:solidFill>
              <a:srgbClr val="A4C2F4"/>
            </a:solidFill>
            <a:prstDash val="dot"/>
            <a:round/>
            <a:headEnd type="none" w="med" len="med"/>
            <a:tailEnd type="none" w="med" len="med"/>
          </a:ln>
        </p:spPr>
      </p:cxnSp>
      <p:sp>
        <p:nvSpPr>
          <p:cNvPr id="135" name="Google Shape;135;p13"/>
          <p:cNvSpPr txBox="1"/>
          <p:nvPr/>
        </p:nvSpPr>
        <p:spPr>
          <a:xfrm>
            <a:off x="11184075" y="11634825"/>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2500">
                <a:solidFill>
                  <a:srgbClr val="FFFFFF"/>
                </a:solidFill>
              </a:rPr>
              <a:t>Clicking the Courses tab in the Settings menu will give you a list of available of courses and will allow you to perform CRUD operations.</a:t>
            </a:r>
            <a:endParaRPr sz="2500">
              <a:solidFill>
                <a:srgbClr val="FFFFFF"/>
              </a:solidFill>
            </a:endParaRPr>
          </a:p>
        </p:txBody>
      </p:sp>
      <p:sp>
        <p:nvSpPr>
          <p:cNvPr id="136" name="Google Shape;136;p13"/>
          <p:cNvSpPr txBox="1"/>
          <p:nvPr/>
        </p:nvSpPr>
        <p:spPr>
          <a:xfrm>
            <a:off x="10987838" y="18631213"/>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2500">
                <a:solidFill>
                  <a:srgbClr val="FFFFFF"/>
                </a:solidFill>
              </a:rPr>
              <a:t>Clicking the Questions tab in the Settings menu will return a grid of Judge questions and will allow you to perform CRUD operations.</a:t>
            </a:r>
            <a:endParaRPr sz="2500">
              <a:solidFill>
                <a:srgbClr val="FFFFFF"/>
              </a:solidFill>
            </a:endParaRPr>
          </a:p>
        </p:txBody>
      </p:sp>
      <p:sp>
        <p:nvSpPr>
          <p:cNvPr id="137" name="Google Shape;137;p13"/>
          <p:cNvSpPr txBox="1"/>
          <p:nvPr/>
        </p:nvSpPr>
        <p:spPr>
          <a:xfrm>
            <a:off x="10995625" y="25459025"/>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2500">
                <a:solidFill>
                  <a:srgbClr val="FFFFFF"/>
                </a:solidFill>
              </a:rPr>
              <a:t>This shows the deployment of a Vagrant environment and initiation of a Node server to set-up a local development environment.</a:t>
            </a:r>
            <a:endParaRPr sz="2500">
              <a:solidFill>
                <a:srgbClr val="FFFFFF"/>
              </a:solidFill>
            </a:endParaRPr>
          </a:p>
        </p:txBody>
      </p:sp>
      <p:sp>
        <p:nvSpPr>
          <p:cNvPr id="138" name="Google Shape;138;p13"/>
          <p:cNvSpPr txBox="1"/>
          <p:nvPr/>
        </p:nvSpPr>
        <p:spPr>
          <a:xfrm>
            <a:off x="11077013" y="32299825"/>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2500">
                <a:solidFill>
                  <a:srgbClr val="FFFFFF"/>
                </a:solidFill>
              </a:rPr>
              <a:t>The result of clicking the Sync button triggers an event which will return student and project information retrieve from the VIP website via an API.</a:t>
            </a:r>
            <a:endParaRPr sz="2500">
              <a:solidFill>
                <a:srgbClr val="FFFFFF"/>
              </a:solidFill>
            </a:endParaRPr>
          </a:p>
        </p:txBody>
      </p:sp>
      <p:pic>
        <p:nvPicPr>
          <p:cNvPr id="139" name="Google Shape;139;p13"/>
          <p:cNvPicPr preferRelativeResize="0"/>
          <p:nvPr/>
        </p:nvPicPr>
        <p:blipFill>
          <a:blip r:embed="rId24">
            <a:alphaModFix/>
          </a:blip>
          <a:stretch>
            <a:fillRect/>
          </a:stretch>
        </p:blipFill>
        <p:spPr>
          <a:xfrm>
            <a:off x="22100475" y="5918550"/>
            <a:ext cx="9576300" cy="9700500"/>
          </a:xfrm>
          <a:prstGeom prst="rect">
            <a:avLst/>
          </a:prstGeom>
          <a:noFill/>
          <a:ln>
            <a:noFill/>
          </a:ln>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807</Words>
  <Application>Microsoft Office PowerPoint</Application>
  <PresentationFormat>Custom</PresentationFormat>
  <Paragraphs>55</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Manny</cp:lastModifiedBy>
  <cp:revision>3</cp:revision>
  <dcterms:modified xsi:type="dcterms:W3CDTF">2018-11-25T22:48:40Z</dcterms:modified>
</cp:coreProperties>
</file>