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58" r:id="rId5"/>
    <p:sldId id="263" r:id="rId6"/>
    <p:sldId id="261" r:id="rId7"/>
    <p:sldId id="264" r:id="rId8"/>
    <p:sldId id="265" r:id="rId9"/>
    <p:sldId id="266" r:id="rId10"/>
    <p:sldId id="270" r:id="rId11"/>
    <p:sldId id="267" r:id="rId12"/>
    <p:sldId id="268" r:id="rId13"/>
    <p:sldId id="269"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144" d="100"/>
          <a:sy n="144" d="100"/>
        </p:scale>
        <p:origin x="84" y="5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97E0307-B85C-446A-8EF0-0407D435D787}" type="datetimeFigureOut">
              <a:rPr lang="en-US" dirty="0"/>
              <a:t>11/28/2018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BD862E7-95FA-4FC4-9EC5-DDBFA8DC7417}" type="datetimeFigureOut">
              <a:rPr lang="en-US" dirty="0"/>
              <a:t>11/28/2018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DB987F2-A784-4F72-BB57-0E9EACDE722E}" type="datetimeFigureOut">
              <a:rPr lang="en-US" dirty="0"/>
              <a:t>11/28/2018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0BBD51E-4B19-444E-85C0-DBD7EB6263F4}" type="datetimeFigureOut">
              <a:rPr lang="en-US" dirty="0"/>
              <a:t>11/28/2018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0D7255A-4AD5-4D3E-9A0A-689DA3BA976C}" type="datetimeFigureOut">
              <a:rPr lang="en-US" dirty="0"/>
              <a:t>11/28/2018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3EE0AD15-87AC-45B2-9EE5-8D165AF83CD7}" type="datetimeFigureOut">
              <a:rPr lang="en-US" dirty="0"/>
              <a:t>11/28/2018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FCC40CCD-F0D6-4CC2-A4C8-2D7D0D875F02}" type="datetimeFigureOut">
              <a:rPr lang="en-US" dirty="0"/>
              <a:t>11/28/2018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CFE2CC-454D-4466-AC55-B86DA0A87BAE}" type="datetimeFigureOut">
              <a:rPr lang="en-US" dirty="0"/>
              <a:t>11/28/2018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B647B1BF-4039-460D-A637-65428CBD720E}" type="datetimeFigureOut">
              <a:rPr lang="en-US" dirty="0"/>
              <a:t>11/28/2018</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AA39ACE-9343-4EBE-B5CA-AEA240A1DC53}" type="datetimeFigureOut">
              <a:rPr lang="en-US" dirty="0"/>
              <a:t>11/28/2018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9A00F7B-89C5-4DF7-A309-6263220147D4}" type="datetimeFigureOut">
              <a:rPr lang="en-US" dirty="0"/>
              <a:t>11/28/2018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49C95DE-FD64-4606-AE61-EC1136867CC6}" type="datetimeFigureOut">
              <a:rPr lang="en-US" dirty="0"/>
              <a:t>11/28/2018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DEB0BBD-30FE-4CF1-900A-0C45149F8AF8}" type="datetimeFigureOut">
              <a:rPr lang="en-US" dirty="0"/>
              <a:t>11/28/2018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91A5F7F-3E81-4C65-A4D1-CB62D5B9DB91}" type="datetimeFigureOut">
              <a:rPr lang="en-US" dirty="0"/>
              <a:t>11/28/2018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77ECC86-1672-4627-AEFE-EC5485C73905}" type="datetimeFigureOut">
              <a:rPr lang="en-US" dirty="0"/>
              <a:t>11/28/2018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CDCB01F-D966-4C62-B900-0BE008A90C98}" type="datetimeFigureOut">
              <a:rPr lang="en-US" dirty="0"/>
              <a:t>11/28/2018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E73A0EA-7DC7-4964-BB97-B173EF3B859A}" type="datetimeFigureOut">
              <a:rPr lang="en-US" dirty="0"/>
              <a:t>11/28/2018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30EF52CC-F3D9-41D4-BCE4-C208E61A3F31}" type="datetimeFigureOut">
              <a:rPr lang="en-US" dirty="0"/>
              <a:t>11/28/2018</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6.jp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7.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jp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0">
              <a:schemeClr val="bg2">
                <a:shade val="100000"/>
                <a:hueMod val="100000"/>
                <a:satMod val="110000"/>
                <a:lumMod val="130000"/>
              </a:schemeClr>
            </a:gs>
            <a:gs pos="10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6A24C-9673-4682-A3CB-7B9247C41CB0}"/>
              </a:ext>
            </a:extLst>
          </p:cNvPr>
          <p:cNvSpPr>
            <a:spLocks noGrp="1"/>
          </p:cNvSpPr>
          <p:nvPr>
            <p:ph type="ctrTitle"/>
          </p:nvPr>
        </p:nvSpPr>
        <p:spPr/>
        <p:txBody>
          <a:bodyPr/>
          <a:lstStyle/>
          <a:p>
            <a:r>
              <a:rPr lang="en-US" dirty="0"/>
              <a:t>Mobile Judge v11.0</a:t>
            </a:r>
          </a:p>
        </p:txBody>
      </p:sp>
      <p:sp>
        <p:nvSpPr>
          <p:cNvPr id="3" name="Subtitle 2">
            <a:extLst>
              <a:ext uri="{FF2B5EF4-FFF2-40B4-BE49-F238E27FC236}">
                <a16:creationId xmlns:a16="http://schemas.microsoft.com/office/drawing/2014/main" id="{BEF02495-F3BA-4E45-BDC1-DF226DBAD8EF}"/>
              </a:ext>
            </a:extLst>
          </p:cNvPr>
          <p:cNvSpPr>
            <a:spLocks noGrp="1"/>
          </p:cNvSpPr>
          <p:nvPr>
            <p:ph type="subTitle" idx="1"/>
          </p:nvPr>
        </p:nvSpPr>
        <p:spPr>
          <a:xfrm>
            <a:off x="680321" y="4394039"/>
            <a:ext cx="10386665" cy="2218682"/>
          </a:xfrm>
        </p:spPr>
        <p:txBody>
          <a:bodyPr>
            <a:normAutofit fontScale="92500"/>
          </a:bodyPr>
          <a:lstStyle/>
          <a:p>
            <a:pPr lvl="0" algn="ctr">
              <a:lnSpc>
                <a:spcPct val="80000"/>
              </a:lnSpc>
              <a:spcBef>
                <a:spcPts val="0"/>
              </a:spcBef>
              <a:buClr>
                <a:schemeClr val="lt1"/>
              </a:buClr>
              <a:buSzPts val="1800"/>
            </a:pPr>
            <a:r>
              <a:rPr lang="en-US" sz="2800" b="1" dirty="0"/>
              <a:t>Team Members:</a:t>
            </a:r>
            <a:r>
              <a:rPr lang="en-US" sz="2800" dirty="0"/>
              <a:t> Manuel De </a:t>
            </a:r>
            <a:r>
              <a:rPr lang="en-US" sz="2800" dirty="0" err="1"/>
              <a:t>Armas</a:t>
            </a:r>
            <a:r>
              <a:rPr lang="en-US" sz="2800" dirty="0"/>
              <a:t>, Pedro Ramos, Carlos Larrauri</a:t>
            </a:r>
          </a:p>
          <a:p>
            <a:pPr lvl="0" algn="ctr">
              <a:lnSpc>
                <a:spcPct val="80000"/>
              </a:lnSpc>
              <a:spcBef>
                <a:spcPts val="800"/>
              </a:spcBef>
              <a:buClr>
                <a:schemeClr val="lt1"/>
              </a:buClr>
              <a:buSzPts val="1800"/>
            </a:pPr>
            <a:r>
              <a:rPr lang="en-US" sz="2800" b="1" dirty="0"/>
              <a:t>Product Owner:</a:t>
            </a:r>
            <a:r>
              <a:rPr lang="en-US" sz="2800" dirty="0"/>
              <a:t> Dr. Masoud </a:t>
            </a:r>
            <a:r>
              <a:rPr lang="en-US" sz="2800" dirty="0" err="1"/>
              <a:t>Sadjadi</a:t>
            </a:r>
            <a:endParaRPr lang="en-US" sz="2800" dirty="0"/>
          </a:p>
          <a:p>
            <a:pPr lvl="0" algn="ctr">
              <a:lnSpc>
                <a:spcPct val="80000"/>
              </a:lnSpc>
              <a:spcBef>
                <a:spcPts val="800"/>
              </a:spcBef>
              <a:buClr>
                <a:schemeClr val="lt1"/>
              </a:buClr>
              <a:buSzPts val="1800"/>
            </a:pPr>
            <a:r>
              <a:rPr lang="en-US" sz="2800" b="1" dirty="0"/>
              <a:t>Instructor:</a:t>
            </a:r>
            <a:r>
              <a:rPr lang="en-US" sz="2800" dirty="0"/>
              <a:t> Dr. Masoud </a:t>
            </a:r>
            <a:r>
              <a:rPr lang="en-US" sz="2800" dirty="0" err="1"/>
              <a:t>Sadjadi</a:t>
            </a:r>
            <a:endParaRPr lang="en-US" sz="2800" dirty="0"/>
          </a:p>
          <a:p>
            <a:pPr lvl="0" algn="ctr">
              <a:lnSpc>
                <a:spcPct val="80000"/>
              </a:lnSpc>
              <a:spcBef>
                <a:spcPts val="800"/>
              </a:spcBef>
              <a:buClr>
                <a:schemeClr val="lt1"/>
              </a:buClr>
              <a:buSzPts val="1500"/>
            </a:pPr>
            <a:endParaRPr lang="en-US" sz="600" dirty="0"/>
          </a:p>
          <a:p>
            <a:pPr lvl="0" algn="ctr">
              <a:lnSpc>
                <a:spcPct val="80000"/>
              </a:lnSpc>
              <a:spcBef>
                <a:spcPts val="800"/>
              </a:spcBef>
              <a:buClr>
                <a:schemeClr val="lt1"/>
              </a:buClr>
              <a:buSzPts val="1500"/>
            </a:pPr>
            <a:r>
              <a:rPr lang="en-US" sz="2400" dirty="0"/>
              <a:t>School of Computing and Information Sciences</a:t>
            </a:r>
          </a:p>
          <a:p>
            <a:pPr lvl="0" algn="ctr">
              <a:lnSpc>
                <a:spcPct val="80000"/>
              </a:lnSpc>
              <a:spcBef>
                <a:spcPts val="800"/>
              </a:spcBef>
              <a:buClr>
                <a:schemeClr val="lt1"/>
              </a:buClr>
              <a:buSzPts val="1500"/>
            </a:pPr>
            <a:r>
              <a:rPr lang="en-US" sz="2400" dirty="0"/>
              <a:t>Florida International University</a:t>
            </a:r>
          </a:p>
          <a:p>
            <a:endParaRPr lang="en-US" dirty="0"/>
          </a:p>
        </p:txBody>
      </p:sp>
      <p:pic>
        <p:nvPicPr>
          <p:cNvPr id="4" name="Picture 3">
            <a:extLst>
              <a:ext uri="{FF2B5EF4-FFF2-40B4-BE49-F238E27FC236}">
                <a16:creationId xmlns:a16="http://schemas.microsoft.com/office/drawing/2014/main" id="{556C0885-6487-4C95-8FB9-27C226BF17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28" y="6271455"/>
            <a:ext cx="2438400" cy="568960"/>
          </a:xfrm>
          <a:prstGeom prst="rect">
            <a:avLst/>
          </a:prstGeom>
        </p:spPr>
      </p:pic>
      <p:sp>
        <p:nvSpPr>
          <p:cNvPr id="5" name="Google Shape;472;p31">
            <a:extLst>
              <a:ext uri="{FF2B5EF4-FFF2-40B4-BE49-F238E27FC236}">
                <a16:creationId xmlns:a16="http://schemas.microsoft.com/office/drawing/2014/main" id="{C13760E3-46F0-4845-AE22-C5962E74B9CD}"/>
              </a:ext>
            </a:extLst>
          </p:cNvPr>
          <p:cNvSpPr txBox="1"/>
          <p:nvPr/>
        </p:nvSpPr>
        <p:spPr>
          <a:xfrm>
            <a:off x="3280851" y="501102"/>
            <a:ext cx="4524907" cy="1622031"/>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4000" b="0" i="0" u="none" strike="noStrike" cap="none" dirty="0">
                <a:solidFill>
                  <a:schemeClr val="lt1"/>
                </a:solidFill>
                <a:latin typeface="Trebuchet MS"/>
                <a:ea typeface="Trebuchet MS"/>
                <a:cs typeface="Trebuchet MS"/>
                <a:sym typeface="Trebuchet MS"/>
              </a:rPr>
              <a:t>Final Presentation</a:t>
            </a:r>
            <a:endParaRPr sz="1600" dirty="0"/>
          </a:p>
          <a:p>
            <a:pPr marL="0" marR="0" lvl="0" indent="0" algn="ctr" rtl="0">
              <a:spcBef>
                <a:spcPts val="0"/>
              </a:spcBef>
              <a:spcAft>
                <a:spcPts val="0"/>
              </a:spcAft>
              <a:buNone/>
            </a:pPr>
            <a:r>
              <a:rPr lang="en" sz="3200" b="0" i="0" u="none" strike="noStrike" cap="none" dirty="0">
                <a:solidFill>
                  <a:schemeClr val="lt1"/>
                </a:solidFill>
                <a:latin typeface="Trebuchet MS"/>
                <a:ea typeface="Trebuchet MS"/>
                <a:cs typeface="Trebuchet MS"/>
                <a:sym typeface="Trebuchet MS"/>
              </a:rPr>
              <a:t>Fall 2018</a:t>
            </a:r>
            <a:endParaRPr sz="1600" dirty="0"/>
          </a:p>
        </p:txBody>
      </p:sp>
    </p:spTree>
    <p:extLst>
      <p:ext uri="{BB962C8B-B14F-4D97-AF65-F5344CB8AC3E}">
        <p14:creationId xmlns:p14="http://schemas.microsoft.com/office/powerpoint/2010/main" val="112914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1DE52-95A3-464C-9D24-2DF2F91389BA}"/>
              </a:ext>
            </a:extLst>
          </p:cNvPr>
          <p:cNvSpPr>
            <a:spLocks noGrp="1"/>
          </p:cNvSpPr>
          <p:nvPr>
            <p:ph type="title"/>
          </p:nvPr>
        </p:nvSpPr>
        <p:spPr/>
        <p:txBody>
          <a:bodyPr/>
          <a:lstStyle/>
          <a:p>
            <a:r>
              <a:rPr lang="en-US" dirty="0"/>
              <a:t>Snapshots:</a:t>
            </a:r>
          </a:p>
        </p:txBody>
      </p:sp>
      <p:pic>
        <p:nvPicPr>
          <p:cNvPr id="5" name="Picture 4" descr="A screenshot of a cell phone&#10;&#10;Description generated with very high confidence">
            <a:extLst>
              <a:ext uri="{FF2B5EF4-FFF2-40B4-BE49-F238E27FC236}">
                <a16:creationId xmlns:a16="http://schemas.microsoft.com/office/drawing/2014/main" id="{953BF13B-BA92-446A-A037-5B03F962B441}"/>
              </a:ext>
            </a:extLst>
          </p:cNvPr>
          <p:cNvPicPr>
            <a:picLocks noChangeAspect="1"/>
          </p:cNvPicPr>
          <p:nvPr/>
        </p:nvPicPr>
        <p:blipFill>
          <a:blip r:embed="rId2"/>
          <a:stretch>
            <a:fillRect/>
          </a:stretch>
        </p:blipFill>
        <p:spPr>
          <a:xfrm>
            <a:off x="5794853" y="2232388"/>
            <a:ext cx="6109014" cy="3797495"/>
          </a:xfrm>
          <a:prstGeom prst="rect">
            <a:avLst/>
          </a:prstGeom>
        </p:spPr>
      </p:pic>
      <p:pic>
        <p:nvPicPr>
          <p:cNvPr id="7" name="Picture 6" descr="A screenshot of a video game&#10;&#10;Description generated with high confidence">
            <a:extLst>
              <a:ext uri="{FF2B5EF4-FFF2-40B4-BE49-F238E27FC236}">
                <a16:creationId xmlns:a16="http://schemas.microsoft.com/office/drawing/2014/main" id="{15D34917-EE15-49A2-BC46-DA61257598C7}"/>
              </a:ext>
            </a:extLst>
          </p:cNvPr>
          <p:cNvPicPr>
            <a:picLocks noChangeAspect="1"/>
          </p:cNvPicPr>
          <p:nvPr/>
        </p:nvPicPr>
        <p:blipFill>
          <a:blip r:embed="rId3"/>
          <a:stretch>
            <a:fillRect/>
          </a:stretch>
        </p:blipFill>
        <p:spPr>
          <a:xfrm>
            <a:off x="212784" y="2236811"/>
            <a:ext cx="5325267" cy="3797495"/>
          </a:xfrm>
          <a:prstGeom prst="rect">
            <a:avLst/>
          </a:prstGeom>
        </p:spPr>
      </p:pic>
      <p:sp>
        <p:nvSpPr>
          <p:cNvPr id="8" name="TextBox 7">
            <a:extLst>
              <a:ext uri="{FF2B5EF4-FFF2-40B4-BE49-F238E27FC236}">
                <a16:creationId xmlns:a16="http://schemas.microsoft.com/office/drawing/2014/main" id="{AA1DFD86-9089-4272-8F1A-548E16F94097}"/>
              </a:ext>
            </a:extLst>
          </p:cNvPr>
          <p:cNvSpPr txBox="1"/>
          <p:nvPr/>
        </p:nvSpPr>
        <p:spPr>
          <a:xfrm>
            <a:off x="115412" y="6303618"/>
            <a:ext cx="11891057" cy="369332"/>
          </a:xfrm>
          <a:prstGeom prst="rect">
            <a:avLst/>
          </a:prstGeom>
          <a:noFill/>
        </p:spPr>
        <p:txBody>
          <a:bodyPr wrap="square" rtlCol="0">
            <a:spAutoFit/>
          </a:bodyPr>
          <a:lstStyle/>
          <a:p>
            <a:pPr algn="ctr"/>
            <a:r>
              <a:rPr lang="en-US" dirty="0"/>
              <a:t>These are snapshots of the Import code from the previous slide being tested on Postman</a:t>
            </a:r>
          </a:p>
        </p:txBody>
      </p:sp>
    </p:spTree>
    <p:extLst>
      <p:ext uri="{BB962C8B-B14F-4D97-AF65-F5344CB8AC3E}">
        <p14:creationId xmlns:p14="http://schemas.microsoft.com/office/powerpoint/2010/main" val="3557870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1000">
              <a:schemeClr val="bg2">
                <a:shade val="100000"/>
                <a:hueMod val="100000"/>
                <a:satMod val="110000"/>
                <a:lumMod val="130000"/>
              </a:schemeClr>
            </a:gs>
            <a:gs pos="10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989EC-D3C8-48BE-9A0A-F2E1FA9DDFF6}"/>
              </a:ext>
            </a:extLst>
          </p:cNvPr>
          <p:cNvSpPr>
            <a:spLocks noGrp="1"/>
          </p:cNvSpPr>
          <p:nvPr>
            <p:ph type="title"/>
          </p:nvPr>
        </p:nvSpPr>
        <p:spPr/>
        <p:txBody>
          <a:bodyPr/>
          <a:lstStyle/>
          <a:p>
            <a:r>
              <a:rPr lang="en-US" dirty="0"/>
              <a:t>Recommendations/Erratum:</a:t>
            </a:r>
          </a:p>
        </p:txBody>
      </p:sp>
      <p:sp>
        <p:nvSpPr>
          <p:cNvPr id="3" name="Content Placeholder 2">
            <a:extLst>
              <a:ext uri="{FF2B5EF4-FFF2-40B4-BE49-F238E27FC236}">
                <a16:creationId xmlns:a16="http://schemas.microsoft.com/office/drawing/2014/main" id="{3D7951F5-0BB6-446B-A31B-B38963755395}"/>
              </a:ext>
            </a:extLst>
          </p:cNvPr>
          <p:cNvSpPr>
            <a:spLocks noGrp="1"/>
          </p:cNvSpPr>
          <p:nvPr>
            <p:ph idx="1"/>
          </p:nvPr>
        </p:nvSpPr>
        <p:spPr>
          <a:xfrm>
            <a:off x="680320" y="2009986"/>
            <a:ext cx="9613861" cy="870153"/>
          </a:xfrm>
        </p:spPr>
        <p:txBody>
          <a:bodyPr/>
          <a:lstStyle/>
          <a:p>
            <a:r>
              <a:rPr lang="en-US" dirty="0"/>
              <a:t>For future versions of the application my recommendation is mainly related with the current structure of the database.</a:t>
            </a:r>
          </a:p>
        </p:txBody>
      </p:sp>
      <p:sp>
        <p:nvSpPr>
          <p:cNvPr id="6" name="TextBox 5">
            <a:extLst>
              <a:ext uri="{FF2B5EF4-FFF2-40B4-BE49-F238E27FC236}">
                <a16:creationId xmlns:a16="http://schemas.microsoft.com/office/drawing/2014/main" id="{D98B49E9-9CD0-427A-AFAE-5E6E410F4AB6}"/>
              </a:ext>
            </a:extLst>
          </p:cNvPr>
          <p:cNvSpPr txBox="1"/>
          <p:nvPr/>
        </p:nvSpPr>
        <p:spPr>
          <a:xfrm>
            <a:off x="680320" y="2749325"/>
            <a:ext cx="10464758" cy="1200329"/>
          </a:xfrm>
          <a:prstGeom prst="rect">
            <a:avLst/>
          </a:prstGeom>
          <a:noFill/>
        </p:spPr>
        <p:txBody>
          <a:bodyPr wrap="square" rtlCol="0">
            <a:spAutoFit/>
          </a:bodyPr>
          <a:lstStyle/>
          <a:p>
            <a:r>
              <a:rPr lang="en-US" dirty="0"/>
              <a:t>Finding:</a:t>
            </a:r>
          </a:p>
          <a:p>
            <a:r>
              <a:rPr lang="en-US" dirty="0"/>
              <a:t>A user can be in more than one project or more than one term, which can become a many to many relationship, this cardinality is known to be solved by the addition of a  associative table  (junction table)</a:t>
            </a:r>
          </a:p>
        </p:txBody>
      </p:sp>
      <p:pic>
        <p:nvPicPr>
          <p:cNvPr id="8" name="Picture 7" descr="A close up of text on a white background&#10;&#10;Description generated with high confidence">
            <a:extLst>
              <a:ext uri="{FF2B5EF4-FFF2-40B4-BE49-F238E27FC236}">
                <a16:creationId xmlns:a16="http://schemas.microsoft.com/office/drawing/2014/main" id="{C2B80A92-482C-472C-939C-A41F46EE6913}"/>
              </a:ext>
            </a:extLst>
          </p:cNvPr>
          <p:cNvPicPr>
            <a:picLocks noChangeAspect="1"/>
          </p:cNvPicPr>
          <p:nvPr/>
        </p:nvPicPr>
        <p:blipFill>
          <a:blip r:embed="rId2"/>
          <a:stretch>
            <a:fillRect/>
          </a:stretch>
        </p:blipFill>
        <p:spPr>
          <a:xfrm>
            <a:off x="6569215" y="4274967"/>
            <a:ext cx="4850568" cy="2503519"/>
          </a:xfrm>
          <a:prstGeom prst="rect">
            <a:avLst/>
          </a:prstGeom>
        </p:spPr>
      </p:pic>
      <p:sp>
        <p:nvSpPr>
          <p:cNvPr id="9" name="TextBox 8">
            <a:extLst>
              <a:ext uri="{FF2B5EF4-FFF2-40B4-BE49-F238E27FC236}">
                <a16:creationId xmlns:a16="http://schemas.microsoft.com/office/drawing/2014/main" id="{C6217891-A9E2-4AC9-B9F2-76B00669E1E6}"/>
              </a:ext>
            </a:extLst>
          </p:cNvPr>
          <p:cNvSpPr txBox="1"/>
          <p:nvPr/>
        </p:nvSpPr>
        <p:spPr>
          <a:xfrm>
            <a:off x="1643311" y="3927645"/>
            <a:ext cx="2482532" cy="369332"/>
          </a:xfrm>
          <a:prstGeom prst="rect">
            <a:avLst/>
          </a:prstGeom>
          <a:noFill/>
        </p:spPr>
        <p:txBody>
          <a:bodyPr wrap="square" rtlCol="0">
            <a:spAutoFit/>
          </a:bodyPr>
          <a:lstStyle/>
          <a:p>
            <a:r>
              <a:rPr lang="en-US" dirty="0"/>
              <a:t>Current relationship:</a:t>
            </a:r>
          </a:p>
        </p:txBody>
      </p:sp>
      <p:sp>
        <p:nvSpPr>
          <p:cNvPr id="10" name="TextBox 9">
            <a:extLst>
              <a:ext uri="{FF2B5EF4-FFF2-40B4-BE49-F238E27FC236}">
                <a16:creationId xmlns:a16="http://schemas.microsoft.com/office/drawing/2014/main" id="{E60E198A-90BF-402B-912F-FE0D4F929B3A}"/>
              </a:ext>
            </a:extLst>
          </p:cNvPr>
          <p:cNvSpPr txBox="1"/>
          <p:nvPr/>
        </p:nvSpPr>
        <p:spPr>
          <a:xfrm>
            <a:off x="7028760" y="3905635"/>
            <a:ext cx="3931478" cy="369332"/>
          </a:xfrm>
          <a:prstGeom prst="rect">
            <a:avLst/>
          </a:prstGeom>
          <a:noFill/>
        </p:spPr>
        <p:txBody>
          <a:bodyPr wrap="square" rtlCol="0">
            <a:spAutoFit/>
          </a:bodyPr>
          <a:lstStyle/>
          <a:p>
            <a:pPr algn="ctr"/>
            <a:r>
              <a:rPr lang="en-US" dirty="0"/>
              <a:t>Solution:</a:t>
            </a:r>
          </a:p>
        </p:txBody>
      </p:sp>
      <p:pic>
        <p:nvPicPr>
          <p:cNvPr id="12" name="Picture 11" descr="A close up of text on a white background&#10;&#10;Description generated with high confidence">
            <a:extLst>
              <a:ext uri="{FF2B5EF4-FFF2-40B4-BE49-F238E27FC236}">
                <a16:creationId xmlns:a16="http://schemas.microsoft.com/office/drawing/2014/main" id="{943936F8-771D-4F06-A52D-668D8550A4AC}"/>
              </a:ext>
            </a:extLst>
          </p:cNvPr>
          <p:cNvPicPr>
            <a:picLocks noChangeAspect="1"/>
          </p:cNvPicPr>
          <p:nvPr/>
        </p:nvPicPr>
        <p:blipFill>
          <a:blip r:embed="rId3"/>
          <a:stretch>
            <a:fillRect/>
          </a:stretch>
        </p:blipFill>
        <p:spPr>
          <a:xfrm>
            <a:off x="731051" y="4296977"/>
            <a:ext cx="4307051" cy="2498350"/>
          </a:xfrm>
          <a:prstGeom prst="rect">
            <a:avLst/>
          </a:prstGeom>
        </p:spPr>
      </p:pic>
    </p:spTree>
    <p:extLst>
      <p:ext uri="{BB962C8B-B14F-4D97-AF65-F5344CB8AC3E}">
        <p14:creationId xmlns:p14="http://schemas.microsoft.com/office/powerpoint/2010/main" val="3079427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0">
              <a:schemeClr val="bg2">
                <a:shade val="100000"/>
                <a:hueMod val="100000"/>
                <a:satMod val="110000"/>
                <a:lumMod val="130000"/>
              </a:schemeClr>
            </a:gs>
            <a:gs pos="10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20744-E771-4662-830F-015133FA4254}"/>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CE72C2D0-5049-41B6-A1C6-C48C1CBC6011}"/>
              </a:ext>
            </a:extLst>
          </p:cNvPr>
          <p:cNvSpPr>
            <a:spLocks noGrp="1"/>
          </p:cNvSpPr>
          <p:nvPr>
            <p:ph idx="1"/>
          </p:nvPr>
        </p:nvSpPr>
        <p:spPr/>
        <p:txBody>
          <a:bodyPr/>
          <a:lstStyle/>
          <a:p>
            <a:pPr marL="0" indent="0">
              <a:buNone/>
            </a:pPr>
            <a:r>
              <a:rPr lang="en-US" dirty="0"/>
              <a:t>Mobile Judge has been a great tool to manage the senior project showcase, version 11.0 focused among other features on the improvement of the synchronization between the APIs information and the application’s database. Some improvements to the database were done and some new improvements are still required to optimize this process.</a:t>
            </a:r>
          </a:p>
          <a:p>
            <a:pPr marL="0" indent="0">
              <a:buNone/>
            </a:pPr>
            <a:r>
              <a:rPr lang="en-US" dirty="0"/>
              <a:t>The development cycle of this functionality presented a series of challenges, associated mostly with the use of new and unknown technologies but overall it provided an opportunity to appreciate how working in this industry is.</a:t>
            </a:r>
          </a:p>
        </p:txBody>
      </p:sp>
      <p:pic>
        <p:nvPicPr>
          <p:cNvPr id="4" name="Picture 3">
            <a:extLst>
              <a:ext uri="{FF2B5EF4-FFF2-40B4-BE49-F238E27FC236}">
                <a16:creationId xmlns:a16="http://schemas.microsoft.com/office/drawing/2014/main" id="{0A8D9A98-AAFB-4DB6-90BE-46B0BB87FA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2188485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DA25E-1321-4D9B-BF0B-D83ABC22C7DB}"/>
              </a:ext>
            </a:extLst>
          </p:cNvPr>
          <p:cNvSpPr>
            <a:spLocks noGrp="1"/>
          </p:cNvSpPr>
          <p:nvPr>
            <p:ph type="title"/>
          </p:nvPr>
        </p:nvSpPr>
        <p:spPr/>
        <p:txBody>
          <a:bodyPr>
            <a:normAutofit/>
          </a:bodyPr>
          <a:lstStyle/>
          <a:p>
            <a:pPr algn="ctr"/>
            <a:r>
              <a:rPr lang="en-US" sz="4400" dirty="0"/>
              <a:t>Questions?</a:t>
            </a:r>
          </a:p>
        </p:txBody>
      </p:sp>
      <p:sp>
        <p:nvSpPr>
          <p:cNvPr id="3" name="Content Placeholder 2">
            <a:extLst>
              <a:ext uri="{FF2B5EF4-FFF2-40B4-BE49-F238E27FC236}">
                <a16:creationId xmlns:a16="http://schemas.microsoft.com/office/drawing/2014/main" id="{17DB2C5D-A74C-499A-A109-5F5FBF1A820C}"/>
              </a:ext>
            </a:extLst>
          </p:cNvPr>
          <p:cNvSpPr>
            <a:spLocks noGrp="1"/>
          </p:cNvSpPr>
          <p:nvPr>
            <p:ph idx="1"/>
          </p:nvPr>
        </p:nvSpPr>
        <p:spPr/>
        <p:txBody>
          <a:bodyPr>
            <a:normAutofit/>
          </a:bodyPr>
          <a:lstStyle/>
          <a:p>
            <a:pPr marL="0" indent="0" algn="ctr">
              <a:buNone/>
            </a:pPr>
            <a:r>
              <a:rPr lang="en-US" sz="5400" dirty="0"/>
              <a:t>Tank you!</a:t>
            </a:r>
          </a:p>
          <a:p>
            <a:pPr marL="0" indent="0" algn="ctr">
              <a:buNone/>
            </a:pPr>
            <a:endParaRPr lang="en-US" sz="5400" dirty="0"/>
          </a:p>
          <a:p>
            <a:pPr marL="0" indent="0" algn="ctr">
              <a:buNone/>
            </a:pPr>
            <a:endParaRPr lang="en-US" sz="5400" dirty="0"/>
          </a:p>
          <a:p>
            <a:pPr marL="0" indent="0" algn="ctr">
              <a:buNone/>
            </a:pPr>
            <a:r>
              <a:rPr lang="en-US" sz="2200" u="sng" dirty="0"/>
              <a:t>Contact Information</a:t>
            </a:r>
          </a:p>
          <a:p>
            <a:pPr marL="0" indent="0" algn="ctr">
              <a:buNone/>
            </a:pPr>
            <a:r>
              <a:rPr lang="en-US" sz="2200" dirty="0"/>
              <a:t>Carlos Larrauri – clarr028@fiu.edu</a:t>
            </a:r>
          </a:p>
        </p:txBody>
      </p:sp>
      <p:pic>
        <p:nvPicPr>
          <p:cNvPr id="4" name="Picture 3">
            <a:extLst>
              <a:ext uri="{FF2B5EF4-FFF2-40B4-BE49-F238E27FC236}">
                <a16:creationId xmlns:a16="http://schemas.microsoft.com/office/drawing/2014/main" id="{584BDE7F-A5B0-46CA-AD2C-6089B2578D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71455"/>
            <a:ext cx="2438400" cy="568960"/>
          </a:xfrm>
          <a:prstGeom prst="rect">
            <a:avLst/>
          </a:prstGeom>
        </p:spPr>
      </p:pic>
    </p:spTree>
    <p:extLst>
      <p:ext uri="{BB962C8B-B14F-4D97-AF65-F5344CB8AC3E}">
        <p14:creationId xmlns:p14="http://schemas.microsoft.com/office/powerpoint/2010/main" val="744847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0">
              <a:schemeClr val="bg2">
                <a:shade val="100000"/>
                <a:hueMod val="100000"/>
                <a:satMod val="110000"/>
                <a:lumMod val="130000"/>
              </a:schemeClr>
            </a:gs>
            <a:gs pos="10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37426-15A0-496C-B493-8306BC5F217C}"/>
              </a:ext>
            </a:extLst>
          </p:cNvPr>
          <p:cNvSpPr>
            <a:spLocks noGrp="1"/>
          </p:cNvSpPr>
          <p:nvPr>
            <p:ph type="title"/>
          </p:nvPr>
        </p:nvSpPr>
        <p:spPr/>
        <p:txBody>
          <a:bodyPr/>
          <a:lstStyle/>
          <a:p>
            <a:r>
              <a:rPr lang="en-US" dirty="0"/>
              <a:t>Project Definition</a:t>
            </a:r>
          </a:p>
        </p:txBody>
      </p:sp>
      <p:sp>
        <p:nvSpPr>
          <p:cNvPr id="3" name="Content Placeholder 2">
            <a:extLst>
              <a:ext uri="{FF2B5EF4-FFF2-40B4-BE49-F238E27FC236}">
                <a16:creationId xmlns:a16="http://schemas.microsoft.com/office/drawing/2014/main" id="{D938C253-1D47-4547-8CAA-707DA9DE76D4}"/>
              </a:ext>
            </a:extLst>
          </p:cNvPr>
          <p:cNvSpPr>
            <a:spLocks noGrp="1"/>
          </p:cNvSpPr>
          <p:nvPr>
            <p:ph idx="1"/>
          </p:nvPr>
        </p:nvSpPr>
        <p:spPr>
          <a:xfrm>
            <a:off x="680321" y="2336873"/>
            <a:ext cx="9613861" cy="3599316"/>
          </a:xfrm>
        </p:spPr>
        <p:txBody>
          <a:bodyPr>
            <a:normAutofit lnSpcReduction="10000"/>
          </a:bodyPr>
          <a:lstStyle/>
          <a:p>
            <a:pPr algn="just"/>
            <a:r>
              <a:rPr lang="en-US" dirty="0"/>
              <a:t>Every semester undergraduate students are presented with a project to challenge their achieved knowledge through an academic program. These projects are showcased in front of professors, alumni and other professionals to be judge of their</a:t>
            </a:r>
            <a:br>
              <a:rPr lang="en-US" dirty="0"/>
            </a:br>
            <a:r>
              <a:rPr lang="en-US" dirty="0"/>
              <a:t>work. Mobile judge is being presented as a tool to facilitate this process.</a:t>
            </a:r>
          </a:p>
          <a:p>
            <a:pPr marL="0" indent="0" algn="just">
              <a:buNone/>
            </a:pPr>
            <a:endParaRPr lang="en-US" dirty="0"/>
          </a:p>
          <a:p>
            <a:r>
              <a:rPr lang="en-US" dirty="0"/>
              <a:t>My focus on this version was on connecting the application  to  the APIs provided by the VIP website and bring that information to the application database.</a:t>
            </a:r>
            <a:br>
              <a:rPr lang="en-US" dirty="0"/>
            </a:br>
            <a:endParaRPr lang="en-US" dirty="0"/>
          </a:p>
        </p:txBody>
      </p:sp>
      <p:pic>
        <p:nvPicPr>
          <p:cNvPr id="4" name="Picture 3">
            <a:extLst>
              <a:ext uri="{FF2B5EF4-FFF2-40B4-BE49-F238E27FC236}">
                <a16:creationId xmlns:a16="http://schemas.microsoft.com/office/drawing/2014/main" id="{BE9B6115-32B3-4884-8A39-DD3777DC5A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28" y="6271455"/>
            <a:ext cx="2438400" cy="568960"/>
          </a:xfrm>
          <a:prstGeom prst="rect">
            <a:avLst/>
          </a:prstGeom>
        </p:spPr>
      </p:pic>
    </p:spTree>
    <p:extLst>
      <p:ext uri="{BB962C8B-B14F-4D97-AF65-F5344CB8AC3E}">
        <p14:creationId xmlns:p14="http://schemas.microsoft.com/office/powerpoint/2010/main" val="3118824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0">
              <a:schemeClr val="bg2">
                <a:shade val="100000"/>
                <a:hueMod val="100000"/>
                <a:satMod val="110000"/>
                <a:lumMod val="130000"/>
              </a:schemeClr>
            </a:gs>
            <a:gs pos="10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37426-15A0-496C-B493-8306BC5F217C}"/>
              </a:ext>
            </a:extLst>
          </p:cNvPr>
          <p:cNvSpPr>
            <a:spLocks noGrp="1"/>
          </p:cNvSpPr>
          <p:nvPr>
            <p:ph type="title"/>
          </p:nvPr>
        </p:nvSpPr>
        <p:spPr/>
        <p:txBody>
          <a:bodyPr/>
          <a:lstStyle/>
          <a:p>
            <a:r>
              <a:rPr lang="en-US" dirty="0"/>
              <a:t>User Stories</a:t>
            </a:r>
          </a:p>
        </p:txBody>
      </p:sp>
      <p:sp>
        <p:nvSpPr>
          <p:cNvPr id="3" name="Content Placeholder 2">
            <a:extLst>
              <a:ext uri="{FF2B5EF4-FFF2-40B4-BE49-F238E27FC236}">
                <a16:creationId xmlns:a16="http://schemas.microsoft.com/office/drawing/2014/main" id="{D938C253-1D47-4547-8CAA-707DA9DE76D4}"/>
              </a:ext>
            </a:extLst>
          </p:cNvPr>
          <p:cNvSpPr>
            <a:spLocks noGrp="1"/>
          </p:cNvSpPr>
          <p:nvPr>
            <p:ph idx="1"/>
          </p:nvPr>
        </p:nvSpPr>
        <p:spPr>
          <a:xfrm>
            <a:off x="680321" y="2336873"/>
            <a:ext cx="9613861" cy="3599316"/>
          </a:xfrm>
        </p:spPr>
        <p:txBody>
          <a:bodyPr>
            <a:normAutofit/>
          </a:bodyPr>
          <a:lstStyle/>
          <a:p>
            <a:pPr marL="0" indent="0" algn="just">
              <a:buNone/>
            </a:pPr>
            <a:r>
              <a:rPr lang="en-US" u="sng" dirty="0"/>
              <a:t>Carlos </a:t>
            </a:r>
            <a:r>
              <a:rPr lang="en-US" u="sng" dirty="0" err="1"/>
              <a:t>Larauri</a:t>
            </a:r>
            <a:endParaRPr lang="en-US" u="sng" dirty="0"/>
          </a:p>
          <a:p>
            <a:pPr algn="just"/>
            <a:r>
              <a:rPr lang="en-US" dirty="0"/>
              <a:t>MJ-43 Fix connection to VIP</a:t>
            </a:r>
          </a:p>
          <a:p>
            <a:pPr lvl="1" algn="just"/>
            <a:r>
              <a:rPr lang="en-US" dirty="0"/>
              <a:t>As a user, I would like to be able to connect my application to the server to update the information.</a:t>
            </a:r>
          </a:p>
          <a:p>
            <a:pPr algn="just"/>
            <a:r>
              <a:rPr lang="en-US" strike="sngStrike" dirty="0"/>
              <a:t>MJ-44 Import from VIP </a:t>
            </a:r>
            <a:r>
              <a:rPr lang="en-US" dirty="0"/>
              <a:t> </a:t>
            </a:r>
            <a:r>
              <a:rPr lang="en-US" dirty="0">
                <a:solidFill>
                  <a:schemeClr val="tx1">
                    <a:lumMod val="75000"/>
                  </a:schemeClr>
                </a:solidFill>
              </a:rPr>
              <a:t>(deprecated)</a:t>
            </a:r>
          </a:p>
          <a:p>
            <a:pPr lvl="1" algn="just"/>
            <a:r>
              <a:rPr lang="en-US" dirty="0"/>
              <a:t>As a user, I would like to be able to update the information on my application’s database with the data on the server (APIs)</a:t>
            </a:r>
          </a:p>
          <a:p>
            <a:pPr marL="0" indent="0" algn="just">
              <a:buNone/>
            </a:pPr>
            <a:br>
              <a:rPr lang="en-US" dirty="0"/>
            </a:br>
            <a:endParaRPr lang="en-US" dirty="0"/>
          </a:p>
        </p:txBody>
      </p:sp>
      <p:pic>
        <p:nvPicPr>
          <p:cNvPr id="7" name="Picture 6">
            <a:extLst>
              <a:ext uri="{FF2B5EF4-FFF2-40B4-BE49-F238E27FC236}">
                <a16:creationId xmlns:a16="http://schemas.microsoft.com/office/drawing/2014/main" id="{7CE8D7F4-7894-4B84-A1AD-2BE7C313FB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28" y="6271455"/>
            <a:ext cx="2438400" cy="568960"/>
          </a:xfrm>
          <a:prstGeom prst="rect">
            <a:avLst/>
          </a:prstGeom>
        </p:spPr>
      </p:pic>
    </p:spTree>
    <p:extLst>
      <p:ext uri="{BB962C8B-B14F-4D97-AF65-F5344CB8AC3E}">
        <p14:creationId xmlns:p14="http://schemas.microsoft.com/office/powerpoint/2010/main" val="3795416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0">
              <a:schemeClr val="bg2">
                <a:shade val="100000"/>
                <a:hueMod val="100000"/>
                <a:satMod val="110000"/>
                <a:lumMod val="130000"/>
              </a:schemeClr>
            </a:gs>
            <a:gs pos="47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pic>
        <p:nvPicPr>
          <p:cNvPr id="13" name="Picture 12" descr="A close up of a building&#10;&#10;Description generated with very high confidence">
            <a:extLst>
              <a:ext uri="{FF2B5EF4-FFF2-40B4-BE49-F238E27FC236}">
                <a16:creationId xmlns:a16="http://schemas.microsoft.com/office/drawing/2014/main" id="{9B9C2B48-3899-4B1D-B526-C35DFD16BC0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Picture 14" descr="A close up of a logo&#10;&#10;Description generated with very high confidence">
            <a:extLst>
              <a:ext uri="{FF2B5EF4-FFF2-40B4-BE49-F238E27FC236}">
                <a16:creationId xmlns:a16="http://schemas.microsoft.com/office/drawing/2014/main" id="{1A89A43D-53DA-411B-94AD-DEEF9B654A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17" name="Picture 16" descr="A close up of a logo&#10;&#10;Description generated with very high confidence">
            <a:extLst>
              <a:ext uri="{FF2B5EF4-FFF2-40B4-BE49-F238E27FC236}">
                <a16:creationId xmlns:a16="http://schemas.microsoft.com/office/drawing/2014/main" id="{5D844A84-2EA4-4FF5-83FD-E14C9E8D72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19" name="Rectangle 18">
            <a:extLst>
              <a:ext uri="{FF2B5EF4-FFF2-40B4-BE49-F238E27FC236}">
                <a16:creationId xmlns:a16="http://schemas.microsoft.com/office/drawing/2014/main" id="{6A23D1B2-B408-4913-9A1D-051C9DB38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a:extLst>
              <a:ext uri="{FF2B5EF4-FFF2-40B4-BE49-F238E27FC236}">
                <a16:creationId xmlns:a16="http://schemas.microsoft.com/office/drawing/2014/main" id="{0189E329-C38B-4230-A181-B6B8BB9E14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23" name="Rectangle 22">
            <a:extLst>
              <a:ext uri="{FF2B5EF4-FFF2-40B4-BE49-F238E27FC236}">
                <a16:creationId xmlns:a16="http://schemas.microsoft.com/office/drawing/2014/main" id="{1F679832-8E5F-4988-BBD4-0A420DCB3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close up of a building&#10;&#10;Description generated with very high confidence">
            <a:extLst>
              <a:ext uri="{FF2B5EF4-FFF2-40B4-BE49-F238E27FC236}">
                <a16:creationId xmlns:a16="http://schemas.microsoft.com/office/drawing/2014/main" id="{479CC6F2-1238-4FCB-AA29-A8FEB5D5C9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8207"/>
            <a:ext cx="12192000" cy="6858000"/>
          </a:xfrm>
          <a:prstGeom prst="rect">
            <a:avLst/>
          </a:prstGeom>
        </p:spPr>
      </p:pic>
      <p:sp>
        <p:nvSpPr>
          <p:cNvPr id="27" name="Rectangle 26">
            <a:extLst>
              <a:ext uri="{FF2B5EF4-FFF2-40B4-BE49-F238E27FC236}">
                <a16:creationId xmlns:a16="http://schemas.microsoft.com/office/drawing/2014/main" id="{977EFBDA-465A-4C02-A5FE-379C64DE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descr="A close up of a logo&#10;&#10;Description generated with very high confidence">
            <a:extLst>
              <a:ext uri="{FF2B5EF4-FFF2-40B4-BE49-F238E27FC236}">
                <a16:creationId xmlns:a16="http://schemas.microsoft.com/office/drawing/2014/main" id="{EFC5F49F-DA32-48F5-8341-10EC931F5A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31" name="Rectangle 30">
            <a:extLst>
              <a:ext uri="{FF2B5EF4-FFF2-40B4-BE49-F238E27FC236}">
                <a16:creationId xmlns:a16="http://schemas.microsoft.com/office/drawing/2014/main" id="{5D750453-C34A-4B4A-8328-5E301E3E0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590CC2C-B634-4F53-AB6B-367832C0699A}"/>
              </a:ext>
            </a:extLst>
          </p:cNvPr>
          <p:cNvSpPr>
            <a:spLocks noGrp="1"/>
          </p:cNvSpPr>
          <p:nvPr>
            <p:ph type="title"/>
          </p:nvPr>
        </p:nvSpPr>
        <p:spPr>
          <a:xfrm>
            <a:off x="680322" y="2063262"/>
            <a:ext cx="3739278" cy="2661138"/>
          </a:xfrm>
        </p:spPr>
        <p:txBody>
          <a:bodyPr vert="horz" lIns="91440" tIns="45720" rIns="91440" bIns="45720" rtlCol="0" anchor="b">
            <a:normAutofit/>
          </a:bodyPr>
          <a:lstStyle/>
          <a:p>
            <a:pPr algn="r"/>
            <a:r>
              <a:rPr lang="en-US" sz="4600"/>
              <a:t>System Design: Application Architecture</a:t>
            </a:r>
          </a:p>
        </p:txBody>
      </p:sp>
      <p:sp>
        <p:nvSpPr>
          <p:cNvPr id="33" name="Rectangle 32">
            <a:extLst>
              <a:ext uri="{FF2B5EF4-FFF2-40B4-BE49-F238E27FC236}">
                <a16:creationId xmlns:a16="http://schemas.microsoft.com/office/drawing/2014/main" id="{3EA711C0-8B99-4EEA-B366-8E80E5ABC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76090" y="642795"/>
            <a:ext cx="6272654" cy="5575126"/>
          </a:xfrm>
          <a:prstGeom prst="rect">
            <a:avLst/>
          </a:prstGeom>
          <a:solidFill>
            <a:schemeClr val="tx1"/>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https://lh6.googleusercontent.com/sy3PMdiCivMHyc8s7HkXB6Pj4vDc_fvpZlnzYADHThZwzK4DE4Q6Wv3oLHYjUyhqAXQcfUh_zZ32EB9now9nmrFJQJBmlm9bqfaJo7_BgqgXceD77IAyCTneiHlhHhf7SNmJWp6t">
            <a:extLst>
              <a:ext uri="{FF2B5EF4-FFF2-40B4-BE49-F238E27FC236}">
                <a16:creationId xmlns:a16="http://schemas.microsoft.com/office/drawing/2014/main" id="{ADD885A7-DF49-4444-A306-6CBA9AEAB2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3085" y="1244262"/>
            <a:ext cx="5629268" cy="4362682"/>
          </a:xfrm>
          <a:prstGeom prst="rect">
            <a:avLst/>
          </a:prstGeom>
          <a:noFill/>
          <a:ln>
            <a:noFill/>
          </a:ln>
          <a:effectLst/>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B6F0D9C3-BE34-4FDC-B727-72311274A2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299" y="45340"/>
            <a:ext cx="2438400" cy="568960"/>
          </a:xfrm>
          <a:prstGeom prst="rect">
            <a:avLst/>
          </a:prstGeom>
        </p:spPr>
      </p:pic>
    </p:spTree>
    <p:extLst>
      <p:ext uri="{BB962C8B-B14F-4D97-AF65-F5344CB8AC3E}">
        <p14:creationId xmlns:p14="http://schemas.microsoft.com/office/powerpoint/2010/main" val="1392874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4000">
              <a:schemeClr val="bg2">
                <a:shade val="100000"/>
                <a:hueMod val="100000"/>
                <a:satMod val="110000"/>
                <a:lumMod val="130000"/>
              </a:schemeClr>
            </a:gs>
            <a:gs pos="4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pic>
        <p:nvPicPr>
          <p:cNvPr id="31" name="Picture 9">
            <a:extLst>
              <a:ext uri="{FF2B5EF4-FFF2-40B4-BE49-F238E27FC236}">
                <a16:creationId xmlns:a16="http://schemas.microsoft.com/office/drawing/2014/main" id="{9B9C2B48-3899-4B1D-B526-C35DFD16BC0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2" name="Picture 11">
            <a:extLst>
              <a:ext uri="{FF2B5EF4-FFF2-40B4-BE49-F238E27FC236}">
                <a16:creationId xmlns:a16="http://schemas.microsoft.com/office/drawing/2014/main" id="{1A89A43D-53DA-411B-94AD-DEEF9B654A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33" name="Picture 13">
            <a:extLst>
              <a:ext uri="{FF2B5EF4-FFF2-40B4-BE49-F238E27FC236}">
                <a16:creationId xmlns:a16="http://schemas.microsoft.com/office/drawing/2014/main" id="{5D844A84-2EA4-4FF5-83FD-E14C9E8D72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34" name="Rectangle 15">
            <a:extLst>
              <a:ext uri="{FF2B5EF4-FFF2-40B4-BE49-F238E27FC236}">
                <a16:creationId xmlns:a16="http://schemas.microsoft.com/office/drawing/2014/main" id="{6A23D1B2-B408-4913-9A1D-051C9DB38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Rectangle 17">
            <a:extLst>
              <a:ext uri="{FF2B5EF4-FFF2-40B4-BE49-F238E27FC236}">
                <a16:creationId xmlns:a16="http://schemas.microsoft.com/office/drawing/2014/main" id="{0189E329-C38B-4230-A181-B6B8BB9E14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6" name="Rectangle 19">
            <a:extLst>
              <a:ext uri="{FF2B5EF4-FFF2-40B4-BE49-F238E27FC236}">
                <a16:creationId xmlns:a16="http://schemas.microsoft.com/office/drawing/2014/main" id="{1F679832-8E5F-4988-BBD4-0A420DCB3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21">
            <a:extLst>
              <a:ext uri="{FF2B5EF4-FFF2-40B4-BE49-F238E27FC236}">
                <a16:creationId xmlns:a16="http://schemas.microsoft.com/office/drawing/2014/main" id="{479CC6F2-1238-4FCB-AA29-A8FEB5D5C9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8207"/>
            <a:ext cx="12192000" cy="6858000"/>
          </a:xfrm>
          <a:prstGeom prst="rect">
            <a:avLst/>
          </a:prstGeom>
        </p:spPr>
      </p:pic>
      <p:sp>
        <p:nvSpPr>
          <p:cNvPr id="38" name="Rectangle 23">
            <a:extLst>
              <a:ext uri="{FF2B5EF4-FFF2-40B4-BE49-F238E27FC236}">
                <a16:creationId xmlns:a16="http://schemas.microsoft.com/office/drawing/2014/main" id="{977EFBDA-465A-4C02-A5FE-379C64DE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25">
            <a:extLst>
              <a:ext uri="{FF2B5EF4-FFF2-40B4-BE49-F238E27FC236}">
                <a16:creationId xmlns:a16="http://schemas.microsoft.com/office/drawing/2014/main" id="{EFC5F49F-DA32-48F5-8341-10EC931F5A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40" name="Rectangle 27">
            <a:extLst>
              <a:ext uri="{FF2B5EF4-FFF2-40B4-BE49-F238E27FC236}">
                <a16:creationId xmlns:a16="http://schemas.microsoft.com/office/drawing/2014/main" id="{5D750453-C34A-4B4A-8328-5E301E3E0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5DBFD377-7B81-418D-B6E3-8920AFB57159}"/>
              </a:ext>
            </a:extLst>
          </p:cNvPr>
          <p:cNvSpPr>
            <a:spLocks noGrp="1"/>
          </p:cNvSpPr>
          <p:nvPr>
            <p:ph type="title"/>
          </p:nvPr>
        </p:nvSpPr>
        <p:spPr>
          <a:xfrm>
            <a:off x="680322" y="2063262"/>
            <a:ext cx="3739278" cy="2661138"/>
          </a:xfrm>
        </p:spPr>
        <p:txBody>
          <a:bodyPr vert="horz" lIns="91440" tIns="45720" rIns="91440" bIns="45720" rtlCol="0" anchor="b">
            <a:normAutofit/>
          </a:bodyPr>
          <a:lstStyle/>
          <a:p>
            <a:pPr algn="r"/>
            <a:r>
              <a:rPr lang="en-US" sz="4600"/>
              <a:t>System Design: Component Diagram</a:t>
            </a:r>
          </a:p>
        </p:txBody>
      </p:sp>
      <p:sp>
        <p:nvSpPr>
          <p:cNvPr id="30" name="Rectangle 29">
            <a:extLst>
              <a:ext uri="{FF2B5EF4-FFF2-40B4-BE49-F238E27FC236}">
                <a16:creationId xmlns:a16="http://schemas.microsoft.com/office/drawing/2014/main" id="{3EA711C0-8B99-4EEA-B366-8E80E5ABC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76090" y="642795"/>
            <a:ext cx="6272654" cy="5575126"/>
          </a:xfrm>
          <a:prstGeom prst="rect">
            <a:avLst/>
          </a:prstGeom>
          <a:solidFill>
            <a:schemeClr val="tx1"/>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screenshot of text&#10;&#10;Description generated with very high confidence">
            <a:extLst>
              <a:ext uri="{FF2B5EF4-FFF2-40B4-BE49-F238E27FC236}">
                <a16:creationId xmlns:a16="http://schemas.microsoft.com/office/drawing/2014/main" id="{680757FF-E2AF-45A8-AD3E-68318C6B9D7A}"/>
              </a:ext>
            </a:extLst>
          </p:cNvPr>
          <p:cNvPicPr>
            <a:picLocks noChangeAspect="1"/>
          </p:cNvPicPr>
          <p:nvPr/>
        </p:nvPicPr>
        <p:blipFill>
          <a:blip r:embed="rId5"/>
          <a:stretch>
            <a:fillRect/>
          </a:stretch>
        </p:blipFill>
        <p:spPr>
          <a:xfrm>
            <a:off x="5596129" y="1689244"/>
            <a:ext cx="5629268" cy="3461999"/>
          </a:xfrm>
          <a:prstGeom prst="rect">
            <a:avLst/>
          </a:prstGeom>
          <a:ln>
            <a:noFill/>
          </a:ln>
          <a:effectLst/>
        </p:spPr>
      </p:pic>
      <p:pic>
        <p:nvPicPr>
          <p:cNvPr id="29" name="Picture 28">
            <a:extLst>
              <a:ext uri="{FF2B5EF4-FFF2-40B4-BE49-F238E27FC236}">
                <a16:creationId xmlns:a16="http://schemas.microsoft.com/office/drawing/2014/main" id="{D491CA1F-A519-4776-AB80-2A041FC267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299" y="45340"/>
            <a:ext cx="2438400" cy="568960"/>
          </a:xfrm>
          <a:prstGeom prst="rect">
            <a:avLst/>
          </a:prstGeom>
        </p:spPr>
      </p:pic>
    </p:spTree>
    <p:extLst>
      <p:ext uri="{BB962C8B-B14F-4D97-AF65-F5344CB8AC3E}">
        <p14:creationId xmlns:p14="http://schemas.microsoft.com/office/powerpoint/2010/main" val="1523691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0">
              <a:schemeClr val="bg2">
                <a:shade val="100000"/>
                <a:hueMod val="100000"/>
                <a:satMod val="110000"/>
                <a:lumMod val="130000"/>
              </a:schemeClr>
            </a:gs>
            <a:gs pos="4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pic>
        <p:nvPicPr>
          <p:cNvPr id="30" name="Picture 8" descr="A close up of a building&#10;&#10;Description generated with very high confidence">
            <a:extLst>
              <a:ext uri="{FF2B5EF4-FFF2-40B4-BE49-F238E27FC236}">
                <a16:creationId xmlns:a16="http://schemas.microsoft.com/office/drawing/2014/main" id="{9B9C2B48-3899-4B1D-B526-C35DFD16BC0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1" name="Picture 10" descr="A close up of a logo&#10;&#10;Description generated with very high confidence">
            <a:extLst>
              <a:ext uri="{FF2B5EF4-FFF2-40B4-BE49-F238E27FC236}">
                <a16:creationId xmlns:a16="http://schemas.microsoft.com/office/drawing/2014/main" id="{1A89A43D-53DA-411B-94AD-DEEF9B654A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32" name="Picture 12" descr="A close up of a logo&#10;&#10;Description generated with very high confidence">
            <a:extLst>
              <a:ext uri="{FF2B5EF4-FFF2-40B4-BE49-F238E27FC236}">
                <a16:creationId xmlns:a16="http://schemas.microsoft.com/office/drawing/2014/main" id="{5D844A84-2EA4-4FF5-83FD-E14C9E8D72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33" name="Rectangle 14">
            <a:extLst>
              <a:ext uri="{FF2B5EF4-FFF2-40B4-BE49-F238E27FC236}">
                <a16:creationId xmlns:a16="http://schemas.microsoft.com/office/drawing/2014/main" id="{6A23D1B2-B408-4913-9A1D-051C9DB38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16">
            <a:extLst>
              <a:ext uri="{FF2B5EF4-FFF2-40B4-BE49-F238E27FC236}">
                <a16:creationId xmlns:a16="http://schemas.microsoft.com/office/drawing/2014/main" id="{0189E329-C38B-4230-A181-B6B8BB9E14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5" name="Rectangle 18">
            <a:extLst>
              <a:ext uri="{FF2B5EF4-FFF2-40B4-BE49-F238E27FC236}">
                <a16:creationId xmlns:a16="http://schemas.microsoft.com/office/drawing/2014/main" id="{1F679832-8E5F-4988-BBD4-0A420DCB3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20" descr="A close up of a building&#10;&#10;Description generated with very high confidence">
            <a:extLst>
              <a:ext uri="{FF2B5EF4-FFF2-40B4-BE49-F238E27FC236}">
                <a16:creationId xmlns:a16="http://schemas.microsoft.com/office/drawing/2014/main" id="{479CC6F2-1238-4FCB-AA29-A8FEB5D5C9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8207"/>
            <a:ext cx="12192000" cy="6858000"/>
          </a:xfrm>
          <a:prstGeom prst="rect">
            <a:avLst/>
          </a:prstGeom>
        </p:spPr>
      </p:pic>
      <p:sp>
        <p:nvSpPr>
          <p:cNvPr id="37" name="Rectangle 22">
            <a:extLst>
              <a:ext uri="{FF2B5EF4-FFF2-40B4-BE49-F238E27FC236}">
                <a16:creationId xmlns:a16="http://schemas.microsoft.com/office/drawing/2014/main" id="{977EFBDA-465A-4C02-A5FE-379C64DE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24" descr="A close up of a logo&#10;&#10;Description generated with very high confidence">
            <a:extLst>
              <a:ext uri="{FF2B5EF4-FFF2-40B4-BE49-F238E27FC236}">
                <a16:creationId xmlns:a16="http://schemas.microsoft.com/office/drawing/2014/main" id="{EFC5F49F-DA32-48F5-8341-10EC931F5A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39" name="Rectangle 26">
            <a:extLst>
              <a:ext uri="{FF2B5EF4-FFF2-40B4-BE49-F238E27FC236}">
                <a16:creationId xmlns:a16="http://schemas.microsoft.com/office/drawing/2014/main" id="{5D750453-C34A-4B4A-8328-5E301E3E0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AFE70AA-29CE-4F94-AE6E-FFBFC6E4B25F}"/>
              </a:ext>
            </a:extLst>
          </p:cNvPr>
          <p:cNvSpPr>
            <a:spLocks noGrp="1"/>
          </p:cNvSpPr>
          <p:nvPr>
            <p:ph type="title"/>
          </p:nvPr>
        </p:nvSpPr>
        <p:spPr>
          <a:xfrm>
            <a:off x="680322" y="2063262"/>
            <a:ext cx="3739278" cy="2661138"/>
          </a:xfrm>
        </p:spPr>
        <p:txBody>
          <a:bodyPr vert="horz" lIns="91440" tIns="45720" rIns="91440" bIns="45720" rtlCol="0" anchor="b">
            <a:normAutofit/>
          </a:bodyPr>
          <a:lstStyle/>
          <a:p>
            <a:pPr algn="r"/>
            <a:r>
              <a:rPr lang="en-US" sz="4200" dirty="0"/>
              <a:t>Requirements: Application Use Case Diagram</a:t>
            </a:r>
          </a:p>
        </p:txBody>
      </p:sp>
      <p:sp>
        <p:nvSpPr>
          <p:cNvPr id="29" name="Rectangle 28">
            <a:extLst>
              <a:ext uri="{FF2B5EF4-FFF2-40B4-BE49-F238E27FC236}">
                <a16:creationId xmlns:a16="http://schemas.microsoft.com/office/drawing/2014/main" id="{3EA711C0-8B99-4EEA-B366-8E80E5ABC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76090" y="642795"/>
            <a:ext cx="6272654" cy="5575126"/>
          </a:xfrm>
          <a:prstGeom prst="rect">
            <a:avLst/>
          </a:prstGeom>
          <a:solidFill>
            <a:schemeClr val="tx1"/>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https://lh6.googleusercontent.com/pDwljaqhoBeuYfcXYEFv5qvVhzmX5WvJoonbhaK7lv3YuT3pjHL_JKvKk2yVT2vOvDxm1Knf-z8b42BH17dq0cdeNkfLo2JCmOGBXIflaZ_EhDrMXrUN9496iuS1ShWnnsdQgjt1">
            <a:extLst>
              <a:ext uri="{FF2B5EF4-FFF2-40B4-BE49-F238E27FC236}">
                <a16:creationId xmlns:a16="http://schemas.microsoft.com/office/drawing/2014/main" id="{53E528A1-645A-4A6D-87D1-454F5C403B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3085" y="1814225"/>
            <a:ext cx="5629268" cy="3222755"/>
          </a:xfrm>
          <a:prstGeom prst="rect">
            <a:avLst/>
          </a:prstGeom>
          <a:noFill/>
          <a:ln>
            <a:noFill/>
          </a:ln>
          <a:effectLst/>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78DFF91D-76E3-41EE-984B-B8328B9449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299" y="45340"/>
            <a:ext cx="2438400" cy="568960"/>
          </a:xfrm>
          <a:prstGeom prst="rect">
            <a:avLst/>
          </a:prstGeom>
        </p:spPr>
      </p:pic>
    </p:spTree>
    <p:extLst>
      <p:ext uri="{BB962C8B-B14F-4D97-AF65-F5344CB8AC3E}">
        <p14:creationId xmlns:p14="http://schemas.microsoft.com/office/powerpoint/2010/main" val="4189842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0">
              <a:schemeClr val="bg2">
                <a:shade val="100000"/>
                <a:hueMod val="100000"/>
                <a:satMod val="110000"/>
                <a:lumMod val="130000"/>
              </a:schemeClr>
            </a:gs>
            <a:gs pos="4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pic>
        <p:nvPicPr>
          <p:cNvPr id="30" name="Picture 8" descr="A close up of a building&#10;&#10;Description generated with very high confidence">
            <a:extLst>
              <a:ext uri="{FF2B5EF4-FFF2-40B4-BE49-F238E27FC236}">
                <a16:creationId xmlns:a16="http://schemas.microsoft.com/office/drawing/2014/main" id="{9B9C2B48-3899-4B1D-B526-C35DFD16BC0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1" name="Picture 10" descr="A close up of a logo&#10;&#10;Description generated with very high confidence">
            <a:extLst>
              <a:ext uri="{FF2B5EF4-FFF2-40B4-BE49-F238E27FC236}">
                <a16:creationId xmlns:a16="http://schemas.microsoft.com/office/drawing/2014/main" id="{1A89A43D-53DA-411B-94AD-DEEF9B654A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32" name="Picture 12" descr="A close up of a logo&#10;&#10;Description generated with very high confidence">
            <a:extLst>
              <a:ext uri="{FF2B5EF4-FFF2-40B4-BE49-F238E27FC236}">
                <a16:creationId xmlns:a16="http://schemas.microsoft.com/office/drawing/2014/main" id="{5D844A84-2EA4-4FF5-83FD-E14C9E8D72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33" name="Rectangle 14">
            <a:extLst>
              <a:ext uri="{FF2B5EF4-FFF2-40B4-BE49-F238E27FC236}">
                <a16:creationId xmlns:a16="http://schemas.microsoft.com/office/drawing/2014/main" id="{6A23D1B2-B408-4913-9A1D-051C9DB38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16">
            <a:extLst>
              <a:ext uri="{FF2B5EF4-FFF2-40B4-BE49-F238E27FC236}">
                <a16:creationId xmlns:a16="http://schemas.microsoft.com/office/drawing/2014/main" id="{0189E329-C38B-4230-A181-B6B8BB9E14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5" name="Rectangle 18">
            <a:extLst>
              <a:ext uri="{FF2B5EF4-FFF2-40B4-BE49-F238E27FC236}">
                <a16:creationId xmlns:a16="http://schemas.microsoft.com/office/drawing/2014/main" id="{1F679832-8E5F-4988-BBD4-0A420DCB3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20" descr="A close up of a building&#10;&#10;Description generated with very high confidence">
            <a:extLst>
              <a:ext uri="{FF2B5EF4-FFF2-40B4-BE49-F238E27FC236}">
                <a16:creationId xmlns:a16="http://schemas.microsoft.com/office/drawing/2014/main" id="{479CC6F2-1238-4FCB-AA29-A8FEB5D5C9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8207"/>
            <a:ext cx="12192000" cy="6858000"/>
          </a:xfrm>
          <a:prstGeom prst="rect">
            <a:avLst/>
          </a:prstGeom>
        </p:spPr>
      </p:pic>
      <p:sp>
        <p:nvSpPr>
          <p:cNvPr id="37" name="Rectangle 22">
            <a:extLst>
              <a:ext uri="{FF2B5EF4-FFF2-40B4-BE49-F238E27FC236}">
                <a16:creationId xmlns:a16="http://schemas.microsoft.com/office/drawing/2014/main" id="{977EFBDA-465A-4C02-A5FE-379C64DE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24" descr="A close up of a logo&#10;&#10;Description generated with very high confidence">
            <a:extLst>
              <a:ext uri="{FF2B5EF4-FFF2-40B4-BE49-F238E27FC236}">
                <a16:creationId xmlns:a16="http://schemas.microsoft.com/office/drawing/2014/main" id="{EFC5F49F-DA32-48F5-8341-10EC931F5A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39" name="Rectangle 26">
            <a:extLst>
              <a:ext uri="{FF2B5EF4-FFF2-40B4-BE49-F238E27FC236}">
                <a16:creationId xmlns:a16="http://schemas.microsoft.com/office/drawing/2014/main" id="{5D750453-C34A-4B4A-8328-5E301E3E0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AFE70AA-29CE-4F94-AE6E-FFBFC6E4B25F}"/>
              </a:ext>
            </a:extLst>
          </p:cNvPr>
          <p:cNvSpPr>
            <a:spLocks noGrp="1"/>
          </p:cNvSpPr>
          <p:nvPr>
            <p:ph type="title"/>
          </p:nvPr>
        </p:nvSpPr>
        <p:spPr>
          <a:xfrm>
            <a:off x="680322" y="2063262"/>
            <a:ext cx="3739278" cy="2661138"/>
          </a:xfrm>
        </p:spPr>
        <p:txBody>
          <a:bodyPr vert="horz" lIns="91440" tIns="45720" rIns="91440" bIns="45720" rtlCol="0" anchor="b">
            <a:normAutofit/>
          </a:bodyPr>
          <a:lstStyle/>
          <a:p>
            <a:pPr algn="r"/>
            <a:r>
              <a:rPr lang="en-US" sz="4200" dirty="0"/>
              <a:t>Requirements: User Stories</a:t>
            </a:r>
            <a:br>
              <a:rPr lang="en-US" sz="4200" dirty="0"/>
            </a:br>
            <a:r>
              <a:rPr lang="en-US" sz="4200" dirty="0"/>
              <a:t>Sequence Diagram</a:t>
            </a:r>
          </a:p>
        </p:txBody>
      </p:sp>
      <p:sp>
        <p:nvSpPr>
          <p:cNvPr id="29" name="Rectangle 28">
            <a:extLst>
              <a:ext uri="{FF2B5EF4-FFF2-40B4-BE49-F238E27FC236}">
                <a16:creationId xmlns:a16="http://schemas.microsoft.com/office/drawing/2014/main" id="{3EA711C0-8B99-4EEA-B366-8E80E5ABC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76090" y="642795"/>
            <a:ext cx="6272654" cy="5575126"/>
          </a:xfrm>
          <a:prstGeom prst="rect">
            <a:avLst/>
          </a:prstGeom>
          <a:solidFill>
            <a:schemeClr val="tx1"/>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 up of a map&#10;&#10;Description generated with very high confidence">
            <a:extLst>
              <a:ext uri="{FF2B5EF4-FFF2-40B4-BE49-F238E27FC236}">
                <a16:creationId xmlns:a16="http://schemas.microsoft.com/office/drawing/2014/main" id="{7CB33EFD-123C-49D0-B570-0D88088ECCC2}"/>
              </a:ext>
            </a:extLst>
          </p:cNvPr>
          <p:cNvPicPr>
            <a:picLocks noChangeAspect="1"/>
          </p:cNvPicPr>
          <p:nvPr/>
        </p:nvPicPr>
        <p:blipFill>
          <a:blip r:embed="rId5"/>
          <a:stretch>
            <a:fillRect/>
          </a:stretch>
        </p:blipFill>
        <p:spPr>
          <a:xfrm>
            <a:off x="5437808" y="1253849"/>
            <a:ext cx="5981149" cy="4438650"/>
          </a:xfrm>
          <a:prstGeom prst="rect">
            <a:avLst/>
          </a:prstGeom>
        </p:spPr>
      </p:pic>
      <p:pic>
        <p:nvPicPr>
          <p:cNvPr id="19" name="Picture 18">
            <a:extLst>
              <a:ext uri="{FF2B5EF4-FFF2-40B4-BE49-F238E27FC236}">
                <a16:creationId xmlns:a16="http://schemas.microsoft.com/office/drawing/2014/main" id="{A724C36C-46D9-4D49-BFCC-9543929A18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882" y="21843"/>
            <a:ext cx="2438400" cy="568960"/>
          </a:xfrm>
          <a:prstGeom prst="rect">
            <a:avLst/>
          </a:prstGeom>
        </p:spPr>
      </p:pic>
    </p:spTree>
    <p:extLst>
      <p:ext uri="{BB962C8B-B14F-4D97-AF65-F5344CB8AC3E}">
        <p14:creationId xmlns:p14="http://schemas.microsoft.com/office/powerpoint/2010/main" val="970977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0">
              <a:schemeClr val="bg2">
                <a:shade val="100000"/>
                <a:hueMod val="100000"/>
                <a:satMod val="110000"/>
                <a:lumMod val="130000"/>
              </a:schemeClr>
            </a:gs>
            <a:gs pos="4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pic>
        <p:nvPicPr>
          <p:cNvPr id="30" name="Picture 8" descr="A close up of a building&#10;&#10;Description generated with very high confidence">
            <a:extLst>
              <a:ext uri="{FF2B5EF4-FFF2-40B4-BE49-F238E27FC236}">
                <a16:creationId xmlns:a16="http://schemas.microsoft.com/office/drawing/2014/main" id="{9B9C2B48-3899-4B1D-B526-C35DFD16BC0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1" name="Picture 10" descr="A close up of a logo&#10;&#10;Description generated with very high confidence">
            <a:extLst>
              <a:ext uri="{FF2B5EF4-FFF2-40B4-BE49-F238E27FC236}">
                <a16:creationId xmlns:a16="http://schemas.microsoft.com/office/drawing/2014/main" id="{1A89A43D-53DA-411B-94AD-DEEF9B654A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32" name="Picture 12" descr="A close up of a logo&#10;&#10;Description generated with very high confidence">
            <a:extLst>
              <a:ext uri="{FF2B5EF4-FFF2-40B4-BE49-F238E27FC236}">
                <a16:creationId xmlns:a16="http://schemas.microsoft.com/office/drawing/2014/main" id="{5D844A84-2EA4-4FF5-83FD-E14C9E8D72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33" name="Rectangle 14">
            <a:extLst>
              <a:ext uri="{FF2B5EF4-FFF2-40B4-BE49-F238E27FC236}">
                <a16:creationId xmlns:a16="http://schemas.microsoft.com/office/drawing/2014/main" id="{6A23D1B2-B408-4913-9A1D-051C9DB38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16">
            <a:extLst>
              <a:ext uri="{FF2B5EF4-FFF2-40B4-BE49-F238E27FC236}">
                <a16:creationId xmlns:a16="http://schemas.microsoft.com/office/drawing/2014/main" id="{0189E329-C38B-4230-A181-B6B8BB9E14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5" name="Rectangle 18">
            <a:extLst>
              <a:ext uri="{FF2B5EF4-FFF2-40B4-BE49-F238E27FC236}">
                <a16:creationId xmlns:a16="http://schemas.microsoft.com/office/drawing/2014/main" id="{1F679832-8E5F-4988-BBD4-0A420DCB3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20" descr="A close up of a building&#10;&#10;Description generated with very high confidence">
            <a:extLst>
              <a:ext uri="{FF2B5EF4-FFF2-40B4-BE49-F238E27FC236}">
                <a16:creationId xmlns:a16="http://schemas.microsoft.com/office/drawing/2014/main" id="{479CC6F2-1238-4FCB-AA29-A8FEB5D5C9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8207"/>
            <a:ext cx="12192000" cy="6858000"/>
          </a:xfrm>
          <a:prstGeom prst="rect">
            <a:avLst/>
          </a:prstGeom>
        </p:spPr>
      </p:pic>
      <p:sp>
        <p:nvSpPr>
          <p:cNvPr id="37" name="Rectangle 22">
            <a:extLst>
              <a:ext uri="{FF2B5EF4-FFF2-40B4-BE49-F238E27FC236}">
                <a16:creationId xmlns:a16="http://schemas.microsoft.com/office/drawing/2014/main" id="{977EFBDA-465A-4C02-A5FE-379C64DE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24" descr="A close up of a logo&#10;&#10;Description generated with very high confidence">
            <a:extLst>
              <a:ext uri="{FF2B5EF4-FFF2-40B4-BE49-F238E27FC236}">
                <a16:creationId xmlns:a16="http://schemas.microsoft.com/office/drawing/2014/main" id="{EFC5F49F-DA32-48F5-8341-10EC931F5A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39" name="Rectangle 26">
            <a:extLst>
              <a:ext uri="{FF2B5EF4-FFF2-40B4-BE49-F238E27FC236}">
                <a16:creationId xmlns:a16="http://schemas.microsoft.com/office/drawing/2014/main" id="{5D750453-C34A-4B4A-8328-5E301E3E0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AFE70AA-29CE-4F94-AE6E-FFBFC6E4B25F}"/>
              </a:ext>
            </a:extLst>
          </p:cNvPr>
          <p:cNvSpPr>
            <a:spLocks noGrp="1"/>
          </p:cNvSpPr>
          <p:nvPr>
            <p:ph type="title"/>
          </p:nvPr>
        </p:nvSpPr>
        <p:spPr>
          <a:xfrm>
            <a:off x="680322" y="2063262"/>
            <a:ext cx="3739278" cy="2661138"/>
          </a:xfrm>
        </p:spPr>
        <p:txBody>
          <a:bodyPr vert="horz" lIns="91440" tIns="45720" rIns="91440" bIns="45720" rtlCol="0" anchor="b">
            <a:normAutofit/>
          </a:bodyPr>
          <a:lstStyle/>
          <a:p>
            <a:pPr algn="r"/>
            <a:r>
              <a:rPr lang="en-US" sz="4200" dirty="0"/>
              <a:t>Requirements: User Stories</a:t>
            </a:r>
            <a:br>
              <a:rPr lang="en-US" sz="4200" dirty="0"/>
            </a:br>
            <a:r>
              <a:rPr lang="en-US" sz="4200" dirty="0"/>
              <a:t>Class Diagram</a:t>
            </a:r>
          </a:p>
        </p:txBody>
      </p:sp>
      <p:sp>
        <p:nvSpPr>
          <p:cNvPr id="29" name="Rectangle 28">
            <a:extLst>
              <a:ext uri="{FF2B5EF4-FFF2-40B4-BE49-F238E27FC236}">
                <a16:creationId xmlns:a16="http://schemas.microsoft.com/office/drawing/2014/main" id="{3EA711C0-8B99-4EEA-B366-8E80E5ABC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76090" y="642795"/>
            <a:ext cx="6272654" cy="5575126"/>
          </a:xfrm>
          <a:prstGeom prst="rect">
            <a:avLst/>
          </a:prstGeom>
          <a:solidFill>
            <a:schemeClr val="tx1"/>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creenshot of a cell phone&#10;&#10;Description generated with very high confidence">
            <a:extLst>
              <a:ext uri="{FF2B5EF4-FFF2-40B4-BE49-F238E27FC236}">
                <a16:creationId xmlns:a16="http://schemas.microsoft.com/office/drawing/2014/main" id="{507C424D-C94D-4231-8A03-73AE363A54E1}"/>
              </a:ext>
            </a:extLst>
          </p:cNvPr>
          <p:cNvPicPr>
            <a:picLocks noChangeAspect="1"/>
          </p:cNvPicPr>
          <p:nvPr/>
        </p:nvPicPr>
        <p:blipFill>
          <a:blip r:embed="rId5"/>
          <a:stretch>
            <a:fillRect/>
          </a:stretch>
        </p:blipFill>
        <p:spPr>
          <a:xfrm>
            <a:off x="5437809" y="2222256"/>
            <a:ext cx="5967896" cy="2343150"/>
          </a:xfrm>
          <a:prstGeom prst="rect">
            <a:avLst/>
          </a:prstGeom>
        </p:spPr>
      </p:pic>
      <p:pic>
        <p:nvPicPr>
          <p:cNvPr id="17" name="Picture 16">
            <a:extLst>
              <a:ext uri="{FF2B5EF4-FFF2-40B4-BE49-F238E27FC236}">
                <a16:creationId xmlns:a16="http://schemas.microsoft.com/office/drawing/2014/main" id="{38BC83DC-A7BB-4FF8-BE01-E69DCB81C2D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882" y="68923"/>
            <a:ext cx="2438400" cy="568960"/>
          </a:xfrm>
          <a:prstGeom prst="rect">
            <a:avLst/>
          </a:prstGeom>
        </p:spPr>
      </p:pic>
    </p:spTree>
    <p:extLst>
      <p:ext uri="{BB962C8B-B14F-4D97-AF65-F5344CB8AC3E}">
        <p14:creationId xmlns:p14="http://schemas.microsoft.com/office/powerpoint/2010/main" val="30382441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0">
              <a:schemeClr val="bg2">
                <a:shade val="100000"/>
                <a:hueMod val="100000"/>
                <a:satMod val="110000"/>
                <a:lumMod val="130000"/>
              </a:schemeClr>
            </a:gs>
            <a:gs pos="10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C94C24-A27E-4915-B3AD-877825ACAB42}"/>
              </a:ext>
            </a:extLst>
          </p:cNvPr>
          <p:cNvSpPr/>
          <p:nvPr/>
        </p:nvSpPr>
        <p:spPr>
          <a:xfrm>
            <a:off x="8244527" y="2380975"/>
            <a:ext cx="3759694" cy="435901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A7C1DBD-10A7-41D3-ABB9-19C0B8C9FF6B}"/>
              </a:ext>
            </a:extLst>
          </p:cNvPr>
          <p:cNvSpPr/>
          <p:nvPr/>
        </p:nvSpPr>
        <p:spPr>
          <a:xfrm>
            <a:off x="4224982" y="2380974"/>
            <a:ext cx="3759694" cy="435901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8AE5B40-93F5-4704-824E-659ACB15845B}"/>
              </a:ext>
            </a:extLst>
          </p:cNvPr>
          <p:cNvSpPr/>
          <p:nvPr/>
        </p:nvSpPr>
        <p:spPr>
          <a:xfrm>
            <a:off x="176203" y="2380975"/>
            <a:ext cx="3759694" cy="435901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C11926-3C33-4BAD-A1A0-D7736CC238EB}"/>
              </a:ext>
            </a:extLst>
          </p:cNvPr>
          <p:cNvSpPr>
            <a:spLocks noGrp="1"/>
          </p:cNvSpPr>
          <p:nvPr>
            <p:ph type="title"/>
          </p:nvPr>
        </p:nvSpPr>
        <p:spPr/>
        <p:txBody>
          <a:bodyPr/>
          <a:lstStyle/>
          <a:p>
            <a:r>
              <a:rPr lang="en-US" dirty="0"/>
              <a:t>MJ-44: Import Code Snippet</a:t>
            </a:r>
          </a:p>
        </p:txBody>
      </p:sp>
      <p:sp>
        <p:nvSpPr>
          <p:cNvPr id="3" name="Content Placeholder 2">
            <a:extLst>
              <a:ext uri="{FF2B5EF4-FFF2-40B4-BE49-F238E27FC236}">
                <a16:creationId xmlns:a16="http://schemas.microsoft.com/office/drawing/2014/main" id="{8663EE63-7F6A-497B-8ADA-AD7DEA8E4295}"/>
              </a:ext>
            </a:extLst>
          </p:cNvPr>
          <p:cNvSpPr>
            <a:spLocks noGrp="1"/>
          </p:cNvSpPr>
          <p:nvPr>
            <p:ph idx="1"/>
          </p:nvPr>
        </p:nvSpPr>
        <p:spPr>
          <a:xfrm>
            <a:off x="176203" y="1942177"/>
            <a:ext cx="3189314" cy="4443823"/>
          </a:xfrm>
        </p:spPr>
        <p:txBody>
          <a:bodyPr>
            <a:normAutofit/>
          </a:bodyPr>
          <a:lstStyle/>
          <a:p>
            <a:r>
              <a:rPr lang="en-US" dirty="0"/>
              <a:t>Courses Model:</a:t>
            </a:r>
          </a:p>
          <a:p>
            <a:endParaRPr lang="en-US" dirty="0"/>
          </a:p>
          <a:p>
            <a:endParaRPr lang="en-US" dirty="0"/>
          </a:p>
        </p:txBody>
      </p:sp>
      <p:pic>
        <p:nvPicPr>
          <p:cNvPr id="5" name="Picture 4" descr="A screenshot of a cell phone&#10;&#10;Description generated with high confidence">
            <a:extLst>
              <a:ext uri="{FF2B5EF4-FFF2-40B4-BE49-F238E27FC236}">
                <a16:creationId xmlns:a16="http://schemas.microsoft.com/office/drawing/2014/main" id="{C799BF21-7AC2-4F6A-A70E-49D0A8D23229}"/>
              </a:ext>
            </a:extLst>
          </p:cNvPr>
          <p:cNvPicPr>
            <a:picLocks noChangeAspect="1"/>
          </p:cNvPicPr>
          <p:nvPr/>
        </p:nvPicPr>
        <p:blipFill>
          <a:blip r:embed="rId2"/>
          <a:stretch>
            <a:fillRect/>
          </a:stretch>
        </p:blipFill>
        <p:spPr>
          <a:xfrm>
            <a:off x="253996" y="2407199"/>
            <a:ext cx="3604115" cy="4301871"/>
          </a:xfrm>
          <a:prstGeom prst="rect">
            <a:avLst/>
          </a:prstGeom>
        </p:spPr>
      </p:pic>
      <p:pic>
        <p:nvPicPr>
          <p:cNvPr id="9" name="Picture 8" descr="A screenshot of a social media post&#10;&#10;Description generated with very high confidence">
            <a:extLst>
              <a:ext uri="{FF2B5EF4-FFF2-40B4-BE49-F238E27FC236}">
                <a16:creationId xmlns:a16="http://schemas.microsoft.com/office/drawing/2014/main" id="{559245F4-E7A7-4A27-9D87-9E3C87D23430}"/>
              </a:ext>
            </a:extLst>
          </p:cNvPr>
          <p:cNvPicPr>
            <a:picLocks noChangeAspect="1"/>
          </p:cNvPicPr>
          <p:nvPr/>
        </p:nvPicPr>
        <p:blipFill>
          <a:blip r:embed="rId3"/>
          <a:stretch>
            <a:fillRect/>
          </a:stretch>
        </p:blipFill>
        <p:spPr>
          <a:xfrm>
            <a:off x="8434844" y="2407198"/>
            <a:ext cx="3379059" cy="4301871"/>
          </a:xfrm>
          <a:prstGeom prst="rect">
            <a:avLst/>
          </a:prstGeom>
        </p:spPr>
      </p:pic>
      <p:sp>
        <p:nvSpPr>
          <p:cNvPr id="11" name="Content Placeholder 2">
            <a:extLst>
              <a:ext uri="{FF2B5EF4-FFF2-40B4-BE49-F238E27FC236}">
                <a16:creationId xmlns:a16="http://schemas.microsoft.com/office/drawing/2014/main" id="{643E1352-B103-4522-A5BB-62BA0E52F18C}"/>
              </a:ext>
            </a:extLst>
          </p:cNvPr>
          <p:cNvSpPr txBox="1">
            <a:spLocks/>
          </p:cNvSpPr>
          <p:nvPr/>
        </p:nvSpPr>
        <p:spPr>
          <a:xfrm>
            <a:off x="6712934" y="1937760"/>
            <a:ext cx="7518907" cy="44438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r>
              <a:rPr lang="en-US" dirty="0"/>
              <a:t>Courses Import:</a:t>
            </a:r>
          </a:p>
          <a:p>
            <a:endParaRPr lang="en-US" dirty="0"/>
          </a:p>
          <a:p>
            <a:endParaRPr lang="en-US" dirty="0"/>
          </a:p>
        </p:txBody>
      </p:sp>
      <p:pic>
        <p:nvPicPr>
          <p:cNvPr id="13" name="Picture 12" descr="A screenshot of a social media post&#10;&#10;Description generated with very high confidence">
            <a:extLst>
              <a:ext uri="{FF2B5EF4-FFF2-40B4-BE49-F238E27FC236}">
                <a16:creationId xmlns:a16="http://schemas.microsoft.com/office/drawing/2014/main" id="{1B977FD1-CA70-47C6-9B86-EB6FB6FB7205}"/>
              </a:ext>
            </a:extLst>
          </p:cNvPr>
          <p:cNvPicPr>
            <a:picLocks noChangeAspect="1"/>
          </p:cNvPicPr>
          <p:nvPr/>
        </p:nvPicPr>
        <p:blipFill>
          <a:blip r:embed="rId4"/>
          <a:stretch>
            <a:fillRect/>
          </a:stretch>
        </p:blipFill>
        <p:spPr>
          <a:xfrm>
            <a:off x="4247067" y="2416044"/>
            <a:ext cx="3715533" cy="3830725"/>
          </a:xfrm>
          <a:prstGeom prst="rect">
            <a:avLst/>
          </a:prstGeom>
        </p:spPr>
      </p:pic>
    </p:spTree>
    <p:extLst>
      <p:ext uri="{BB962C8B-B14F-4D97-AF65-F5344CB8AC3E}">
        <p14:creationId xmlns:p14="http://schemas.microsoft.com/office/powerpoint/2010/main" val="3254086854"/>
      </p:ext>
    </p:extLst>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1F8094"/>
      </a:dk2>
      <a:lt2>
        <a:srgbClr val="E7E6E6"/>
      </a:lt2>
      <a:accent1>
        <a:srgbClr val="39CDE7"/>
      </a:accent1>
      <a:accent2>
        <a:srgbClr val="60DE72"/>
      </a:accent2>
      <a:accent3>
        <a:srgbClr val="DDCC64"/>
      </a:accent3>
      <a:accent4>
        <a:srgbClr val="F49D50"/>
      </a:accent4>
      <a:accent5>
        <a:srgbClr val="E44951"/>
      </a:accent5>
      <a:accent6>
        <a:srgbClr val="D666F9"/>
      </a:accent6>
      <a:hlink>
        <a:srgbClr val="4BF7ED"/>
      </a:hlink>
      <a:folHlink>
        <a:srgbClr val="95E9F4"/>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28000"/>
              </a:schemeClr>
            </a:gs>
            <a:gs pos="50000">
              <a:schemeClr val="phClr">
                <a:shade val="100000"/>
                <a:hueMod val="100000"/>
                <a:satMod val="110000"/>
                <a:lumMod val="130000"/>
              </a:schemeClr>
            </a:gs>
            <a:gs pos="100000">
              <a:schemeClr val="phClr">
                <a:shade val="78000"/>
                <a:hueMod val="118000"/>
                <a:satMod val="12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7DC10E3-4FF5-456B-A359-A0F378C1E5FB}"/>
    </a:ext>
  </a:extLst>
</a:theme>
</file>

<file path=docProps/app.xml><?xml version="1.0" encoding="utf-8"?>
<Properties xmlns="http://schemas.openxmlformats.org/officeDocument/2006/extended-properties" xmlns:vt="http://schemas.openxmlformats.org/officeDocument/2006/docPropsVTypes">
  <Template>TM04033917[[fn=Berlin]]</Template>
  <TotalTime>449</TotalTime>
  <Words>376</Words>
  <Application>Microsoft Office PowerPoint</Application>
  <PresentationFormat>Widescreen</PresentationFormat>
  <Paragraphs>45</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Trebuchet MS</vt:lpstr>
      <vt:lpstr>Berlin</vt:lpstr>
      <vt:lpstr>Mobile Judge v11.0</vt:lpstr>
      <vt:lpstr>Project Definition</vt:lpstr>
      <vt:lpstr>User Stories</vt:lpstr>
      <vt:lpstr>System Design: Application Architecture</vt:lpstr>
      <vt:lpstr>System Design: Component Diagram</vt:lpstr>
      <vt:lpstr>Requirements: Application Use Case Diagram</vt:lpstr>
      <vt:lpstr>Requirements: User Stories Sequence Diagram</vt:lpstr>
      <vt:lpstr>Requirements: User Stories Class Diagram</vt:lpstr>
      <vt:lpstr>MJ-44: Import Code Snippet</vt:lpstr>
      <vt:lpstr>Snapshots:</vt:lpstr>
      <vt:lpstr>Recommendations/Erratum:</vt:lpstr>
      <vt:lpstr>Summary</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Judge v11.0</dc:title>
  <dc:creator>Carlos Larrauri</dc:creator>
  <cp:lastModifiedBy>Carlos Larrauri</cp:lastModifiedBy>
  <cp:revision>20</cp:revision>
  <dcterms:created xsi:type="dcterms:W3CDTF">2018-11-28T14:49:15Z</dcterms:created>
  <dcterms:modified xsi:type="dcterms:W3CDTF">2018-11-28T22:18:20Z</dcterms:modified>
</cp:coreProperties>
</file>