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Lst>
  <p:sldSz cx="32918400" cy="438912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b="def" i="def"/>
      <a:tcStyle>
        <a:tcBdr/>
        <a:fill>
          <a:solidFill>
            <a:srgbClr val="F3F9F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 name="Shape 17"/>
          <p:cNvSpPr/>
          <p:nvPr>
            <p:ph type="sldImg"/>
          </p:nvPr>
        </p:nvSpPr>
        <p:spPr>
          <a:xfrm>
            <a:off x="1143000" y="685800"/>
            <a:ext cx="4572000" cy="3429000"/>
          </a:xfrm>
          <a:prstGeom prst="rect">
            <a:avLst/>
          </a:prstGeom>
        </p:spPr>
        <p:txBody>
          <a:bodyPr/>
          <a:lstStyle/>
          <a:p>
            <a:pPr/>
          </a:p>
        </p:txBody>
      </p:sp>
      <p:sp>
        <p:nvSpPr>
          <p:cNvPr id="18" name="Shape 1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4932045" y="4927599"/>
            <a:ext cx="26334721" cy="10678162"/>
          </a:xfrm>
          <a:prstGeom prst="rect">
            <a:avLst/>
          </a:prstGeom>
          <a:ln w="12700">
            <a:miter lim="400000"/>
          </a:ln>
          <a:extLst>
            <a:ext uri="{C572A759-6A51-4108-AA02-DFA0A04FC94B}">
              <ma14:wrappingTextBoxFlag xmlns:ma14="http://schemas.microsoft.com/office/mac/drawingml/2011/main" val="1"/>
            </a:ext>
          </a:extLst>
        </p:spPr>
        <p:txBody>
          <a:bodyPr lIns="214229" tIns="214229" rIns="214229" bIns="214229" anchor="ctr"/>
          <a:lstStyle/>
          <a:p>
            <a:pPr/>
            <a:r>
              <a:t>Title Text</a:t>
            </a:r>
          </a:p>
        </p:txBody>
      </p:sp>
      <p:sp>
        <p:nvSpPr>
          <p:cNvPr id="3" name="Body Level One…"/>
          <p:cNvSpPr txBox="1"/>
          <p:nvPr>
            <p:ph type="body" idx="1"/>
          </p:nvPr>
        </p:nvSpPr>
        <p:spPr>
          <a:xfrm>
            <a:off x="18373725" y="15605760"/>
            <a:ext cx="12893041" cy="28285439"/>
          </a:xfrm>
          <a:prstGeom prst="rect">
            <a:avLst/>
          </a:prstGeom>
          <a:ln w="12700">
            <a:miter lim="400000"/>
          </a:ln>
          <a:extLst>
            <a:ext uri="{C572A759-6A51-4108-AA02-DFA0A04FC94B}">
              <ma14:wrappingTextBoxFlag xmlns:ma14="http://schemas.microsoft.com/office/mac/drawingml/2011/main" val="1"/>
            </a:ext>
          </a:extLst>
        </p:spPr>
        <p:txBody>
          <a:bodyPr lIns="214229" tIns="214229" rIns="214229" bIns="214229"/>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29900258" y="39968487"/>
            <a:ext cx="1373493" cy="1366237"/>
          </a:xfrm>
          <a:prstGeom prst="rect">
            <a:avLst/>
          </a:prstGeom>
          <a:ln w="12700">
            <a:miter lim="400000"/>
          </a:ln>
        </p:spPr>
        <p:txBody>
          <a:bodyPr wrap="none" lIns="214229" tIns="214229" rIns="214229" bIns="214229">
            <a:spAutoFit/>
          </a:bodyPr>
          <a:lstStyle>
            <a:lvl1pPr algn="r">
              <a:defRPr sz="6600">
                <a:latin typeface="Arial"/>
                <a:ea typeface="Arial"/>
                <a:cs typeface="Arial"/>
                <a:sym typeface="Aria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Lst>
  <p:transition xmlns:p14="http://schemas.microsoft.com/office/powerpoint/2010/main" spd="med" advClick="1"/>
  <p:txStyles>
    <p:titleStyle>
      <a:lvl1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1pPr>
      <a:lvl2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2pPr>
      <a:lvl3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3pPr>
      <a:lvl4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4pPr>
      <a:lvl5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5pPr>
      <a:lvl6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6pPr>
      <a:lvl7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7pPr>
      <a:lvl8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8pPr>
      <a:lvl9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9pPr>
    </p:titleStyle>
    <p:bodyStyle>
      <a:lvl1pPr marL="1606549" marR="0" indent="-1606549"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1pPr>
      <a:lvl2pPr marL="3675715" marR="0" indent="-1534179"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2pPr>
      <a:lvl3pPr marL="5719790" marR="0" indent="-1435127"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3pPr>
      <a:lvl4pPr marL="8136139" marR="0" indent="-1709939"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4pPr>
      <a:lvl5pPr marL="17499012" marR="0" indent="-8929686"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5pPr>
      <a:lvl6pPr marL="0" marR="0" indent="9026525" algn="l" defTabSz="4284662" rtl="0" latinLnBrk="0">
        <a:lnSpc>
          <a:spcPct val="100000"/>
        </a:lnSpc>
        <a:spcBef>
          <a:spcPts val="3600"/>
        </a:spcBef>
        <a:spcAft>
          <a:spcPts val="0"/>
        </a:spcAft>
        <a:buClrTx/>
        <a:buSzTx/>
        <a:buFontTx/>
        <a:buNone/>
        <a:tabLst/>
        <a:defRPr b="0" baseline="0" cap="none" i="0" spc="0" strike="noStrike" sz="15000" u="none">
          <a:ln>
            <a:noFill/>
          </a:ln>
          <a:solidFill>
            <a:srgbClr val="000000"/>
          </a:solidFill>
          <a:uFillTx/>
          <a:latin typeface="Arial"/>
          <a:ea typeface="Arial"/>
          <a:cs typeface="Arial"/>
          <a:sym typeface="Arial"/>
        </a:defRPr>
      </a:lvl6pPr>
      <a:lvl7pPr marL="0" marR="0" indent="9483725" algn="l" defTabSz="4284662" rtl="0" latinLnBrk="0">
        <a:lnSpc>
          <a:spcPct val="100000"/>
        </a:lnSpc>
        <a:spcBef>
          <a:spcPts val="3600"/>
        </a:spcBef>
        <a:spcAft>
          <a:spcPts val="0"/>
        </a:spcAft>
        <a:buClrTx/>
        <a:buSzTx/>
        <a:buFontTx/>
        <a:buNone/>
        <a:tabLst/>
        <a:defRPr b="0" baseline="0" cap="none" i="0" spc="0" strike="noStrike" sz="15000" u="none">
          <a:ln>
            <a:noFill/>
          </a:ln>
          <a:solidFill>
            <a:srgbClr val="000000"/>
          </a:solidFill>
          <a:uFillTx/>
          <a:latin typeface="Arial"/>
          <a:ea typeface="Arial"/>
          <a:cs typeface="Arial"/>
          <a:sym typeface="Arial"/>
        </a:defRPr>
      </a:lvl7pPr>
      <a:lvl8pPr marL="0" marR="0" indent="9940925" algn="l" defTabSz="4284662" rtl="0" latinLnBrk="0">
        <a:lnSpc>
          <a:spcPct val="100000"/>
        </a:lnSpc>
        <a:spcBef>
          <a:spcPts val="3600"/>
        </a:spcBef>
        <a:spcAft>
          <a:spcPts val="0"/>
        </a:spcAft>
        <a:buClrTx/>
        <a:buSzTx/>
        <a:buFontTx/>
        <a:buNone/>
        <a:tabLst/>
        <a:defRPr b="0" baseline="0" cap="none" i="0" spc="0" strike="noStrike" sz="15000" u="none">
          <a:ln>
            <a:noFill/>
          </a:ln>
          <a:solidFill>
            <a:srgbClr val="000000"/>
          </a:solidFill>
          <a:uFillTx/>
          <a:latin typeface="Arial"/>
          <a:ea typeface="Arial"/>
          <a:cs typeface="Arial"/>
          <a:sym typeface="Arial"/>
        </a:defRPr>
      </a:lvl8pPr>
      <a:lvl9pPr marL="0" marR="0" indent="10398125" algn="l" defTabSz="4284662" rtl="0" latinLnBrk="0">
        <a:lnSpc>
          <a:spcPct val="100000"/>
        </a:lnSpc>
        <a:spcBef>
          <a:spcPts val="3600"/>
        </a:spcBef>
        <a:spcAft>
          <a:spcPts val="0"/>
        </a:spcAft>
        <a:buClrTx/>
        <a:buSzTx/>
        <a:buFontTx/>
        <a:buNone/>
        <a:tabLst/>
        <a:defRPr b="0" baseline="0" cap="none" i="0" spc="0" strike="noStrike" sz="15000" u="none">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1.jpeg"/><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2.jpeg"/><Relationship Id="rId14" Type="http://schemas.openxmlformats.org/officeDocument/2006/relationships/image" Target="../media/image11.png"/><Relationship Id="rId15" Type="http://schemas.openxmlformats.org/officeDocument/2006/relationships/image" Target="../media/image12.png"/><Relationship Id="rId16" Type="http://schemas.openxmlformats.org/officeDocument/2006/relationships/image" Target="../media/image13.png"/><Relationship Id="rId17" Type="http://schemas.openxmlformats.org/officeDocument/2006/relationships/image" Target="../media/image14.png"/><Relationship Id="rId18" Type="http://schemas.openxmlformats.org/officeDocument/2006/relationships/image" Target="../media/image3.jpeg"/><Relationship Id="rId19" Type="http://schemas.openxmlformats.org/officeDocument/2006/relationships/image" Target="../media/image15.png"/><Relationship Id="rId20" Type="http://schemas.openxmlformats.org/officeDocument/2006/relationships/image" Target="../media/image4.jpeg"/><Relationship Id="rId21" Type="http://schemas.openxmlformats.org/officeDocument/2006/relationships/image" Target="../media/image5.jpeg"/><Relationship Id="rId22" Type="http://schemas.openxmlformats.org/officeDocument/2006/relationships/image" Target="../media/image16.png"/><Relationship Id="rId23" Type="http://schemas.openxmlformats.org/officeDocument/2006/relationships/image" Target="../media/image17.png"/><Relationship Id="rId2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 name="Mobile Judge 11.0: Attend / Select…"/>
          <p:cNvSpPr txBox="1"/>
          <p:nvPr/>
        </p:nvSpPr>
        <p:spPr>
          <a:xfrm>
            <a:off x="6561136" y="2738436"/>
            <a:ext cx="19346863" cy="2306614"/>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p>
            <a:pPr algn="ctr" defTabSz="985837">
              <a:defRPr b="1" sz="4800">
                <a:solidFill>
                  <a:srgbClr val="081E3F"/>
                </a:solidFill>
                <a:latin typeface="Arial"/>
                <a:ea typeface="Arial"/>
                <a:cs typeface="Arial"/>
                <a:sym typeface="Arial"/>
              </a:defRPr>
            </a:pPr>
            <a:r>
              <a:t>Mobile Judge 11.0: Attend / Select  </a:t>
            </a:r>
          </a:p>
          <a:p>
            <a:pPr algn="ctr" defTabSz="985837">
              <a:defRPr b="1" sz="3500">
                <a:solidFill>
                  <a:srgbClr val="081E3F"/>
                </a:solidFill>
                <a:latin typeface="Arial"/>
                <a:ea typeface="Arial"/>
                <a:cs typeface="Arial"/>
                <a:sym typeface="Arial"/>
              </a:defRPr>
            </a:pPr>
            <a:r>
              <a:t>Student: Pedro Ramos</a:t>
            </a:r>
          </a:p>
          <a:p>
            <a:pPr algn="ctr" defTabSz="985837">
              <a:defRPr b="1" sz="3500">
                <a:solidFill>
                  <a:srgbClr val="081E3F"/>
                </a:solidFill>
                <a:latin typeface="Arial"/>
                <a:ea typeface="Arial"/>
                <a:cs typeface="Arial"/>
                <a:sym typeface="Arial"/>
              </a:defRPr>
            </a:pPr>
            <a:r>
              <a:t>Mentor:</a:t>
            </a:r>
            <a:r>
              <a:rPr i="1"/>
              <a:t> </a:t>
            </a:r>
            <a:r>
              <a:rPr b="0"/>
              <a:t>Dr. Masoud Sadjadi,</a:t>
            </a:r>
            <a:r>
              <a:rPr b="0" i="1"/>
              <a:t> </a:t>
            </a:r>
            <a:r>
              <a:rPr b="0">
                <a:solidFill>
                  <a:srgbClr val="3333CC"/>
                </a:solidFill>
              </a:rPr>
              <a:t> </a:t>
            </a:r>
            <a:r>
              <a:rPr b="0"/>
              <a:t>Florida International University</a:t>
            </a:r>
            <a:endParaRPr>
              <a:solidFill>
                <a:srgbClr val="3333CC"/>
              </a:solidFill>
            </a:endParaRPr>
          </a:p>
          <a:p>
            <a:pPr algn="ctr" defTabSz="985837">
              <a:defRPr b="1" sz="3500">
                <a:solidFill>
                  <a:srgbClr val="081E3F"/>
                </a:solidFill>
                <a:latin typeface="Arial"/>
                <a:ea typeface="Arial"/>
                <a:cs typeface="Arial"/>
                <a:sym typeface="Arial"/>
              </a:defRPr>
            </a:pPr>
            <a:r>
              <a:t>Instructor:</a:t>
            </a:r>
            <a:r>
              <a:rPr i="1"/>
              <a:t> </a:t>
            </a:r>
            <a:r>
              <a:rPr b="0"/>
              <a:t>Dr. Masoud Sadjadi,</a:t>
            </a:r>
            <a:r>
              <a:rPr b="0" i="1"/>
              <a:t> </a:t>
            </a:r>
            <a:r>
              <a:rPr b="0"/>
              <a:t>Florida International University</a:t>
            </a:r>
          </a:p>
        </p:txBody>
      </p:sp>
      <p:sp>
        <p:nvSpPr>
          <p:cNvPr id="21" name="The material presented in this poster is based upon the work supported by Dr. Masoud Sadjadi. I thank Manuel de Armas and Carlos A Larrauri for assistance, cooperation and mentorship that I received throughout this process"/>
          <p:cNvSpPr txBox="1"/>
          <p:nvPr/>
        </p:nvSpPr>
        <p:spPr>
          <a:xfrm>
            <a:off x="1219200" y="42367200"/>
            <a:ext cx="30632400" cy="949790"/>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marL="493712" indent="-493712" algn="ctr" defTabSz="985837">
              <a:defRPr sz="3000">
                <a:latin typeface="Arial"/>
                <a:ea typeface="Arial"/>
                <a:cs typeface="Arial"/>
                <a:sym typeface="Arial"/>
              </a:defRPr>
            </a:lvl1pPr>
          </a:lstStyle>
          <a:p>
            <a:pPr/>
            <a:r>
              <a:t>The material presented in this poster is based upon the work supported by Dr. Masoud Sadjadi. I thank Manuel de Armas and Carlos A Larrauri for assistance, cooperation and mentorship that I received throughout this process</a:t>
            </a:r>
          </a:p>
        </p:txBody>
      </p:sp>
      <p:sp>
        <p:nvSpPr>
          <p:cNvPr id="22" name="Rectangle"/>
          <p:cNvSpPr/>
          <p:nvPr/>
        </p:nvSpPr>
        <p:spPr>
          <a:xfrm>
            <a:off x="952500" y="5321300"/>
            <a:ext cx="31089600" cy="35661600"/>
          </a:xfrm>
          <a:prstGeom prst="rect">
            <a:avLst/>
          </a:prstGeom>
          <a:ln w="63500">
            <a:solidFill>
              <a:srgbClr val="081E3F"/>
            </a:solidFill>
          </a:ln>
        </p:spPr>
        <p:txBody>
          <a:bodyPr lIns="45718" tIns="45718" rIns="45718" bIns="45718" anchor="ctr"/>
          <a:lstStyle/>
          <a:p>
            <a:pPr>
              <a:defRPr>
                <a:latin typeface="Arial"/>
                <a:ea typeface="Arial"/>
                <a:cs typeface="Arial"/>
                <a:sym typeface="Arial"/>
              </a:defRPr>
            </a:pPr>
          </a:p>
        </p:txBody>
      </p:sp>
      <p:sp>
        <p:nvSpPr>
          <p:cNvPr id="23" name="Problem"/>
          <p:cNvSpPr txBox="1"/>
          <p:nvPr/>
        </p:nvSpPr>
        <p:spPr>
          <a:xfrm>
            <a:off x="4114800" y="5789612"/>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Problem</a:t>
            </a:r>
          </a:p>
        </p:txBody>
      </p:sp>
      <p:sp>
        <p:nvSpPr>
          <p:cNvPr id="24" name="Rectangle"/>
          <p:cNvSpPr/>
          <p:nvPr/>
        </p:nvSpPr>
        <p:spPr>
          <a:xfrm>
            <a:off x="914400" y="42062400"/>
            <a:ext cx="31089600" cy="1371600"/>
          </a:xfrm>
          <a:prstGeom prst="rect">
            <a:avLst/>
          </a:prstGeom>
          <a:ln w="63500">
            <a:solidFill>
              <a:srgbClr val="081E3F"/>
            </a:solidFill>
          </a:ln>
        </p:spPr>
        <p:txBody>
          <a:bodyPr lIns="45718" tIns="45718" rIns="45718" bIns="45718" anchor="ctr"/>
          <a:lstStyle/>
          <a:p>
            <a:pPr>
              <a:defRPr>
                <a:latin typeface="Arial"/>
                <a:ea typeface="Arial"/>
                <a:cs typeface="Arial"/>
                <a:sym typeface="Arial"/>
              </a:defRPr>
            </a:pPr>
          </a:p>
        </p:txBody>
      </p:sp>
      <p:sp>
        <p:nvSpPr>
          <p:cNvPr id="25" name="Acknowledgement"/>
          <p:cNvSpPr txBox="1"/>
          <p:nvPr/>
        </p:nvSpPr>
        <p:spPr>
          <a:xfrm>
            <a:off x="1192212" y="41605199"/>
            <a:ext cx="4979988" cy="691221"/>
          </a:xfrm>
          <a:prstGeom prst="rect">
            <a:avLst/>
          </a:prstGeom>
          <a:solidFill>
            <a:srgbClr val="000000"/>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Acknowledgement</a:t>
            </a:r>
          </a:p>
        </p:txBody>
      </p:sp>
      <p:sp>
        <p:nvSpPr>
          <p:cNvPr id="26" name="Current System"/>
          <p:cNvSpPr txBox="1"/>
          <p:nvPr/>
        </p:nvSpPr>
        <p:spPr>
          <a:xfrm>
            <a:off x="13716000" y="5792787"/>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Current System</a:t>
            </a:r>
          </a:p>
        </p:txBody>
      </p:sp>
      <p:sp>
        <p:nvSpPr>
          <p:cNvPr id="27" name="Requirements"/>
          <p:cNvSpPr txBox="1"/>
          <p:nvPr/>
        </p:nvSpPr>
        <p:spPr>
          <a:xfrm>
            <a:off x="23317200" y="5792787"/>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Requirements</a:t>
            </a:r>
          </a:p>
        </p:txBody>
      </p:sp>
      <p:sp>
        <p:nvSpPr>
          <p:cNvPr id="28" name="System Design"/>
          <p:cNvSpPr txBox="1"/>
          <p:nvPr/>
        </p:nvSpPr>
        <p:spPr>
          <a:xfrm>
            <a:off x="4114800" y="17373599"/>
            <a:ext cx="5486400" cy="678521"/>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System Design</a:t>
            </a:r>
          </a:p>
        </p:txBody>
      </p:sp>
      <p:sp>
        <p:nvSpPr>
          <p:cNvPr id="29" name="Object Design"/>
          <p:cNvSpPr txBox="1"/>
          <p:nvPr/>
        </p:nvSpPr>
        <p:spPr>
          <a:xfrm>
            <a:off x="13716000" y="17373599"/>
            <a:ext cx="5486400" cy="678521"/>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Object Design</a:t>
            </a:r>
          </a:p>
        </p:txBody>
      </p:sp>
      <p:sp>
        <p:nvSpPr>
          <p:cNvPr id="30" name="Implementation"/>
          <p:cNvSpPr txBox="1"/>
          <p:nvPr/>
        </p:nvSpPr>
        <p:spPr>
          <a:xfrm>
            <a:off x="23317200" y="17373599"/>
            <a:ext cx="5486400" cy="678521"/>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Implementation</a:t>
            </a:r>
          </a:p>
        </p:txBody>
      </p:sp>
      <p:sp>
        <p:nvSpPr>
          <p:cNvPr id="31" name="Verification"/>
          <p:cNvSpPr txBox="1"/>
          <p:nvPr/>
        </p:nvSpPr>
        <p:spPr>
          <a:xfrm>
            <a:off x="4114800" y="29260799"/>
            <a:ext cx="5486400" cy="678521"/>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Verification</a:t>
            </a:r>
          </a:p>
        </p:txBody>
      </p:sp>
      <p:sp>
        <p:nvSpPr>
          <p:cNvPr id="32" name="Screenshots"/>
          <p:cNvSpPr txBox="1"/>
          <p:nvPr/>
        </p:nvSpPr>
        <p:spPr>
          <a:xfrm>
            <a:off x="13716000" y="29260799"/>
            <a:ext cx="5486400" cy="678521"/>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Screenshots</a:t>
            </a:r>
          </a:p>
        </p:txBody>
      </p:sp>
      <p:sp>
        <p:nvSpPr>
          <p:cNvPr id="33" name="Summary"/>
          <p:cNvSpPr txBox="1"/>
          <p:nvPr/>
        </p:nvSpPr>
        <p:spPr>
          <a:xfrm>
            <a:off x="23317200" y="29260799"/>
            <a:ext cx="5486400" cy="678521"/>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latin typeface="Arial"/>
                <a:ea typeface="Arial"/>
                <a:cs typeface="Arial"/>
                <a:sym typeface="Arial"/>
              </a:defRPr>
            </a:lvl1pPr>
          </a:lstStyle>
          <a:p>
            <a:pPr/>
            <a:r>
              <a:t>Summary</a:t>
            </a:r>
          </a:p>
        </p:txBody>
      </p:sp>
      <p:sp>
        <p:nvSpPr>
          <p:cNvPr id="34" name="School of Computing &amp; Information Sciences…"/>
          <p:cNvSpPr txBox="1"/>
          <p:nvPr/>
        </p:nvSpPr>
        <p:spPr>
          <a:xfrm>
            <a:off x="6561136" y="-2"/>
            <a:ext cx="19346863" cy="2118925"/>
          </a:xfrm>
          <a:prstGeom prst="rect">
            <a:avLst/>
          </a:prstGeom>
          <a:solidFill>
            <a:srgbClr val="081E3F"/>
          </a:soli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b="1" sz="7000">
                <a:solidFill>
                  <a:srgbClr val="B6862C"/>
                </a:solidFill>
                <a:latin typeface="Arial"/>
                <a:ea typeface="Arial"/>
                <a:cs typeface="Arial"/>
                <a:sym typeface="Arial"/>
              </a:defRPr>
            </a:pPr>
            <a:r>
              <a:t>School of Computing &amp; Information Sciences</a:t>
            </a:r>
          </a:p>
          <a:p>
            <a:pPr algn="ctr">
              <a:defRPr i="1" sz="7200">
                <a:solidFill>
                  <a:srgbClr val="B6862C"/>
                </a:solidFill>
                <a:latin typeface="Arial"/>
                <a:ea typeface="Arial"/>
                <a:cs typeface="Arial"/>
                <a:sym typeface="Arial"/>
              </a:defRPr>
            </a:pPr>
            <a:r>
              <a:t>Fall 2018 Senior Design Project</a:t>
            </a:r>
          </a:p>
        </p:txBody>
      </p:sp>
      <p:pic>
        <p:nvPicPr>
          <p:cNvPr id="35" name="image.png" descr="image.png"/>
          <p:cNvPicPr>
            <a:picLocks noChangeAspect="1"/>
          </p:cNvPicPr>
          <p:nvPr/>
        </p:nvPicPr>
        <p:blipFill>
          <a:blip r:embed="rId2">
            <a:extLst/>
          </a:blip>
          <a:stretch>
            <a:fillRect/>
          </a:stretch>
        </p:blipFill>
        <p:spPr>
          <a:xfrm>
            <a:off x="1230312" y="695325"/>
            <a:ext cx="3913188" cy="3876675"/>
          </a:xfrm>
          <a:prstGeom prst="rect">
            <a:avLst/>
          </a:prstGeom>
          <a:ln w="12700">
            <a:miter lim="400000"/>
          </a:ln>
        </p:spPr>
      </p:pic>
      <p:pic>
        <p:nvPicPr>
          <p:cNvPr id="36" name="sencha.png" descr="sencha.png"/>
          <p:cNvPicPr>
            <a:picLocks noChangeAspect="1"/>
          </p:cNvPicPr>
          <p:nvPr/>
        </p:nvPicPr>
        <p:blipFill>
          <a:blip r:embed="rId3">
            <a:extLst/>
          </a:blip>
          <a:stretch>
            <a:fillRect/>
          </a:stretch>
        </p:blipFill>
        <p:spPr>
          <a:xfrm>
            <a:off x="26035000" y="165100"/>
            <a:ext cx="1968500" cy="1778000"/>
          </a:xfrm>
          <a:prstGeom prst="rect">
            <a:avLst/>
          </a:prstGeom>
          <a:ln w="12700">
            <a:miter lim="400000"/>
          </a:ln>
        </p:spPr>
      </p:pic>
      <p:pic>
        <p:nvPicPr>
          <p:cNvPr id="37" name="pm2.png" descr="pm2.png"/>
          <p:cNvPicPr>
            <a:picLocks noChangeAspect="1"/>
          </p:cNvPicPr>
          <p:nvPr/>
        </p:nvPicPr>
        <p:blipFill>
          <a:blip r:embed="rId4">
            <a:extLst/>
          </a:blip>
          <a:stretch>
            <a:fillRect/>
          </a:stretch>
        </p:blipFill>
        <p:spPr>
          <a:xfrm>
            <a:off x="30264100" y="1981200"/>
            <a:ext cx="2286000" cy="376859"/>
          </a:xfrm>
          <a:prstGeom prst="rect">
            <a:avLst/>
          </a:prstGeom>
          <a:ln w="12700">
            <a:miter lim="400000"/>
          </a:ln>
        </p:spPr>
      </p:pic>
      <p:pic>
        <p:nvPicPr>
          <p:cNvPr id="38" name="oauth.png" descr="oauth.png"/>
          <p:cNvPicPr>
            <a:picLocks noChangeAspect="1"/>
          </p:cNvPicPr>
          <p:nvPr/>
        </p:nvPicPr>
        <p:blipFill>
          <a:blip r:embed="rId5">
            <a:extLst/>
          </a:blip>
          <a:stretch>
            <a:fillRect/>
          </a:stretch>
        </p:blipFill>
        <p:spPr>
          <a:xfrm>
            <a:off x="30988000" y="3822700"/>
            <a:ext cx="1308100" cy="1308100"/>
          </a:xfrm>
          <a:prstGeom prst="rect">
            <a:avLst/>
          </a:prstGeom>
          <a:ln w="12700">
            <a:miter lim="400000"/>
          </a:ln>
        </p:spPr>
      </p:pic>
      <p:pic>
        <p:nvPicPr>
          <p:cNvPr id="39" name="maria db.png" descr="maria db.png"/>
          <p:cNvPicPr>
            <a:picLocks noChangeAspect="1"/>
          </p:cNvPicPr>
          <p:nvPr/>
        </p:nvPicPr>
        <p:blipFill>
          <a:blip r:embed="rId6">
            <a:extLst/>
          </a:blip>
          <a:stretch>
            <a:fillRect/>
          </a:stretch>
        </p:blipFill>
        <p:spPr>
          <a:xfrm>
            <a:off x="28981400" y="2488315"/>
            <a:ext cx="2006600" cy="1359785"/>
          </a:xfrm>
          <a:prstGeom prst="rect">
            <a:avLst/>
          </a:prstGeom>
          <a:ln w="12700">
            <a:miter lim="400000"/>
          </a:ln>
        </p:spPr>
      </p:pic>
      <p:pic>
        <p:nvPicPr>
          <p:cNvPr id="40" name="nginx.png" descr="nginx.png"/>
          <p:cNvPicPr>
            <a:picLocks noChangeAspect="1"/>
          </p:cNvPicPr>
          <p:nvPr/>
        </p:nvPicPr>
        <p:blipFill>
          <a:blip r:embed="rId7">
            <a:extLst/>
          </a:blip>
          <a:stretch>
            <a:fillRect/>
          </a:stretch>
        </p:blipFill>
        <p:spPr>
          <a:xfrm>
            <a:off x="26060400" y="2251665"/>
            <a:ext cx="2273300" cy="478836"/>
          </a:xfrm>
          <a:prstGeom prst="rect">
            <a:avLst/>
          </a:prstGeom>
          <a:ln w="12700">
            <a:miter lim="400000"/>
          </a:ln>
        </p:spPr>
      </p:pic>
      <p:pic>
        <p:nvPicPr>
          <p:cNvPr id="41" name="npm.png" descr="npm.png"/>
          <p:cNvPicPr>
            <a:picLocks noChangeAspect="1"/>
          </p:cNvPicPr>
          <p:nvPr/>
        </p:nvPicPr>
        <p:blipFill>
          <a:blip r:embed="rId8">
            <a:extLst/>
          </a:blip>
          <a:stretch>
            <a:fillRect/>
          </a:stretch>
        </p:blipFill>
        <p:spPr>
          <a:xfrm>
            <a:off x="26225500" y="4644671"/>
            <a:ext cx="1609273" cy="625830"/>
          </a:xfrm>
          <a:prstGeom prst="rect">
            <a:avLst/>
          </a:prstGeom>
          <a:ln w="12700">
            <a:miter lim="400000"/>
          </a:ln>
        </p:spPr>
      </p:pic>
      <p:pic>
        <p:nvPicPr>
          <p:cNvPr id="42" name="nodejs.png" descr="nodejs.png"/>
          <p:cNvPicPr>
            <a:picLocks noChangeAspect="1"/>
          </p:cNvPicPr>
          <p:nvPr/>
        </p:nvPicPr>
        <p:blipFill>
          <a:blip r:embed="rId9">
            <a:extLst/>
          </a:blip>
          <a:stretch>
            <a:fillRect/>
          </a:stretch>
        </p:blipFill>
        <p:spPr>
          <a:xfrm>
            <a:off x="28257500" y="330200"/>
            <a:ext cx="1879600" cy="1879600"/>
          </a:xfrm>
          <a:prstGeom prst="rect">
            <a:avLst/>
          </a:prstGeom>
          <a:ln w="12700">
            <a:miter lim="400000"/>
          </a:ln>
        </p:spPr>
      </p:pic>
      <p:pic>
        <p:nvPicPr>
          <p:cNvPr id="43" name="ubuntu_black-orange_hex.jpg" descr="ubuntu_black-orange_hex.jpg"/>
          <p:cNvPicPr>
            <a:picLocks noChangeAspect="1"/>
          </p:cNvPicPr>
          <p:nvPr/>
        </p:nvPicPr>
        <p:blipFill>
          <a:blip r:embed="rId10">
            <a:extLst/>
          </a:blip>
          <a:stretch>
            <a:fillRect/>
          </a:stretch>
        </p:blipFill>
        <p:spPr>
          <a:xfrm>
            <a:off x="30139478" y="979733"/>
            <a:ext cx="2531609" cy="571118"/>
          </a:xfrm>
          <a:prstGeom prst="rect">
            <a:avLst/>
          </a:prstGeom>
          <a:ln w="12700">
            <a:miter lim="400000"/>
          </a:ln>
        </p:spPr>
      </p:pic>
      <p:pic>
        <p:nvPicPr>
          <p:cNvPr id="44" name="phpmyadmin.png" descr="phpmyadmin.png"/>
          <p:cNvPicPr>
            <a:picLocks noChangeAspect="1"/>
          </p:cNvPicPr>
          <p:nvPr/>
        </p:nvPicPr>
        <p:blipFill>
          <a:blip r:embed="rId11">
            <a:extLst/>
          </a:blip>
          <a:stretch>
            <a:fillRect/>
          </a:stretch>
        </p:blipFill>
        <p:spPr>
          <a:xfrm>
            <a:off x="28258709" y="3949382"/>
            <a:ext cx="2685749" cy="1410020"/>
          </a:xfrm>
          <a:prstGeom prst="rect">
            <a:avLst/>
          </a:prstGeom>
          <a:ln w="12700">
            <a:miter lim="400000"/>
          </a:ln>
        </p:spPr>
      </p:pic>
      <p:pic>
        <p:nvPicPr>
          <p:cNvPr id="45" name="mysql.jpg" descr="mysql.jpg"/>
          <p:cNvPicPr>
            <a:picLocks noChangeAspect="1"/>
          </p:cNvPicPr>
          <p:nvPr/>
        </p:nvPicPr>
        <p:blipFill>
          <a:blip r:embed="rId12">
            <a:extLst/>
          </a:blip>
          <a:stretch>
            <a:fillRect/>
          </a:stretch>
        </p:blipFill>
        <p:spPr>
          <a:xfrm>
            <a:off x="25133300" y="2895600"/>
            <a:ext cx="3200400" cy="1600200"/>
          </a:xfrm>
          <a:prstGeom prst="rect">
            <a:avLst/>
          </a:prstGeom>
          <a:ln w="12700">
            <a:miter lim="400000"/>
          </a:ln>
        </p:spPr>
      </p:pic>
      <p:pic>
        <p:nvPicPr>
          <p:cNvPr id="46" name="visual.jpg" descr="visual.jpg"/>
          <p:cNvPicPr>
            <a:picLocks noChangeAspect="1"/>
          </p:cNvPicPr>
          <p:nvPr/>
        </p:nvPicPr>
        <p:blipFill>
          <a:blip r:embed="rId13">
            <a:extLst/>
          </a:blip>
          <a:stretch>
            <a:fillRect/>
          </a:stretch>
        </p:blipFill>
        <p:spPr>
          <a:xfrm>
            <a:off x="24536400" y="2247900"/>
            <a:ext cx="1384300" cy="1384300"/>
          </a:xfrm>
          <a:prstGeom prst="rect">
            <a:avLst/>
          </a:prstGeom>
          <a:ln w="12700">
            <a:miter lim="400000"/>
          </a:ln>
        </p:spPr>
      </p:pic>
      <p:sp>
        <p:nvSpPr>
          <p:cNvPr id="47" name="- The Senior Project Showcase is the event where students present the work they have done through out the semester. Professors, doctors, alumni, and experts from the field, are invited to attend to the event. Participants are invited to the event as  judges. However, some of them want to assist, but do not want to judge any students. They just want to participate to the showcase as attendees. Moreover, when judges register, they do not have the option to select the amount of students and the courses they want to judge."/>
          <p:cNvSpPr txBox="1"/>
          <p:nvPr/>
        </p:nvSpPr>
        <p:spPr>
          <a:xfrm>
            <a:off x="2603500" y="7124699"/>
            <a:ext cx="7924800" cy="92188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4000">
                <a:latin typeface="Arial"/>
                <a:ea typeface="Arial"/>
                <a:cs typeface="Arial"/>
                <a:sym typeface="Arial"/>
              </a:defRPr>
            </a:lvl1pPr>
          </a:lstStyle>
          <a:p>
            <a:pPr/>
            <a:r>
              <a:t> - The Senior Project Showcase is the event where students present the work they have done through out the semester. Professors, doctors, alumni, and experts from the field, are invited to attend to the event. Participants are invited to the event as  judges. However, some of them want to assist, but do not want to judge any students. They just want to participate to the showcase as attendees. Moreover, when judges register, they do not have the option to select the amount of students and the courses they want to judge.   </a:t>
            </a:r>
          </a:p>
        </p:txBody>
      </p:sp>
      <p:sp>
        <p:nvSpPr>
          <p:cNvPr id="48" name="Rounded Rectangle"/>
          <p:cNvSpPr/>
          <p:nvPr/>
        </p:nvSpPr>
        <p:spPr>
          <a:xfrm>
            <a:off x="2159000" y="6858000"/>
            <a:ext cx="8953500" cy="9906000"/>
          </a:xfrm>
          <a:prstGeom prst="roundRect">
            <a:avLst>
              <a:gd name="adj" fmla="val 8936"/>
            </a:avLst>
          </a:prstGeom>
          <a:ln w="190500">
            <a:solidFill>
              <a:schemeClr val="accent1"/>
            </a:solidFill>
            <a:miter lim="400000"/>
          </a:ln>
        </p:spPr>
        <p:txBody>
          <a:bodyPr lIns="45718" tIns="45718" rIns="45718" bIns="45718"/>
          <a:lstStyle/>
          <a:p>
            <a:pPr>
              <a:defRPr>
                <a:latin typeface="Arial"/>
                <a:ea typeface="Arial"/>
                <a:cs typeface="Arial"/>
                <a:sym typeface="Arial"/>
              </a:defRPr>
            </a:pPr>
          </a:p>
        </p:txBody>
      </p:sp>
      <p:sp>
        <p:nvSpPr>
          <p:cNvPr id="49" name="Rounded Rectangle"/>
          <p:cNvSpPr/>
          <p:nvPr/>
        </p:nvSpPr>
        <p:spPr>
          <a:xfrm>
            <a:off x="11976100" y="6858000"/>
            <a:ext cx="8953500" cy="9906000"/>
          </a:xfrm>
          <a:prstGeom prst="roundRect">
            <a:avLst>
              <a:gd name="adj" fmla="val 8936"/>
            </a:avLst>
          </a:prstGeom>
          <a:ln w="190500">
            <a:solidFill>
              <a:schemeClr val="accent1"/>
            </a:solidFill>
            <a:miter lim="400000"/>
          </a:ln>
        </p:spPr>
        <p:txBody>
          <a:bodyPr lIns="45718" tIns="45718" rIns="45718" bIns="45718"/>
          <a:lstStyle/>
          <a:p>
            <a:pPr>
              <a:defRPr>
                <a:latin typeface="Arial"/>
                <a:ea typeface="Arial"/>
                <a:cs typeface="Arial"/>
                <a:sym typeface="Arial"/>
              </a:defRPr>
            </a:pPr>
          </a:p>
        </p:txBody>
      </p:sp>
      <p:sp>
        <p:nvSpPr>
          <p:cNvPr id="50" name="Rounded Rectangle"/>
          <p:cNvSpPr/>
          <p:nvPr/>
        </p:nvSpPr>
        <p:spPr>
          <a:xfrm>
            <a:off x="21932900" y="18669000"/>
            <a:ext cx="8953500" cy="9906000"/>
          </a:xfrm>
          <a:prstGeom prst="roundRect">
            <a:avLst>
              <a:gd name="adj" fmla="val 8936"/>
            </a:avLst>
          </a:prstGeom>
          <a:ln w="190500">
            <a:solidFill>
              <a:schemeClr val="accent1"/>
            </a:solidFill>
            <a:miter lim="400000"/>
          </a:ln>
        </p:spPr>
        <p:txBody>
          <a:bodyPr lIns="45718" tIns="45718" rIns="45718" bIns="45718"/>
          <a:lstStyle/>
          <a:p>
            <a:pPr>
              <a:defRPr>
                <a:latin typeface="Arial"/>
                <a:ea typeface="Arial"/>
                <a:cs typeface="Arial"/>
                <a:sym typeface="Arial"/>
              </a:defRPr>
            </a:pPr>
          </a:p>
        </p:txBody>
      </p:sp>
      <p:sp>
        <p:nvSpPr>
          <p:cNvPr id="51" name="- Allows students to: view their grades after judges submit them as well as the location map.…"/>
          <p:cNvSpPr txBox="1"/>
          <p:nvPr/>
        </p:nvSpPr>
        <p:spPr>
          <a:xfrm>
            <a:off x="12573000" y="7226299"/>
            <a:ext cx="7772400" cy="63613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4000">
                <a:latin typeface="Arial"/>
                <a:ea typeface="Arial"/>
                <a:cs typeface="Arial"/>
                <a:sym typeface="Arial"/>
              </a:defRPr>
            </a:pPr>
            <a:r>
              <a:t>- Allows students to: view their grades after judges submit them as well as the location map.</a:t>
            </a:r>
          </a:p>
          <a:p>
            <a:pPr>
              <a:defRPr sz="4000">
                <a:latin typeface="Arial"/>
                <a:ea typeface="Arial"/>
                <a:cs typeface="Arial"/>
                <a:sym typeface="Arial"/>
              </a:defRPr>
            </a:pPr>
            <a:r>
              <a:t>- Allows judges to: register at the entrance of the event, view location map, and grade students and leave feedback.</a:t>
            </a:r>
          </a:p>
          <a:p>
            <a:pPr>
              <a:defRPr sz="4000">
                <a:latin typeface="Arial"/>
                <a:ea typeface="Arial"/>
                <a:cs typeface="Arial"/>
                <a:sym typeface="Arial"/>
              </a:defRPr>
            </a:pPr>
            <a:r>
              <a:t>- Allows admin to: send emails, see statistics, change settings, approve/pend/deny grades, see both students and judges views.    </a:t>
            </a:r>
          </a:p>
        </p:txBody>
      </p:sp>
      <p:sp>
        <p:nvSpPr>
          <p:cNvPr id="52" name="- Admin has to send invitation email to the prospective judge.…"/>
          <p:cNvSpPr txBox="1"/>
          <p:nvPr/>
        </p:nvSpPr>
        <p:spPr>
          <a:xfrm>
            <a:off x="22479000" y="7251699"/>
            <a:ext cx="7505700" cy="80758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4000">
                <a:latin typeface="Arial"/>
                <a:ea typeface="Arial"/>
                <a:cs typeface="Arial"/>
                <a:sym typeface="Arial"/>
              </a:defRPr>
            </a:pPr>
            <a:r>
              <a:t>- Admin has to send invitation email to the prospective judge.</a:t>
            </a:r>
          </a:p>
          <a:p>
            <a:pPr>
              <a:defRPr sz="4000">
                <a:latin typeface="Arial"/>
                <a:ea typeface="Arial"/>
                <a:cs typeface="Arial"/>
                <a:sym typeface="Arial"/>
              </a:defRPr>
            </a:pPr>
            <a:r>
              <a:t>- Unregistered judge has to accept invitation clicking on the "Attendee" link of the invitation email.</a:t>
            </a:r>
          </a:p>
          <a:p>
            <a:pPr>
              <a:defRPr sz="4000">
                <a:latin typeface="Arial"/>
                <a:ea typeface="Arial"/>
                <a:cs typeface="Arial"/>
                <a:sym typeface="Arial"/>
              </a:defRPr>
            </a:pPr>
            <a:r>
              <a:t>- Unregistered judge needs to have access to the user and password in order to be able to continue with the registration process.  </a:t>
            </a:r>
          </a:p>
          <a:p>
            <a:pPr>
              <a:defRPr sz="4000">
                <a:latin typeface="Arial"/>
                <a:ea typeface="Arial"/>
                <a:cs typeface="Arial"/>
                <a:sym typeface="Arial"/>
              </a:defRPr>
            </a:pPr>
            <a:r>
              <a:t>- Unregistered judge has to be able to log in and see his/her name on the pending list.</a:t>
            </a:r>
          </a:p>
        </p:txBody>
      </p:sp>
      <p:sp>
        <p:nvSpPr>
          <p:cNvPr id="53" name="- Sencha ExtJs: used for Cross Browser Support, Mobile Support, View Rendering.…"/>
          <p:cNvSpPr txBox="1"/>
          <p:nvPr/>
        </p:nvSpPr>
        <p:spPr>
          <a:xfrm>
            <a:off x="22656800" y="19164299"/>
            <a:ext cx="7505700" cy="92188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4000">
                <a:latin typeface="Arial"/>
                <a:ea typeface="Arial"/>
                <a:cs typeface="Arial"/>
                <a:sym typeface="Arial"/>
              </a:defRPr>
            </a:pPr>
            <a:r>
              <a:t>- </a:t>
            </a:r>
            <a:r>
              <a:rPr b="1"/>
              <a:t>Sencha ExtJs</a:t>
            </a:r>
            <a:r>
              <a:t>: used for Cross Browser Support, Mobile Support, View Rendering.</a:t>
            </a:r>
          </a:p>
          <a:p>
            <a:pPr>
              <a:defRPr sz="4000">
                <a:latin typeface="Arial"/>
                <a:ea typeface="Arial"/>
                <a:cs typeface="Arial"/>
                <a:sym typeface="Arial"/>
              </a:defRPr>
            </a:pPr>
            <a:r>
              <a:t>- </a:t>
            </a:r>
            <a:r>
              <a:rPr b="1"/>
              <a:t>NodeJS</a:t>
            </a:r>
            <a:r>
              <a:t>: handled Routes and Requests </a:t>
            </a:r>
          </a:p>
          <a:p>
            <a:pPr>
              <a:defRPr sz="4000">
                <a:latin typeface="Arial"/>
                <a:ea typeface="Arial"/>
                <a:cs typeface="Arial"/>
                <a:sym typeface="Arial"/>
              </a:defRPr>
            </a:pPr>
            <a:r>
              <a:t>- </a:t>
            </a:r>
            <a:r>
              <a:rPr b="1"/>
              <a:t>Oauth</a:t>
            </a:r>
            <a:r>
              <a:t>: for Third Party Authorization </a:t>
            </a:r>
          </a:p>
          <a:p>
            <a:pPr>
              <a:defRPr sz="4000">
                <a:latin typeface="Arial"/>
                <a:ea typeface="Arial"/>
                <a:cs typeface="Arial"/>
                <a:sym typeface="Arial"/>
              </a:defRPr>
            </a:pPr>
            <a:r>
              <a:t>- </a:t>
            </a:r>
            <a:r>
              <a:rPr b="1"/>
              <a:t>Nginx</a:t>
            </a:r>
            <a:r>
              <a:t>: was the Server to run NodeJS and OAuth </a:t>
            </a:r>
          </a:p>
          <a:p>
            <a:pPr>
              <a:defRPr sz="4000">
                <a:latin typeface="Arial"/>
                <a:ea typeface="Arial"/>
                <a:cs typeface="Arial"/>
                <a:sym typeface="Arial"/>
              </a:defRPr>
            </a:pPr>
            <a:r>
              <a:t>- </a:t>
            </a:r>
            <a:r>
              <a:rPr b="1"/>
              <a:t>Mysql/MariaDB/phpmyadmin</a:t>
            </a:r>
            <a:r>
              <a:t>:</a:t>
            </a:r>
          </a:p>
          <a:p>
            <a:pPr>
              <a:defRPr sz="4000">
                <a:latin typeface="Arial"/>
                <a:ea typeface="Arial"/>
                <a:cs typeface="Arial"/>
                <a:sym typeface="Arial"/>
              </a:defRPr>
            </a:pPr>
            <a:r>
              <a:t>used for database.</a:t>
            </a:r>
          </a:p>
          <a:p>
            <a:pPr>
              <a:defRPr sz="4000">
                <a:latin typeface="Arial"/>
                <a:ea typeface="Arial"/>
                <a:cs typeface="Arial"/>
                <a:sym typeface="Arial"/>
              </a:defRPr>
            </a:pPr>
            <a:r>
              <a:t>- </a:t>
            </a:r>
            <a:r>
              <a:rPr b="1"/>
              <a:t>PM2</a:t>
            </a:r>
            <a:r>
              <a:t>: utilized as a production process manager for the Node.js applications </a:t>
            </a:r>
          </a:p>
          <a:p>
            <a:pPr>
              <a:defRPr b="1" sz="4000">
                <a:latin typeface="Arial"/>
                <a:ea typeface="Arial"/>
                <a:cs typeface="Arial"/>
                <a:sym typeface="Arial"/>
              </a:defRPr>
            </a:pPr>
            <a:r>
              <a:t>- Visual Studio</a:t>
            </a:r>
            <a:r>
              <a:rPr b="0"/>
              <a:t>: used for code implementation </a:t>
            </a:r>
          </a:p>
        </p:txBody>
      </p:sp>
      <p:sp>
        <p:nvSpPr>
          <p:cNvPr id="54" name="Rounded Rectangle"/>
          <p:cNvSpPr/>
          <p:nvPr/>
        </p:nvSpPr>
        <p:spPr>
          <a:xfrm>
            <a:off x="21932900" y="6908800"/>
            <a:ext cx="8953500" cy="9906000"/>
          </a:xfrm>
          <a:prstGeom prst="roundRect">
            <a:avLst>
              <a:gd name="adj" fmla="val 8936"/>
            </a:avLst>
          </a:prstGeom>
          <a:ln w="190500">
            <a:solidFill>
              <a:schemeClr val="accent1"/>
            </a:solidFill>
            <a:miter lim="400000"/>
          </a:ln>
        </p:spPr>
        <p:txBody>
          <a:bodyPr lIns="45718" tIns="45718" rIns="45718" bIns="45718"/>
          <a:lstStyle/>
          <a:p>
            <a:pPr>
              <a:defRPr>
                <a:latin typeface="Arial"/>
                <a:ea typeface="Arial"/>
                <a:cs typeface="Arial"/>
                <a:sym typeface="Arial"/>
              </a:defRPr>
            </a:pPr>
          </a:p>
        </p:txBody>
      </p:sp>
      <p:sp>
        <p:nvSpPr>
          <p:cNvPr id="55" name="Rounded Rectangle"/>
          <p:cNvSpPr/>
          <p:nvPr/>
        </p:nvSpPr>
        <p:spPr>
          <a:xfrm>
            <a:off x="21932900" y="30480000"/>
            <a:ext cx="8953500" cy="9906000"/>
          </a:xfrm>
          <a:prstGeom prst="roundRect">
            <a:avLst>
              <a:gd name="adj" fmla="val 8936"/>
            </a:avLst>
          </a:prstGeom>
          <a:ln w="190500">
            <a:solidFill>
              <a:schemeClr val="accent1"/>
            </a:solidFill>
            <a:miter lim="400000"/>
          </a:ln>
        </p:spPr>
        <p:txBody>
          <a:bodyPr lIns="45718" tIns="45718" rIns="45718" bIns="45718"/>
          <a:lstStyle/>
          <a:p>
            <a:pPr>
              <a:defRPr>
                <a:latin typeface="Arial"/>
                <a:ea typeface="Arial"/>
                <a:cs typeface="Arial"/>
                <a:sym typeface="Arial"/>
              </a:defRPr>
            </a:pPr>
          </a:p>
        </p:txBody>
      </p:sp>
      <p:sp>
        <p:nvSpPr>
          <p:cNvPr id="56" name="- Mobile Judge has been the main tool for students, judges, and administrator on the VIP showcase. In its 11 version, I focused on adding an attendee placeholder on the invitation email template in order for prospective judges to have the option to participate in the VIP event as attendees. In addition, I worked on providing the judges the option to select the amount of students and the courses they want to judge. This was a challenge due to new technology."/>
          <p:cNvSpPr txBox="1"/>
          <p:nvPr/>
        </p:nvSpPr>
        <p:spPr>
          <a:xfrm>
            <a:off x="22656800" y="31038799"/>
            <a:ext cx="7708900" cy="86473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4000">
                <a:latin typeface="Arial"/>
                <a:ea typeface="Arial"/>
                <a:cs typeface="Arial"/>
                <a:sym typeface="Arial"/>
              </a:defRPr>
            </a:lvl1pPr>
          </a:lstStyle>
          <a:p>
            <a:pPr/>
            <a:r>
              <a:t>- Mobile Judge has been the main tool for students, judges, and administrator on the VIP showcase. In its 11 version, I focused on adding an attendee placeholder on the invitation email template in order for prospective judges to have the option to participate in the VIP event as attendees. In addition, I worked on providing the judges the option to select the amount of students and the courses they want to judge. This was a challenge due to new technology.      </a:t>
            </a:r>
          </a:p>
        </p:txBody>
      </p:sp>
      <p:sp>
        <p:nvSpPr>
          <p:cNvPr id="57" name="Rounded Rectangle"/>
          <p:cNvSpPr/>
          <p:nvPr/>
        </p:nvSpPr>
        <p:spPr>
          <a:xfrm>
            <a:off x="2159000" y="30403800"/>
            <a:ext cx="8953500" cy="9906000"/>
          </a:xfrm>
          <a:prstGeom prst="roundRect">
            <a:avLst>
              <a:gd name="adj" fmla="val 8936"/>
            </a:avLst>
          </a:prstGeom>
          <a:ln w="190500">
            <a:solidFill>
              <a:schemeClr val="accent1"/>
            </a:solidFill>
            <a:miter lim="400000"/>
          </a:ln>
        </p:spPr>
        <p:txBody>
          <a:bodyPr lIns="45718" tIns="45718" rIns="45718" bIns="45718"/>
          <a:lstStyle/>
          <a:p>
            <a:pPr>
              <a:defRPr>
                <a:latin typeface="Arial"/>
                <a:ea typeface="Arial"/>
                <a:cs typeface="Arial"/>
                <a:sym typeface="Arial"/>
              </a:defRPr>
            </a:pPr>
          </a:p>
        </p:txBody>
      </p:sp>
      <p:sp>
        <p:nvSpPr>
          <p:cNvPr id="58" name="- Test case ID: 734-1…"/>
          <p:cNvSpPr txBox="1"/>
          <p:nvPr/>
        </p:nvSpPr>
        <p:spPr>
          <a:xfrm>
            <a:off x="2654300" y="30975299"/>
            <a:ext cx="7975600" cy="75043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4000">
                <a:latin typeface="Arial"/>
                <a:ea typeface="Arial"/>
                <a:cs typeface="Arial"/>
                <a:sym typeface="Arial"/>
              </a:defRPr>
            </a:pPr>
            <a:r>
              <a:t>- </a:t>
            </a:r>
            <a:r>
              <a:rPr b="1"/>
              <a:t>Test case ID</a:t>
            </a:r>
            <a:r>
              <a:t>: 734-1</a:t>
            </a:r>
          </a:p>
          <a:p>
            <a:pPr>
              <a:defRPr sz="4000">
                <a:latin typeface="Arial"/>
                <a:ea typeface="Arial"/>
                <a:cs typeface="Arial"/>
                <a:sym typeface="Arial"/>
              </a:defRPr>
            </a:pPr>
            <a:r>
              <a:t>- </a:t>
            </a:r>
            <a:r>
              <a:rPr b="1"/>
              <a:t>Description/Summary of Test: </a:t>
            </a:r>
            <a:r>
              <a:t>Accept invitation as attendee.</a:t>
            </a:r>
          </a:p>
          <a:p>
            <a:pPr>
              <a:defRPr sz="4000">
                <a:latin typeface="Arial"/>
                <a:ea typeface="Arial"/>
                <a:cs typeface="Arial"/>
                <a:sym typeface="Arial"/>
              </a:defRPr>
            </a:pPr>
            <a:r>
              <a:t>- </a:t>
            </a:r>
            <a:r>
              <a:rPr b="1"/>
              <a:t>Pre-condition</a:t>
            </a:r>
            <a:r>
              <a:t>: Administrator has to send an invitation email to prospective user.</a:t>
            </a:r>
          </a:p>
          <a:p>
            <a:pPr>
              <a:defRPr sz="4000">
                <a:latin typeface="Arial"/>
                <a:ea typeface="Arial"/>
                <a:cs typeface="Arial"/>
                <a:sym typeface="Arial"/>
              </a:defRPr>
            </a:pPr>
            <a:r>
              <a:t>- </a:t>
            </a:r>
            <a:r>
              <a:rPr b="1"/>
              <a:t>Expected Results</a:t>
            </a:r>
            <a:r>
              <a:t>: Prospective attendee is redirected to a confirmation page message. </a:t>
            </a:r>
          </a:p>
          <a:p>
            <a:pPr>
              <a:defRPr sz="4000">
                <a:latin typeface="Arial"/>
                <a:ea typeface="Arial"/>
                <a:cs typeface="Arial"/>
                <a:sym typeface="Arial"/>
              </a:defRPr>
            </a:pPr>
            <a:r>
              <a:t>- </a:t>
            </a:r>
            <a:r>
              <a:rPr b="1"/>
              <a:t>Actual Result</a:t>
            </a:r>
            <a:r>
              <a:t>: Prospective attendee is redirected to a (attendee not exist) message. </a:t>
            </a:r>
          </a:p>
          <a:p>
            <a:pPr>
              <a:defRPr sz="4000">
                <a:latin typeface="Arial"/>
                <a:ea typeface="Arial"/>
                <a:cs typeface="Arial"/>
                <a:sym typeface="Arial"/>
              </a:defRPr>
            </a:pPr>
            <a:r>
              <a:t>- </a:t>
            </a:r>
            <a:r>
              <a:rPr b="1"/>
              <a:t>Status</a:t>
            </a:r>
            <a:r>
              <a:t> (Fail/Pass): Fail</a:t>
            </a:r>
          </a:p>
        </p:txBody>
      </p:sp>
      <p:pic>
        <p:nvPicPr>
          <p:cNvPr id="59" name="Screen Shot 2018-11-20 at 12.30.25 AM.png" descr="Screen Shot 2018-11-20 at 12.30.25 AM.png"/>
          <p:cNvPicPr>
            <a:picLocks noChangeAspect="1"/>
          </p:cNvPicPr>
          <p:nvPr/>
        </p:nvPicPr>
        <p:blipFill>
          <a:blip r:embed="rId14">
            <a:extLst/>
          </a:blip>
          <a:stretch>
            <a:fillRect/>
          </a:stretch>
        </p:blipFill>
        <p:spPr>
          <a:xfrm>
            <a:off x="12847866" y="30124400"/>
            <a:ext cx="6964134" cy="4405134"/>
          </a:xfrm>
          <a:prstGeom prst="rect">
            <a:avLst/>
          </a:prstGeom>
          <a:ln w="12700">
            <a:miter lim="400000"/>
          </a:ln>
        </p:spPr>
      </p:pic>
      <p:pic>
        <p:nvPicPr>
          <p:cNvPr id="60" name="Screen Shot 2018-11-20 at 12.31.15 AM.png" descr="Screen Shot 2018-11-20 at 12.31.15 AM.png"/>
          <p:cNvPicPr>
            <a:picLocks noChangeAspect="1"/>
          </p:cNvPicPr>
          <p:nvPr/>
        </p:nvPicPr>
        <p:blipFill>
          <a:blip r:embed="rId15">
            <a:extLst/>
          </a:blip>
          <a:stretch>
            <a:fillRect/>
          </a:stretch>
        </p:blipFill>
        <p:spPr>
          <a:xfrm>
            <a:off x="12761015" y="34759900"/>
            <a:ext cx="6860485" cy="2918668"/>
          </a:xfrm>
          <a:prstGeom prst="rect">
            <a:avLst/>
          </a:prstGeom>
          <a:ln w="12700">
            <a:miter lim="400000"/>
          </a:ln>
        </p:spPr>
      </p:pic>
      <p:pic>
        <p:nvPicPr>
          <p:cNvPr id="61" name="Screen Shot 2018-11-20 at 12.32.21 AM.png" descr="Screen Shot 2018-11-20 at 12.32.21 AM.png"/>
          <p:cNvPicPr>
            <a:picLocks noChangeAspect="1"/>
          </p:cNvPicPr>
          <p:nvPr/>
        </p:nvPicPr>
        <p:blipFill>
          <a:blip r:embed="rId16">
            <a:extLst/>
          </a:blip>
          <a:stretch>
            <a:fillRect/>
          </a:stretch>
        </p:blipFill>
        <p:spPr>
          <a:xfrm>
            <a:off x="12688371" y="37630100"/>
            <a:ext cx="7090056" cy="3327400"/>
          </a:xfrm>
          <a:prstGeom prst="rect">
            <a:avLst/>
          </a:prstGeom>
          <a:ln w="12700">
            <a:miter lim="400000"/>
          </a:ln>
        </p:spPr>
      </p:pic>
      <p:sp>
        <p:nvSpPr>
          <p:cNvPr id="62" name="1"/>
          <p:cNvSpPr txBox="1"/>
          <p:nvPr/>
        </p:nvSpPr>
        <p:spPr>
          <a:xfrm>
            <a:off x="11730141" y="30594765"/>
            <a:ext cx="697442" cy="128843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latin typeface="Arial"/>
                <a:ea typeface="Arial"/>
                <a:cs typeface="Arial"/>
                <a:sym typeface="Arial"/>
              </a:defRPr>
            </a:lvl1pPr>
          </a:lstStyle>
          <a:p>
            <a:pPr/>
            <a:r>
              <a:t>1</a:t>
            </a:r>
          </a:p>
        </p:txBody>
      </p:sp>
      <p:sp>
        <p:nvSpPr>
          <p:cNvPr id="63" name="2"/>
          <p:cNvSpPr txBox="1"/>
          <p:nvPr/>
        </p:nvSpPr>
        <p:spPr>
          <a:xfrm>
            <a:off x="11730141" y="33987903"/>
            <a:ext cx="697442" cy="12884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latin typeface="Arial"/>
                <a:ea typeface="Arial"/>
                <a:cs typeface="Arial"/>
                <a:sym typeface="Arial"/>
              </a:defRPr>
            </a:lvl1pPr>
          </a:lstStyle>
          <a:p>
            <a:pPr/>
            <a:r>
              <a:t>2</a:t>
            </a:r>
          </a:p>
        </p:txBody>
      </p:sp>
      <p:sp>
        <p:nvSpPr>
          <p:cNvPr id="64" name="3"/>
          <p:cNvSpPr txBox="1"/>
          <p:nvPr/>
        </p:nvSpPr>
        <p:spPr>
          <a:xfrm>
            <a:off x="11730141" y="36897763"/>
            <a:ext cx="697442" cy="12884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a:latin typeface="Arial"/>
                <a:ea typeface="Arial"/>
                <a:cs typeface="Arial"/>
                <a:sym typeface="Arial"/>
              </a:defRPr>
            </a:lvl1pPr>
          </a:lstStyle>
          <a:p>
            <a:pPr/>
            <a:r>
              <a:t>3</a:t>
            </a:r>
          </a:p>
        </p:txBody>
      </p:sp>
      <p:sp>
        <p:nvSpPr>
          <p:cNvPr id="65" name="Computer"/>
          <p:cNvSpPr/>
          <p:nvPr/>
        </p:nvSpPr>
        <p:spPr>
          <a:xfrm>
            <a:off x="1644588" y="18807320"/>
            <a:ext cx="1389809" cy="1121546"/>
          </a:xfrm>
          <a:custGeom>
            <a:avLst/>
            <a:gdLst/>
            <a:ahLst/>
            <a:cxnLst>
              <a:cxn ang="0">
                <a:pos x="wd2" y="hd2"/>
              </a:cxn>
              <a:cxn ang="5400000">
                <a:pos x="wd2" y="hd2"/>
              </a:cxn>
              <a:cxn ang="10800000">
                <a:pos x="wd2" y="hd2"/>
              </a:cxn>
              <a:cxn ang="16200000">
                <a:pos x="wd2" y="hd2"/>
              </a:cxn>
            </a:cxnLst>
            <a:rect l="0" t="0" r="r" b="b"/>
            <a:pathLst>
              <a:path w="21595" h="21600" fill="norm" stroke="1" extrusionOk="0">
                <a:moveTo>
                  <a:pt x="464" y="0"/>
                </a:moveTo>
                <a:cubicBezTo>
                  <a:pt x="210" y="0"/>
                  <a:pt x="0" y="261"/>
                  <a:pt x="0" y="575"/>
                </a:cubicBezTo>
                <a:lnTo>
                  <a:pt x="0" y="17777"/>
                </a:lnTo>
                <a:cubicBezTo>
                  <a:pt x="0" y="18091"/>
                  <a:pt x="210" y="18354"/>
                  <a:pt x="464" y="18354"/>
                </a:cubicBezTo>
                <a:lnTo>
                  <a:pt x="9148" y="18354"/>
                </a:lnTo>
                <a:lnTo>
                  <a:pt x="9116" y="18513"/>
                </a:lnTo>
                <a:lnTo>
                  <a:pt x="8753" y="20763"/>
                </a:lnTo>
                <a:lnTo>
                  <a:pt x="7690" y="20763"/>
                </a:lnTo>
                <a:lnTo>
                  <a:pt x="7690" y="21600"/>
                </a:lnTo>
                <a:lnTo>
                  <a:pt x="13905" y="21600"/>
                </a:lnTo>
                <a:lnTo>
                  <a:pt x="13905" y="20763"/>
                </a:lnTo>
                <a:lnTo>
                  <a:pt x="12842" y="20763"/>
                </a:lnTo>
                <a:lnTo>
                  <a:pt x="12479" y="18513"/>
                </a:lnTo>
                <a:lnTo>
                  <a:pt x="12452" y="18354"/>
                </a:lnTo>
                <a:lnTo>
                  <a:pt x="21131" y="18354"/>
                </a:lnTo>
                <a:cubicBezTo>
                  <a:pt x="21384" y="18354"/>
                  <a:pt x="21595" y="18091"/>
                  <a:pt x="21595" y="17777"/>
                </a:cubicBezTo>
                <a:lnTo>
                  <a:pt x="21595" y="575"/>
                </a:lnTo>
                <a:cubicBezTo>
                  <a:pt x="21600" y="261"/>
                  <a:pt x="21389" y="0"/>
                  <a:pt x="21136" y="0"/>
                </a:cubicBezTo>
                <a:lnTo>
                  <a:pt x="464" y="0"/>
                </a:lnTo>
                <a:close/>
                <a:moveTo>
                  <a:pt x="10800" y="542"/>
                </a:moveTo>
                <a:cubicBezTo>
                  <a:pt x="10913" y="542"/>
                  <a:pt x="11006" y="650"/>
                  <a:pt x="11006" y="797"/>
                </a:cubicBezTo>
                <a:cubicBezTo>
                  <a:pt x="11006" y="937"/>
                  <a:pt x="10913" y="1052"/>
                  <a:pt x="10800" y="1052"/>
                </a:cubicBezTo>
                <a:cubicBezTo>
                  <a:pt x="10686" y="1052"/>
                  <a:pt x="10594" y="937"/>
                  <a:pt x="10594" y="797"/>
                </a:cubicBezTo>
                <a:cubicBezTo>
                  <a:pt x="10594" y="656"/>
                  <a:pt x="10686" y="542"/>
                  <a:pt x="10800" y="542"/>
                </a:cubicBezTo>
                <a:close/>
                <a:moveTo>
                  <a:pt x="1242" y="1734"/>
                </a:moveTo>
                <a:lnTo>
                  <a:pt x="20358" y="1734"/>
                </a:lnTo>
                <a:lnTo>
                  <a:pt x="20358" y="15233"/>
                </a:lnTo>
                <a:lnTo>
                  <a:pt x="1242" y="15233"/>
                </a:lnTo>
                <a:lnTo>
                  <a:pt x="1242" y="1734"/>
                </a:lnTo>
                <a:close/>
              </a:path>
            </a:pathLst>
          </a:custGeom>
          <a:solidFill>
            <a:srgbClr val="000000"/>
          </a:solidFill>
          <a:ln w="25400">
            <a:solidFill>
              <a:schemeClr val="accent1"/>
            </a:solidFill>
          </a:ln>
        </p:spPr>
        <p:txBody>
          <a:bodyPr lIns="45718" tIns="45718" rIns="45718" bIns="45718"/>
          <a:lstStyle/>
          <a:p>
            <a:pPr>
              <a:defRPr>
                <a:latin typeface="Arial"/>
                <a:ea typeface="Arial"/>
                <a:cs typeface="Arial"/>
                <a:sym typeface="Arial"/>
              </a:defRPr>
            </a:pPr>
          </a:p>
        </p:txBody>
      </p:sp>
      <p:sp>
        <p:nvSpPr>
          <p:cNvPr id="66" name="Notebook"/>
          <p:cNvSpPr/>
          <p:nvPr/>
        </p:nvSpPr>
        <p:spPr>
          <a:xfrm>
            <a:off x="2608335" y="19064780"/>
            <a:ext cx="1508172" cy="844823"/>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1952" y="0"/>
                </a:moveTo>
                <a:cubicBezTo>
                  <a:pt x="1421" y="0"/>
                  <a:pt x="1439" y="771"/>
                  <a:pt x="1439" y="1718"/>
                </a:cubicBezTo>
                <a:lnTo>
                  <a:pt x="1439" y="19328"/>
                </a:lnTo>
                <a:lnTo>
                  <a:pt x="0" y="19328"/>
                </a:lnTo>
                <a:cubicBezTo>
                  <a:pt x="0" y="19328"/>
                  <a:pt x="0" y="19890"/>
                  <a:pt x="0" y="20529"/>
                </a:cubicBezTo>
                <a:cubicBezTo>
                  <a:pt x="0" y="21600"/>
                  <a:pt x="190" y="21599"/>
                  <a:pt x="896" y="21599"/>
                </a:cubicBezTo>
                <a:lnTo>
                  <a:pt x="20704" y="21599"/>
                </a:lnTo>
                <a:cubicBezTo>
                  <a:pt x="21367" y="21599"/>
                  <a:pt x="21600" y="21600"/>
                  <a:pt x="21600" y="20529"/>
                </a:cubicBezTo>
                <a:cubicBezTo>
                  <a:pt x="21600" y="19890"/>
                  <a:pt x="21600" y="19328"/>
                  <a:pt x="21600" y="19328"/>
                </a:cubicBezTo>
                <a:lnTo>
                  <a:pt x="20161" y="19328"/>
                </a:lnTo>
                <a:lnTo>
                  <a:pt x="20161" y="1718"/>
                </a:lnTo>
                <a:cubicBezTo>
                  <a:pt x="20161" y="771"/>
                  <a:pt x="20196" y="0"/>
                  <a:pt x="19665" y="0"/>
                </a:cubicBezTo>
                <a:lnTo>
                  <a:pt x="1952" y="0"/>
                </a:lnTo>
                <a:close/>
                <a:moveTo>
                  <a:pt x="2475" y="1849"/>
                </a:moveTo>
                <a:lnTo>
                  <a:pt x="19125" y="1849"/>
                </a:lnTo>
                <a:lnTo>
                  <a:pt x="19125" y="19328"/>
                </a:lnTo>
                <a:lnTo>
                  <a:pt x="2475" y="19328"/>
                </a:lnTo>
                <a:lnTo>
                  <a:pt x="2475" y="1849"/>
                </a:lnTo>
                <a:close/>
              </a:path>
            </a:pathLst>
          </a:custGeom>
          <a:solidFill>
            <a:srgbClr val="000000"/>
          </a:solidFill>
          <a:ln w="25400">
            <a:solidFill>
              <a:schemeClr val="accent1"/>
            </a:solidFill>
          </a:ln>
        </p:spPr>
        <p:txBody>
          <a:bodyPr lIns="45718" tIns="45718" rIns="45718" bIns="45718"/>
          <a:lstStyle/>
          <a:p>
            <a:pPr>
              <a:defRPr>
                <a:latin typeface="Arial"/>
                <a:ea typeface="Arial"/>
                <a:cs typeface="Arial"/>
                <a:sym typeface="Arial"/>
              </a:defRPr>
            </a:pPr>
          </a:p>
        </p:txBody>
      </p:sp>
      <p:sp>
        <p:nvSpPr>
          <p:cNvPr id="67" name="Phone"/>
          <p:cNvSpPr/>
          <p:nvPr/>
        </p:nvSpPr>
        <p:spPr>
          <a:xfrm>
            <a:off x="3091982" y="19070521"/>
            <a:ext cx="544604" cy="11215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68" y="0"/>
                </a:moveTo>
                <a:cubicBezTo>
                  <a:pt x="934" y="0"/>
                  <a:pt x="0" y="453"/>
                  <a:pt x="0" y="1004"/>
                </a:cubicBezTo>
                <a:lnTo>
                  <a:pt x="0" y="20596"/>
                </a:lnTo>
                <a:cubicBezTo>
                  <a:pt x="0" y="21152"/>
                  <a:pt x="934" y="21600"/>
                  <a:pt x="2068" y="21600"/>
                </a:cubicBezTo>
                <a:lnTo>
                  <a:pt x="19532" y="21600"/>
                </a:lnTo>
                <a:cubicBezTo>
                  <a:pt x="20666" y="21600"/>
                  <a:pt x="21600" y="21147"/>
                  <a:pt x="21600" y="20596"/>
                </a:cubicBezTo>
                <a:lnTo>
                  <a:pt x="21600" y="1004"/>
                </a:lnTo>
                <a:cubicBezTo>
                  <a:pt x="21600" y="453"/>
                  <a:pt x="20677" y="0"/>
                  <a:pt x="19532" y="0"/>
                </a:cubicBezTo>
                <a:lnTo>
                  <a:pt x="2068" y="0"/>
                </a:lnTo>
                <a:close/>
                <a:moveTo>
                  <a:pt x="9142" y="1350"/>
                </a:moveTo>
                <a:lnTo>
                  <a:pt x="12468" y="1350"/>
                </a:lnTo>
                <a:cubicBezTo>
                  <a:pt x="12758" y="1350"/>
                  <a:pt x="12990" y="1463"/>
                  <a:pt x="12990" y="1604"/>
                </a:cubicBezTo>
                <a:cubicBezTo>
                  <a:pt x="12990" y="1744"/>
                  <a:pt x="12758" y="1858"/>
                  <a:pt x="12468" y="1858"/>
                </a:cubicBezTo>
                <a:lnTo>
                  <a:pt x="9142" y="1858"/>
                </a:lnTo>
                <a:cubicBezTo>
                  <a:pt x="8853" y="1858"/>
                  <a:pt x="8621" y="1744"/>
                  <a:pt x="8621" y="1604"/>
                </a:cubicBezTo>
                <a:cubicBezTo>
                  <a:pt x="8621" y="1463"/>
                  <a:pt x="8853" y="1350"/>
                  <a:pt x="9142" y="1350"/>
                </a:cubicBezTo>
                <a:close/>
                <a:moveTo>
                  <a:pt x="1477" y="2927"/>
                </a:moveTo>
                <a:lnTo>
                  <a:pt x="20123" y="2927"/>
                </a:lnTo>
                <a:lnTo>
                  <a:pt x="20123" y="18985"/>
                </a:lnTo>
                <a:lnTo>
                  <a:pt x="1477" y="18985"/>
                </a:lnTo>
                <a:lnTo>
                  <a:pt x="1477" y="2927"/>
                </a:lnTo>
                <a:close/>
              </a:path>
            </a:pathLst>
          </a:custGeom>
          <a:solidFill>
            <a:srgbClr val="000000"/>
          </a:solidFill>
          <a:ln w="25400">
            <a:solidFill>
              <a:schemeClr val="accent1"/>
            </a:solidFill>
          </a:ln>
        </p:spPr>
        <p:txBody>
          <a:bodyPr lIns="45718" tIns="45718" rIns="45718" bIns="45718"/>
          <a:lstStyle/>
          <a:p>
            <a:pPr>
              <a:defRPr>
                <a:latin typeface="Arial"/>
                <a:ea typeface="Arial"/>
                <a:cs typeface="Arial"/>
                <a:sym typeface="Arial"/>
              </a:defRPr>
            </a:pPr>
          </a:p>
        </p:txBody>
      </p:sp>
      <p:pic>
        <p:nvPicPr>
          <p:cNvPr id="68" name="user.png" descr="user.png"/>
          <p:cNvPicPr>
            <a:picLocks noChangeAspect="1"/>
          </p:cNvPicPr>
          <p:nvPr/>
        </p:nvPicPr>
        <p:blipFill>
          <a:blip r:embed="rId17">
            <a:extLst/>
          </a:blip>
          <a:stretch>
            <a:fillRect/>
          </a:stretch>
        </p:blipFill>
        <p:spPr>
          <a:xfrm>
            <a:off x="5651500" y="18897600"/>
            <a:ext cx="1244600" cy="1244600"/>
          </a:xfrm>
          <a:prstGeom prst="rect">
            <a:avLst/>
          </a:prstGeom>
          <a:ln w="12700">
            <a:miter lim="400000"/>
          </a:ln>
        </p:spPr>
      </p:pic>
      <p:pic>
        <p:nvPicPr>
          <p:cNvPr id="69" name="double arrow.jpg" descr="double arrow.jpg"/>
          <p:cNvPicPr>
            <a:picLocks noChangeAspect="1"/>
          </p:cNvPicPr>
          <p:nvPr/>
        </p:nvPicPr>
        <p:blipFill>
          <a:blip r:embed="rId18">
            <a:extLst/>
          </a:blip>
          <a:stretch>
            <a:fillRect/>
          </a:stretch>
        </p:blipFill>
        <p:spPr>
          <a:xfrm>
            <a:off x="2336800" y="20453350"/>
            <a:ext cx="889000" cy="889000"/>
          </a:xfrm>
          <a:prstGeom prst="rect">
            <a:avLst/>
          </a:prstGeom>
          <a:ln w="12700">
            <a:miter lim="400000"/>
          </a:ln>
        </p:spPr>
      </p:pic>
      <p:pic>
        <p:nvPicPr>
          <p:cNvPr id="70" name="nginx.png" descr="nginx.png"/>
          <p:cNvPicPr>
            <a:picLocks noChangeAspect="1"/>
          </p:cNvPicPr>
          <p:nvPr/>
        </p:nvPicPr>
        <p:blipFill>
          <a:blip r:embed="rId7">
            <a:extLst/>
          </a:blip>
          <a:stretch>
            <a:fillRect/>
          </a:stretch>
        </p:blipFill>
        <p:spPr>
          <a:xfrm>
            <a:off x="1752600" y="21704300"/>
            <a:ext cx="2291179" cy="482600"/>
          </a:xfrm>
          <a:prstGeom prst="rect">
            <a:avLst/>
          </a:prstGeom>
          <a:ln w="12700">
            <a:miter lim="400000"/>
          </a:ln>
        </p:spPr>
      </p:pic>
      <p:pic>
        <p:nvPicPr>
          <p:cNvPr id="71" name="senchanode.png" descr="senchanode.png"/>
          <p:cNvPicPr>
            <a:picLocks noChangeAspect="1"/>
          </p:cNvPicPr>
          <p:nvPr/>
        </p:nvPicPr>
        <p:blipFill>
          <a:blip r:embed="rId19">
            <a:extLst/>
          </a:blip>
          <a:stretch>
            <a:fillRect/>
          </a:stretch>
        </p:blipFill>
        <p:spPr>
          <a:xfrm>
            <a:off x="1511300" y="23241000"/>
            <a:ext cx="2362200" cy="2362200"/>
          </a:xfrm>
          <a:prstGeom prst="rect">
            <a:avLst/>
          </a:prstGeom>
          <a:ln w="12700">
            <a:miter lim="400000"/>
          </a:ln>
        </p:spPr>
      </p:pic>
      <p:pic>
        <p:nvPicPr>
          <p:cNvPr id="72" name="mysql.jpg" descr="mysql.jpg"/>
          <p:cNvPicPr>
            <a:picLocks noChangeAspect="1"/>
          </p:cNvPicPr>
          <p:nvPr/>
        </p:nvPicPr>
        <p:blipFill>
          <a:blip r:embed="rId12">
            <a:extLst/>
          </a:blip>
          <a:stretch>
            <a:fillRect/>
          </a:stretch>
        </p:blipFill>
        <p:spPr>
          <a:xfrm>
            <a:off x="2451100" y="27330400"/>
            <a:ext cx="2794000" cy="1397000"/>
          </a:xfrm>
          <a:prstGeom prst="rect">
            <a:avLst/>
          </a:prstGeom>
          <a:ln w="12700">
            <a:miter lim="400000"/>
          </a:ln>
        </p:spPr>
      </p:pic>
      <p:pic>
        <p:nvPicPr>
          <p:cNvPr id="73" name="maria db.png" descr="maria db.png"/>
          <p:cNvPicPr>
            <a:picLocks noChangeAspect="1"/>
          </p:cNvPicPr>
          <p:nvPr/>
        </p:nvPicPr>
        <p:blipFill>
          <a:blip r:embed="rId6">
            <a:extLst/>
          </a:blip>
          <a:stretch>
            <a:fillRect/>
          </a:stretch>
        </p:blipFill>
        <p:spPr>
          <a:xfrm>
            <a:off x="1117600" y="27571700"/>
            <a:ext cx="1778000" cy="1204872"/>
          </a:xfrm>
          <a:prstGeom prst="rect">
            <a:avLst/>
          </a:prstGeom>
          <a:ln w="12700">
            <a:miter lim="400000"/>
          </a:ln>
        </p:spPr>
      </p:pic>
      <p:pic>
        <p:nvPicPr>
          <p:cNvPr id="74" name="images.jpg" descr="images.jpg"/>
          <p:cNvPicPr>
            <a:picLocks noChangeAspect="1"/>
          </p:cNvPicPr>
          <p:nvPr/>
        </p:nvPicPr>
        <p:blipFill>
          <a:blip r:embed="rId20">
            <a:extLst/>
          </a:blip>
          <a:stretch>
            <a:fillRect/>
          </a:stretch>
        </p:blipFill>
        <p:spPr>
          <a:xfrm>
            <a:off x="2565400" y="26530300"/>
            <a:ext cx="1473200" cy="1473200"/>
          </a:xfrm>
          <a:prstGeom prst="rect">
            <a:avLst/>
          </a:prstGeom>
          <a:ln w="12700">
            <a:miter lim="400000"/>
          </a:ln>
        </p:spPr>
      </p:pic>
      <p:pic>
        <p:nvPicPr>
          <p:cNvPr id="75" name="double arrow.jpg" descr="double arrow.jpg"/>
          <p:cNvPicPr>
            <a:picLocks noChangeAspect="1"/>
          </p:cNvPicPr>
          <p:nvPr/>
        </p:nvPicPr>
        <p:blipFill>
          <a:blip r:embed="rId18">
            <a:extLst/>
          </a:blip>
          <a:stretch>
            <a:fillRect/>
          </a:stretch>
        </p:blipFill>
        <p:spPr>
          <a:xfrm>
            <a:off x="2413000" y="22529800"/>
            <a:ext cx="889000" cy="889000"/>
          </a:xfrm>
          <a:prstGeom prst="rect">
            <a:avLst/>
          </a:prstGeom>
          <a:ln w="12700">
            <a:miter lim="400000"/>
          </a:ln>
        </p:spPr>
      </p:pic>
      <p:pic>
        <p:nvPicPr>
          <p:cNvPr id="76" name="double arrow.jpg" descr="double arrow.jpg"/>
          <p:cNvPicPr>
            <a:picLocks noChangeAspect="1"/>
          </p:cNvPicPr>
          <p:nvPr/>
        </p:nvPicPr>
        <p:blipFill>
          <a:blip r:embed="rId18">
            <a:extLst/>
          </a:blip>
          <a:stretch>
            <a:fillRect/>
          </a:stretch>
        </p:blipFill>
        <p:spPr>
          <a:xfrm>
            <a:off x="2336800" y="25590500"/>
            <a:ext cx="889000" cy="889000"/>
          </a:xfrm>
          <a:prstGeom prst="rect">
            <a:avLst/>
          </a:prstGeom>
          <a:ln w="12700">
            <a:miter lim="400000"/>
          </a:ln>
        </p:spPr>
      </p:pic>
      <p:pic>
        <p:nvPicPr>
          <p:cNvPr id="77" name="kisspng-computer-icons-youtube-arrow-double-arrow-5ad93ce3193404.7935525515241863391032.jpg" descr="kisspng-computer-icons-youtube-arrow-double-arrow-5ad93ce3193404.7935525515241863391032.jpg"/>
          <p:cNvPicPr>
            <a:picLocks noChangeAspect="1"/>
          </p:cNvPicPr>
          <p:nvPr/>
        </p:nvPicPr>
        <p:blipFill>
          <a:blip r:embed="rId21">
            <a:extLst/>
          </a:blip>
          <a:stretch>
            <a:fillRect/>
          </a:stretch>
        </p:blipFill>
        <p:spPr>
          <a:xfrm>
            <a:off x="4216400" y="19126200"/>
            <a:ext cx="1403685" cy="812800"/>
          </a:xfrm>
          <a:prstGeom prst="rect">
            <a:avLst/>
          </a:prstGeom>
          <a:ln w="12700">
            <a:miter lim="400000"/>
          </a:ln>
        </p:spPr>
      </p:pic>
      <p:pic>
        <p:nvPicPr>
          <p:cNvPr id="78" name="Untitled Diagram-2-2.png" descr="Untitled Diagram-2-2.png"/>
          <p:cNvPicPr>
            <a:picLocks noChangeAspect="1"/>
          </p:cNvPicPr>
          <p:nvPr/>
        </p:nvPicPr>
        <p:blipFill>
          <a:blip r:embed="rId22">
            <a:extLst/>
          </a:blip>
          <a:stretch>
            <a:fillRect/>
          </a:stretch>
        </p:blipFill>
        <p:spPr>
          <a:xfrm>
            <a:off x="11645900" y="17970500"/>
            <a:ext cx="9626600" cy="6036063"/>
          </a:xfrm>
          <a:prstGeom prst="rect">
            <a:avLst/>
          </a:prstGeom>
          <a:ln w="12700">
            <a:miter lim="400000"/>
          </a:ln>
        </p:spPr>
      </p:pic>
      <p:pic>
        <p:nvPicPr>
          <p:cNvPr id="79" name="Untitled.png" descr="Untitled.png"/>
          <p:cNvPicPr>
            <a:picLocks noChangeAspect="1"/>
          </p:cNvPicPr>
          <p:nvPr/>
        </p:nvPicPr>
        <p:blipFill>
          <a:blip r:embed="rId23">
            <a:extLst/>
          </a:blip>
          <a:stretch>
            <a:fillRect/>
          </a:stretch>
        </p:blipFill>
        <p:spPr>
          <a:xfrm>
            <a:off x="11402362" y="23534633"/>
            <a:ext cx="10109202" cy="4285096"/>
          </a:xfrm>
          <a:prstGeom prst="rect">
            <a:avLst/>
          </a:prstGeom>
          <a:ln w="12700">
            <a:miter lim="400000"/>
          </a:ln>
        </p:spPr>
      </p:pic>
      <p:pic>
        <p:nvPicPr>
          <p:cNvPr id="80" name="Untitled Diagram-13.png" descr="Untitled Diagram-13.png"/>
          <p:cNvPicPr>
            <a:picLocks noChangeAspect="1"/>
          </p:cNvPicPr>
          <p:nvPr/>
        </p:nvPicPr>
        <p:blipFill>
          <a:blip r:embed="rId24">
            <a:extLst/>
          </a:blip>
          <a:stretch>
            <a:fillRect/>
          </a:stretch>
        </p:blipFill>
        <p:spPr>
          <a:xfrm>
            <a:off x="4140200" y="21183600"/>
            <a:ext cx="6935387" cy="63246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iseño predeterminado">
      <a:majorFont>
        <a:latin typeface="Calibri"/>
        <a:ea typeface="Calibri"/>
        <a:cs typeface="Calibri"/>
      </a:majorFont>
      <a:minorFont>
        <a:latin typeface="Helvetica"/>
        <a:ea typeface="Helvetica"/>
        <a:cs typeface="Helvetica"/>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iseño predeterminado">
      <a:majorFont>
        <a:latin typeface="Calibri"/>
        <a:ea typeface="Calibri"/>
        <a:cs typeface="Calibri"/>
      </a:majorFont>
      <a:minorFont>
        <a:latin typeface="Helvetica"/>
        <a:ea typeface="Helvetica"/>
        <a:cs typeface="Helvetica"/>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