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0" r:id="rId1"/>
  </p:sldMasterIdLst>
  <p:notesMasterIdLst>
    <p:notesMasterId r:id="rId16"/>
  </p:notesMasterIdLst>
  <p:sldIdLst>
    <p:sldId id="256" r:id="rId2"/>
    <p:sldId id="257" r:id="rId3"/>
    <p:sldId id="267" r:id="rId4"/>
    <p:sldId id="259" r:id="rId5"/>
    <p:sldId id="260" r:id="rId6"/>
    <p:sldId id="268" r:id="rId7"/>
    <p:sldId id="261" r:id="rId8"/>
    <p:sldId id="269" r:id="rId9"/>
    <p:sldId id="262" r:id="rId10"/>
    <p:sldId id="263" r:id="rId11"/>
    <p:sldId id="264" r:id="rId12"/>
    <p:sldId id="265" r:id="rId13"/>
    <p:sldId id="270" r:id="rId14"/>
    <p:sldId id="266" r:id="rId15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Roboto" panose="020B0604020202020204" charset="0"/>
      <p:regular r:id="rId21"/>
      <p:bold r:id="rId22"/>
      <p:italic r:id="rId23"/>
      <p:boldItalic r:id="rId24"/>
    </p:embeddedFont>
    <p:embeddedFont>
      <p:font typeface="Trebuchet MS" panose="020B0603020202020204" pitchFamily="34" charset="0"/>
      <p:regular r:id="rId25"/>
      <p:bold r:id="rId26"/>
      <p:italic r:id="rId27"/>
      <p:boldItalic r:id="rId2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6" name="Google Shape;76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Greet your audience, thank them for attending your presentation, introduce yourself, introduce your project, introduce your team members, and quickly indicate what each of you did in a high-level manner, and put more emphasis on your part/contribution.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77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9" name="Google Shape;129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5. System design: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5.1. System decomposition; identify the architecture patterns used (one slide).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5.2. System deployment – h/w and s/w requirements (one slide).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5.3. Persistent data design (one slide).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5.4. Security/Privacy (one slide).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" name="Google Shape;130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6" name="Google Shape;136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6. Detailed design: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6.1. Minimal class diagram. Identify the design patterns used (one or more slides).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6.2. State machine for the main control object or the most important object of the implemented uses cases (one or more slides).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6.3. Main algorithm used related to an implemented use case described above (one or more slides).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" name="Google Shape;137;p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11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497d8130db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" name="Google Shape;143;g497d8130db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" name="Google Shape;144;g497d8130db_0_1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12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497d8130db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Google Shape;136;g497d8130db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" name="Google Shape;137;g497d8130db_0_1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13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1" name="Google Shape;151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Summarize your contribution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Include your contact information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Ask if anyone has any questions for you.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Thank your audience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" name="Google Shape;152;p1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14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4" name="Google Shape;84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Introduce the problem that the whole project tackles and stay focused on the parts that you have been working. Indicate if there is an existing previous system, enumerate its problems/limitations, etc.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85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4" name="Google Shape;84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Introduce the problem that the whole project tackles and stay focused on the parts that you have been working. Indicate if there is an existing previous system, enumerate its problems/limitations, etc.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85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776281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9" name="Google Shape;99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4. Requirements: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4.1. User stories implemented (one or more slides).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4.2. UML use cases and the use case diagram for the implemented use cases (one or more slides).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4.3. UML sequence diagrams for the implemented use cases.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" name="Google Shape;100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49b68cf02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6" name="Google Shape;106;g49b68cf02a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4. Requirements: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4.1. User stories implemented (one or more slides).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4.2. UML use cases and the use case diagram for the implemented use cases (one or more slides).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4.3. UML sequence diagrams for the implemented use cases.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7;g49b68cf02a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9" name="Google Shape;99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4. Requirements: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4.1. User stories implemented (one or more slides).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4.2. UML use cases and the use case diagram for the implemented use cases (one or more slides).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4.3. UML sequence diagrams for the implemented use cases.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" name="Google Shape;100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3" name="Google Shape;113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4. Requirements: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4.1. User stories implemented (one or more slides).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4.2. UML use cases and the use case diagram for the implemented use cases (one or more slides).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4.3. UML sequence diagrams for the implemented use cases.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114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6" name="Google Shape;106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4. Requirements: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4.1. User stories implemented (one or more slides).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4.2. UML use cases and the use case diagram for the implemented use cases (one or more slides).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4.3. UML sequence diagrams for the implemented use cases.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7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1" name="Google Shape;121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4. Requirements: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4.1. User stories implemented (one or more slides).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4.2. UML use cases and the use case diagram for the implemented use cases (one or more slides).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4.3. UML sequence diagrams for the implemented use cases.</a:t>
            </a:r>
            <a:endParaRPr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" name="Google Shape;122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2"/>
          <p:cNvSpPr/>
          <p:nvPr/>
        </p:nvSpPr>
        <p:spPr>
          <a:xfrm flipH="1">
            <a:off x="8246400" y="5661233"/>
            <a:ext cx="897600" cy="1196700"/>
          </a:xfrm>
          <a:prstGeom prst="rtTriangl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5;p2"/>
          <p:cNvSpPr/>
          <p:nvPr/>
        </p:nvSpPr>
        <p:spPr>
          <a:xfrm flipH="1">
            <a:off x="8246400" y="5661167"/>
            <a:ext cx="897600" cy="1196700"/>
          </a:xfrm>
          <a:prstGeom prst="round1Rect">
            <a:avLst>
              <a:gd name="adj" fmla="val 16667"/>
            </a:avLst>
          </a:prstGeom>
          <a:solidFill>
            <a:schemeClr val="lt1">
              <a:alpha val="6808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390525" y="2425700"/>
            <a:ext cx="8222100" cy="12447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390525" y="3718840"/>
            <a:ext cx="8222100" cy="577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p2"/>
          <p:cNvSpPr txBox="1">
            <a:spLocks noGrp="1"/>
          </p:cNvSpPr>
          <p:nvPr>
            <p:ph type="sldNum" idx="12"/>
          </p:nvPr>
        </p:nvSpPr>
        <p:spPr>
          <a:xfrm>
            <a:off x="8523541" y="6260831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bg>
      <p:bgPr>
        <a:solidFill>
          <a:schemeClr val="accent4"/>
        </a:solidFill>
        <a:effectLst/>
      </p:bgPr>
    </p:bg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1"/>
          <p:cNvSpPr txBox="1">
            <a:spLocks noGrp="1"/>
          </p:cNvSpPr>
          <p:nvPr>
            <p:ph type="title" hasCustomPrompt="1"/>
          </p:nvPr>
        </p:nvSpPr>
        <p:spPr>
          <a:xfrm>
            <a:off x="475500" y="1678033"/>
            <a:ext cx="8222100" cy="26181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63" name="Google Shape;63;p11"/>
          <p:cNvSpPr txBox="1">
            <a:spLocks noGrp="1"/>
          </p:cNvSpPr>
          <p:nvPr>
            <p:ph type="body" idx="1"/>
          </p:nvPr>
        </p:nvSpPr>
        <p:spPr>
          <a:xfrm>
            <a:off x="475500" y="4406167"/>
            <a:ext cx="8222100" cy="1734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64" name="Google Shape;64;p11"/>
          <p:cNvSpPr txBox="1">
            <a:spLocks noGrp="1"/>
          </p:cNvSpPr>
          <p:nvPr>
            <p:ph type="sldNum" idx="12"/>
          </p:nvPr>
        </p:nvSpPr>
        <p:spPr>
          <a:xfrm>
            <a:off x="8523541" y="6260831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accent4"/>
        </a:solidFill>
        <a:effectLst/>
      </p:bgPr>
    </p:bg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2"/>
          <p:cNvSpPr txBox="1">
            <a:spLocks noGrp="1"/>
          </p:cNvSpPr>
          <p:nvPr>
            <p:ph type="sldNum" idx="12"/>
          </p:nvPr>
        </p:nvSpPr>
        <p:spPr>
          <a:xfrm>
            <a:off x="8523541" y="6260831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Google Shape;68;p13" descr="Overlay-ContentSlides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50813" y="187325"/>
            <a:ext cx="8828088" cy="6481763"/>
          </a:xfrm>
          <a:prstGeom prst="rect">
            <a:avLst/>
          </a:prstGeom>
          <a:noFill/>
          <a:ln>
            <a:noFill/>
          </a:ln>
        </p:spPr>
      </p:pic>
      <p:sp>
        <p:nvSpPr>
          <p:cNvPr id="69" name="Google Shape;69;p13"/>
          <p:cNvSpPr txBox="1">
            <a:spLocks noGrp="1"/>
          </p:cNvSpPr>
          <p:nvPr>
            <p:ph type="title"/>
          </p:nvPr>
        </p:nvSpPr>
        <p:spPr>
          <a:xfrm>
            <a:off x="779463" y="381000"/>
            <a:ext cx="7583400" cy="104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lvl="0" algn="l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3"/>
          <p:cNvSpPr txBox="1">
            <a:spLocks noGrp="1"/>
          </p:cNvSpPr>
          <p:nvPr>
            <p:ph type="body" idx="1"/>
          </p:nvPr>
        </p:nvSpPr>
        <p:spPr>
          <a:xfrm>
            <a:off x="779463" y="1828800"/>
            <a:ext cx="7583400" cy="420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342900" algn="l" rtl="0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1800"/>
              <a:buChar char="●"/>
              <a:defRPr/>
            </a:lvl1pPr>
            <a:lvl2pPr marL="914400" lvl="1" indent="-3429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○"/>
              <a:defRPr/>
            </a:lvl2pPr>
            <a:lvl3pPr marL="1371600" lvl="2" indent="-3429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■"/>
              <a:defRPr/>
            </a:lvl3pPr>
            <a:lvl4pPr marL="1828800" lvl="3" indent="-3429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●"/>
              <a:defRPr/>
            </a:lvl4pPr>
            <a:lvl5pPr marL="2286000" lvl="4" indent="-342900" algn="l" rtl="0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○"/>
              <a:defRPr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/>
            </a:lvl6pPr>
            <a:lvl7pPr marL="3200400" lvl="6" indent="-342900" algn="l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7pPr>
            <a:lvl8pPr marL="3657600" lvl="7" indent="-342900" algn="l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8pPr>
            <a:lvl9pPr marL="4114800" lvl="8" indent="-342900" algn="l" rtl="0"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71" name="Google Shape;71;p13"/>
          <p:cNvSpPr txBox="1">
            <a:spLocks noGrp="1"/>
          </p:cNvSpPr>
          <p:nvPr>
            <p:ph type="dt" idx="10"/>
          </p:nvPr>
        </p:nvSpPr>
        <p:spPr>
          <a:xfrm>
            <a:off x="381000" y="6288088"/>
            <a:ext cx="1887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3"/>
          <p:cNvSpPr txBox="1">
            <a:spLocks noGrp="1"/>
          </p:cNvSpPr>
          <p:nvPr>
            <p:ph type="ftr" idx="11"/>
          </p:nvPr>
        </p:nvSpPr>
        <p:spPr>
          <a:xfrm>
            <a:off x="3305175" y="6288088"/>
            <a:ext cx="52389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3"/>
          <p:cNvSpPr txBox="1">
            <a:spLocks noGrp="1"/>
          </p:cNvSpPr>
          <p:nvPr>
            <p:ph type="sldNum" idx="12"/>
          </p:nvPr>
        </p:nvSpPr>
        <p:spPr>
          <a:xfrm>
            <a:off x="8404225" y="219075"/>
            <a:ext cx="493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lvl="1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lvl="2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lvl="3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lvl="4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lvl="5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lvl="6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lvl="7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lvl="8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"/>
          <p:cNvSpPr txBox="1">
            <a:spLocks noGrp="1"/>
          </p:cNvSpPr>
          <p:nvPr>
            <p:ph type="title"/>
          </p:nvPr>
        </p:nvSpPr>
        <p:spPr>
          <a:xfrm>
            <a:off x="460950" y="2753800"/>
            <a:ext cx="8222100" cy="135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sldNum" idx="12"/>
          </p:nvPr>
        </p:nvSpPr>
        <p:spPr>
          <a:xfrm>
            <a:off x="8523541" y="6260831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4"/>
          <p:cNvSpPr/>
          <p:nvPr/>
        </p:nvSpPr>
        <p:spPr>
          <a:xfrm rot="10800000" flipH="1">
            <a:off x="0" y="2247900"/>
            <a:ext cx="9144000" cy="46101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" name="Google Shape;24;p4"/>
          <p:cNvSpPr/>
          <p:nvPr/>
        </p:nvSpPr>
        <p:spPr>
          <a:xfrm>
            <a:off x="0" y="2248000"/>
            <a:ext cx="9144000" cy="1449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471900" y="984967"/>
            <a:ext cx="8222100" cy="10236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body" idx="1"/>
          </p:nvPr>
        </p:nvSpPr>
        <p:spPr>
          <a:xfrm>
            <a:off x="471900" y="2558767"/>
            <a:ext cx="8222100" cy="36135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sldNum" idx="12"/>
          </p:nvPr>
        </p:nvSpPr>
        <p:spPr>
          <a:xfrm>
            <a:off x="8523541" y="6260831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5"/>
          <p:cNvSpPr/>
          <p:nvPr/>
        </p:nvSpPr>
        <p:spPr>
          <a:xfrm rot="10800000" flipH="1">
            <a:off x="0" y="2247900"/>
            <a:ext cx="9144000" cy="46101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" name="Google Shape;30;p5"/>
          <p:cNvSpPr/>
          <p:nvPr/>
        </p:nvSpPr>
        <p:spPr>
          <a:xfrm>
            <a:off x="0" y="2248000"/>
            <a:ext cx="9144000" cy="1449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title"/>
          </p:nvPr>
        </p:nvSpPr>
        <p:spPr>
          <a:xfrm>
            <a:off x="471900" y="984967"/>
            <a:ext cx="8222100" cy="10236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body" idx="1"/>
          </p:nvPr>
        </p:nvSpPr>
        <p:spPr>
          <a:xfrm>
            <a:off x="471900" y="2558767"/>
            <a:ext cx="3999900" cy="36135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body" idx="2"/>
          </p:nvPr>
        </p:nvSpPr>
        <p:spPr>
          <a:xfrm>
            <a:off x="4694250" y="2558767"/>
            <a:ext cx="3999900" cy="36135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sldNum" idx="12"/>
          </p:nvPr>
        </p:nvSpPr>
        <p:spPr>
          <a:xfrm>
            <a:off x="8523541" y="6260831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6"/>
          <p:cNvSpPr/>
          <p:nvPr/>
        </p:nvSpPr>
        <p:spPr>
          <a:xfrm rot="10800000" flipH="1">
            <a:off x="0" y="875100"/>
            <a:ext cx="9144000" cy="59829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6"/>
          <p:cNvSpPr/>
          <p:nvPr/>
        </p:nvSpPr>
        <p:spPr>
          <a:xfrm>
            <a:off x="0" y="875133"/>
            <a:ext cx="9144000" cy="1449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title"/>
          </p:nvPr>
        </p:nvSpPr>
        <p:spPr>
          <a:xfrm>
            <a:off x="98250" y="21800"/>
            <a:ext cx="8826600" cy="8037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sldNum" idx="12"/>
          </p:nvPr>
        </p:nvSpPr>
        <p:spPr>
          <a:xfrm>
            <a:off x="8523541" y="6260831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7"/>
          <p:cNvSpPr txBox="1"/>
          <p:nvPr/>
        </p:nvSpPr>
        <p:spPr>
          <a:xfrm rot="10800000" flipH="1">
            <a:off x="3276600" y="33"/>
            <a:ext cx="58674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" name="Google Shape;42;p7"/>
          <p:cNvSpPr/>
          <p:nvPr/>
        </p:nvSpPr>
        <p:spPr>
          <a:xfrm rot="-5400000">
            <a:off x="-98100" y="3374700"/>
            <a:ext cx="68580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title"/>
          </p:nvPr>
        </p:nvSpPr>
        <p:spPr>
          <a:xfrm>
            <a:off x="226078" y="477067"/>
            <a:ext cx="2808000" cy="12711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body" idx="1"/>
          </p:nvPr>
        </p:nvSpPr>
        <p:spPr>
          <a:xfrm>
            <a:off x="226075" y="1954400"/>
            <a:ext cx="2808000" cy="4218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5" name="Google Shape;45;p7"/>
          <p:cNvSpPr txBox="1">
            <a:spLocks noGrp="1"/>
          </p:cNvSpPr>
          <p:nvPr>
            <p:ph type="sldNum" idx="12"/>
          </p:nvPr>
        </p:nvSpPr>
        <p:spPr>
          <a:xfrm>
            <a:off x="8523541" y="6260831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8"/>
          <p:cNvSpPr txBox="1">
            <a:spLocks noGrp="1"/>
          </p:cNvSpPr>
          <p:nvPr>
            <p:ph type="title"/>
          </p:nvPr>
        </p:nvSpPr>
        <p:spPr>
          <a:xfrm>
            <a:off x="490250" y="651000"/>
            <a:ext cx="6227100" cy="54543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endParaRPr/>
          </a:p>
        </p:txBody>
      </p:sp>
      <p:sp>
        <p:nvSpPr>
          <p:cNvPr id="48" name="Google Shape;48;p8"/>
          <p:cNvSpPr txBox="1">
            <a:spLocks noGrp="1"/>
          </p:cNvSpPr>
          <p:nvPr>
            <p:ph type="sldNum" idx="12"/>
          </p:nvPr>
        </p:nvSpPr>
        <p:spPr>
          <a:xfrm>
            <a:off x="8523541" y="6260831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9"/>
          <p:cNvSpPr/>
          <p:nvPr/>
        </p:nvSpPr>
        <p:spPr>
          <a:xfrm flipH="1">
            <a:off x="0" y="0"/>
            <a:ext cx="457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" name="Google Shape;51;p9"/>
          <p:cNvSpPr/>
          <p:nvPr/>
        </p:nvSpPr>
        <p:spPr>
          <a:xfrm rot="5400000">
            <a:off x="1089325" y="3375050"/>
            <a:ext cx="68571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" name="Google Shape;52;p9"/>
          <p:cNvSpPr txBox="1">
            <a:spLocks noGrp="1"/>
          </p:cNvSpPr>
          <p:nvPr>
            <p:ph type="title"/>
          </p:nvPr>
        </p:nvSpPr>
        <p:spPr>
          <a:xfrm>
            <a:off x="265500" y="1644233"/>
            <a:ext cx="40452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53" name="Google Shape;53;p9"/>
          <p:cNvSpPr txBox="1">
            <a:spLocks noGrp="1"/>
          </p:cNvSpPr>
          <p:nvPr>
            <p:ph type="subTitle" idx="1"/>
          </p:nvPr>
        </p:nvSpPr>
        <p:spPr>
          <a:xfrm>
            <a:off x="265500" y="3705956"/>
            <a:ext cx="4045200" cy="1646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54" name="Google Shape;54;p9"/>
          <p:cNvSpPr txBox="1">
            <a:spLocks noGrp="1"/>
          </p:cNvSpPr>
          <p:nvPr>
            <p:ph type="body" idx="2"/>
          </p:nvPr>
        </p:nvSpPr>
        <p:spPr>
          <a:xfrm>
            <a:off x="4939500" y="965600"/>
            <a:ext cx="3837000" cy="492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5" name="Google Shape;55;p9"/>
          <p:cNvSpPr txBox="1">
            <a:spLocks noGrp="1"/>
          </p:cNvSpPr>
          <p:nvPr>
            <p:ph type="sldNum" idx="12"/>
          </p:nvPr>
        </p:nvSpPr>
        <p:spPr>
          <a:xfrm>
            <a:off x="8523541" y="6260831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0"/>
          <p:cNvSpPr txBox="1"/>
          <p:nvPr/>
        </p:nvSpPr>
        <p:spPr>
          <a:xfrm rot="10800000" flipH="1">
            <a:off x="0" y="-100"/>
            <a:ext cx="9144000" cy="6261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58;p10"/>
          <p:cNvSpPr/>
          <p:nvPr/>
        </p:nvSpPr>
        <p:spPr>
          <a:xfrm rot="10800000" flipH="1">
            <a:off x="0" y="6163733"/>
            <a:ext cx="9144000" cy="987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59;p10"/>
          <p:cNvSpPr txBox="1">
            <a:spLocks noGrp="1"/>
          </p:cNvSpPr>
          <p:nvPr>
            <p:ph type="body" idx="1"/>
          </p:nvPr>
        </p:nvSpPr>
        <p:spPr>
          <a:xfrm>
            <a:off x="57150" y="6262433"/>
            <a:ext cx="8382000" cy="5955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1pPr>
          </a:lstStyle>
          <a:p>
            <a:endParaRPr/>
          </a:p>
        </p:txBody>
      </p:sp>
      <p:sp>
        <p:nvSpPr>
          <p:cNvPr id="60" name="Google Shape;60;p10"/>
          <p:cNvSpPr txBox="1">
            <a:spLocks noGrp="1"/>
          </p:cNvSpPr>
          <p:nvPr>
            <p:ph type="sldNum" idx="12"/>
          </p:nvPr>
        </p:nvSpPr>
        <p:spPr>
          <a:xfrm>
            <a:off x="8523541" y="6260831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material">
    <p:bg>
      <p:bgPr>
        <a:solidFill>
          <a:schemeClr val="dk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471900" y="984967"/>
            <a:ext cx="8222100" cy="102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body" idx="1"/>
          </p:nvPr>
        </p:nvSpPr>
        <p:spPr>
          <a:xfrm>
            <a:off x="471900" y="2558767"/>
            <a:ext cx="8222100" cy="361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Char char="●"/>
              <a:defRPr sz="18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○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■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●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○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■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●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○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2"/>
              </a:buClr>
              <a:buSzPts val="1400"/>
              <a:buFont typeface="Roboto"/>
              <a:buChar char="■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12" name="Google Shape;12;p1"/>
          <p:cNvSpPr txBox="1">
            <a:spLocks noGrp="1"/>
          </p:cNvSpPr>
          <p:nvPr>
            <p:ph type="sldNum" idx="12"/>
          </p:nvPr>
        </p:nvSpPr>
        <p:spPr>
          <a:xfrm>
            <a:off x="8523541" y="6260831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r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algn="r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algn="r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algn="r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algn="r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algn="r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algn="r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algn="r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4"/>
          <p:cNvSpPr txBox="1">
            <a:spLocks noGrp="1"/>
          </p:cNvSpPr>
          <p:nvPr>
            <p:ph type="ctrTitle"/>
          </p:nvPr>
        </p:nvSpPr>
        <p:spPr>
          <a:xfrm>
            <a:off x="228600" y="2667000"/>
            <a:ext cx="8686800" cy="24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/>
              <a:t>INTR team for Interactive Table</a:t>
            </a: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/>
              <a:t>Team Members: Robert Panoff, Cristina Alonso</a:t>
            </a:r>
            <a:br>
              <a:rPr lang="en-US" sz="2800"/>
            </a:br>
            <a:r>
              <a:rPr lang="en-US" sz="2800"/>
              <a:t>Product Owner: Hadi Alhaffar</a:t>
            </a:r>
            <a:br>
              <a:rPr lang="en-US" sz="2800"/>
            </a:br>
            <a:r>
              <a:rPr lang="en-US" sz="2800"/>
              <a:t>Professor: Masoud Sadjadi</a:t>
            </a:r>
            <a:br>
              <a:rPr lang="en-US" sz="2800"/>
            </a:br>
            <a:br>
              <a:rPr lang="en-US"/>
            </a:br>
            <a:r>
              <a:rPr lang="en-US" sz="1800"/>
              <a:t>School of Computing and Information Sciences</a:t>
            </a:r>
            <a:br>
              <a:rPr lang="en-US" sz="1800"/>
            </a:br>
            <a:r>
              <a:rPr lang="en-US" sz="1800"/>
              <a:t>Florida International University</a:t>
            </a:r>
            <a:endParaRPr/>
          </a:p>
        </p:txBody>
      </p:sp>
      <p:sp>
        <p:nvSpPr>
          <p:cNvPr id="80" name="Google Shape;80;p14"/>
          <p:cNvSpPr txBox="1">
            <a:spLocks noGrp="1"/>
          </p:cNvSpPr>
          <p:nvPr>
            <p:ph type="subTitle" idx="1"/>
          </p:nvPr>
        </p:nvSpPr>
        <p:spPr>
          <a:xfrm>
            <a:off x="228600" y="5643562"/>
            <a:ext cx="8686800" cy="121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r>
              <a:rPr lang="en-US"/>
              <a:t>November 28, 2018</a:t>
            </a:r>
            <a:endParaRPr/>
          </a:p>
        </p:txBody>
      </p:sp>
      <p:sp>
        <p:nvSpPr>
          <p:cNvPr id="81" name="Google Shape;81;p14"/>
          <p:cNvSpPr txBox="1"/>
          <p:nvPr/>
        </p:nvSpPr>
        <p:spPr>
          <a:xfrm>
            <a:off x="228600" y="228600"/>
            <a:ext cx="8686800" cy="121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VIP/Senior Project Final Presentation</a:t>
            </a:r>
            <a:br>
              <a:rPr lang="en-US" sz="4400" b="0" i="0" u="none" strike="noStrike" cap="non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</a:br>
            <a:r>
              <a:rPr lang="en-US" sz="2800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Fall 2018</a:t>
            </a:r>
            <a:endParaRPr sz="4400" b="0" i="0" u="none" strike="noStrike" cap="none"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1"/>
          <p:cNvSpPr txBox="1">
            <a:spLocks noGrp="1"/>
          </p:cNvSpPr>
          <p:nvPr>
            <p:ph type="body" idx="1"/>
          </p:nvPr>
        </p:nvSpPr>
        <p:spPr>
          <a:xfrm>
            <a:off x="779463" y="1828800"/>
            <a:ext cx="7583487" cy="4208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82575" lvl="0" indent="-282575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Char char="●"/>
            </a:pPr>
            <a:r>
              <a:rPr lang="en-US">
                <a:solidFill>
                  <a:srgbClr val="FFFFFF"/>
                </a:solidFill>
              </a:rPr>
              <a:t>System decomposition</a:t>
            </a:r>
            <a:endParaRPr>
              <a:solidFill>
                <a:srgbClr val="FFFFFF"/>
              </a:solidFill>
            </a:endParaRPr>
          </a:p>
          <a:p>
            <a:pPr marL="282575" lvl="0" indent="-282575" algn="l" rtl="0">
              <a:spcBef>
                <a:spcPts val="2000"/>
              </a:spcBef>
              <a:spcAft>
                <a:spcPts val="0"/>
              </a:spcAft>
              <a:buClr>
                <a:srgbClr val="FFFFFF"/>
              </a:buClr>
              <a:buSzPts val="2200"/>
              <a:buChar char="●"/>
            </a:pPr>
            <a:r>
              <a:rPr lang="en-US">
                <a:solidFill>
                  <a:srgbClr val="FFFFFF"/>
                </a:solidFill>
              </a:rPr>
              <a:t>Identify the architecture patterns used</a:t>
            </a:r>
            <a:endParaRPr>
              <a:solidFill>
                <a:srgbClr val="FFFFFF"/>
              </a:solidFill>
            </a:endParaRPr>
          </a:p>
          <a:p>
            <a:pPr marL="282575" lvl="0" indent="-282575" algn="l" rtl="0">
              <a:spcBef>
                <a:spcPts val="2000"/>
              </a:spcBef>
              <a:spcAft>
                <a:spcPts val="0"/>
              </a:spcAft>
              <a:buClr>
                <a:srgbClr val="FFFFFF"/>
              </a:buClr>
              <a:buSzPts val="2200"/>
              <a:buChar char="●"/>
            </a:pPr>
            <a:r>
              <a:rPr lang="en-US">
                <a:solidFill>
                  <a:srgbClr val="FFFFFF"/>
                </a:solidFill>
              </a:rPr>
              <a:t>Highlight the parts that you contributed to them</a:t>
            </a:r>
            <a:endParaRPr>
              <a:solidFill>
                <a:srgbClr val="FFFFFF"/>
              </a:solidFill>
            </a:endParaRPr>
          </a:p>
        </p:txBody>
      </p:sp>
      <p:pic>
        <p:nvPicPr>
          <p:cNvPr id="133" name="Google Shape;133;p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35800" y="344050"/>
            <a:ext cx="8325925" cy="63112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2"/>
          <p:cNvSpPr txBox="1">
            <a:spLocks noGrp="1"/>
          </p:cNvSpPr>
          <p:nvPr>
            <p:ph type="title"/>
          </p:nvPr>
        </p:nvSpPr>
        <p:spPr>
          <a:xfrm>
            <a:off x="504025" y="0"/>
            <a:ext cx="8136000" cy="104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User Experience</a:t>
            </a:r>
            <a:endParaRPr/>
          </a:p>
        </p:txBody>
      </p:sp>
      <p:pic>
        <p:nvPicPr>
          <p:cNvPr id="140" name="Google Shape;140;p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4300" y="1205150"/>
            <a:ext cx="8915401" cy="54038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23"/>
          <p:cNvSpPr txBox="1">
            <a:spLocks noGrp="1"/>
          </p:cNvSpPr>
          <p:nvPr>
            <p:ph type="title"/>
          </p:nvPr>
        </p:nvSpPr>
        <p:spPr>
          <a:xfrm>
            <a:off x="298163" y="-352975"/>
            <a:ext cx="7583400" cy="10446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Code Snippet</a:t>
            </a:r>
            <a:endParaRPr/>
          </a:p>
        </p:txBody>
      </p:sp>
      <p:sp>
        <p:nvSpPr>
          <p:cNvPr id="147" name="Google Shape;147;p23"/>
          <p:cNvSpPr txBox="1">
            <a:spLocks noGrp="1"/>
          </p:cNvSpPr>
          <p:nvPr>
            <p:ph type="body" idx="1"/>
          </p:nvPr>
        </p:nvSpPr>
        <p:spPr>
          <a:xfrm>
            <a:off x="779463" y="1828800"/>
            <a:ext cx="7583400" cy="42084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200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48" name="Google Shape;148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8175" y="770549"/>
            <a:ext cx="8052050" cy="5695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2"/>
          <p:cNvSpPr txBox="1">
            <a:spLocks noGrp="1"/>
          </p:cNvSpPr>
          <p:nvPr>
            <p:ph type="title"/>
          </p:nvPr>
        </p:nvSpPr>
        <p:spPr>
          <a:xfrm>
            <a:off x="298163" y="-352975"/>
            <a:ext cx="7583400" cy="10446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Code Snippet</a:t>
            </a:r>
            <a:endParaRPr/>
          </a:p>
        </p:txBody>
      </p:sp>
      <p:sp>
        <p:nvSpPr>
          <p:cNvPr id="140" name="Google Shape;140;p22"/>
          <p:cNvSpPr txBox="1">
            <a:spLocks noGrp="1"/>
          </p:cNvSpPr>
          <p:nvPr>
            <p:ph type="body" idx="1"/>
          </p:nvPr>
        </p:nvSpPr>
        <p:spPr>
          <a:xfrm>
            <a:off x="779463" y="1828800"/>
            <a:ext cx="7583400" cy="42084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200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41" name="Google Shape;141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7625" y="852175"/>
            <a:ext cx="8853475" cy="58433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4"/>
          <p:cNvSpPr txBox="1">
            <a:spLocks noGrp="1"/>
          </p:cNvSpPr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Summary</a:t>
            </a:r>
            <a:endParaRPr/>
          </a:p>
        </p:txBody>
      </p:sp>
      <p:sp>
        <p:nvSpPr>
          <p:cNvPr id="155" name="Google Shape;155;p24"/>
          <p:cNvSpPr txBox="1">
            <a:spLocks noGrp="1"/>
          </p:cNvSpPr>
          <p:nvPr>
            <p:ph type="body" idx="1"/>
          </p:nvPr>
        </p:nvSpPr>
        <p:spPr>
          <a:xfrm>
            <a:off x="779463" y="1828800"/>
            <a:ext cx="7583487" cy="4208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82575" lvl="0" indent="-282575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Char char="●"/>
            </a:pPr>
            <a:r>
              <a:rPr lang="en-US" dirty="0">
                <a:solidFill>
                  <a:srgbClr val="FFFFFF"/>
                </a:solidFill>
              </a:rPr>
              <a:t>Summary: We created this application using HTML, CSS, JavaScript, Socket.io, and Material Design Lite.</a:t>
            </a:r>
            <a:endParaRPr dirty="0">
              <a:solidFill>
                <a:srgbClr val="FFFFFF"/>
              </a:solidFill>
            </a:endParaRPr>
          </a:p>
          <a:p>
            <a:pPr marL="282575" lvl="0" indent="-282575" algn="l" rtl="0">
              <a:spcBef>
                <a:spcPts val="2000"/>
              </a:spcBef>
              <a:spcAft>
                <a:spcPts val="0"/>
              </a:spcAft>
              <a:buClr>
                <a:srgbClr val="FFFFFF"/>
              </a:buClr>
              <a:buSzPts val="2200"/>
              <a:buChar char="●"/>
            </a:pPr>
            <a:r>
              <a:rPr lang="en-US" dirty="0">
                <a:solidFill>
                  <a:srgbClr val="FFFFFF"/>
                </a:solidFill>
              </a:rPr>
              <a:t>contact information: calon043@fiu.edu and rpano001@fiu.edu</a:t>
            </a:r>
            <a:endParaRPr dirty="0">
              <a:solidFill>
                <a:srgbClr val="FFFFFF"/>
              </a:solidFill>
            </a:endParaRPr>
          </a:p>
          <a:p>
            <a:pPr marL="282575" lvl="0" indent="-282575" algn="l" rtl="0">
              <a:spcBef>
                <a:spcPts val="2000"/>
              </a:spcBef>
              <a:spcAft>
                <a:spcPts val="0"/>
              </a:spcAft>
              <a:buClr>
                <a:srgbClr val="FFFFFF"/>
              </a:buClr>
              <a:buSzPts val="2200"/>
              <a:buChar char="●"/>
            </a:pPr>
            <a:r>
              <a:rPr lang="en-US" dirty="0">
                <a:solidFill>
                  <a:srgbClr val="FFFFFF"/>
                </a:solidFill>
              </a:rPr>
              <a:t>Questions?</a:t>
            </a:r>
            <a:endParaRPr dirty="0">
              <a:solidFill>
                <a:srgbClr val="FFFFFF"/>
              </a:solidFill>
            </a:endParaRPr>
          </a:p>
          <a:p>
            <a:pPr marL="282575" lvl="0" indent="-282575" algn="l" rtl="0">
              <a:spcBef>
                <a:spcPts val="2000"/>
              </a:spcBef>
              <a:spcAft>
                <a:spcPts val="0"/>
              </a:spcAft>
              <a:buClr>
                <a:srgbClr val="FFFFFF"/>
              </a:buClr>
              <a:buSzPts val="2200"/>
              <a:buChar char="●"/>
            </a:pPr>
            <a:r>
              <a:rPr lang="en-US" dirty="0">
                <a:solidFill>
                  <a:srgbClr val="FFFFFF"/>
                </a:solidFill>
              </a:rPr>
              <a:t>Thank You!</a:t>
            </a:r>
            <a:endParaRPr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5"/>
          <p:cNvSpPr txBox="1">
            <a:spLocks noGrp="1"/>
          </p:cNvSpPr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Problem definition</a:t>
            </a:r>
            <a:endParaRPr/>
          </a:p>
        </p:txBody>
      </p:sp>
      <p:sp>
        <p:nvSpPr>
          <p:cNvPr id="88" name="Google Shape;88;p15"/>
          <p:cNvSpPr txBox="1">
            <a:spLocks noGrp="1"/>
          </p:cNvSpPr>
          <p:nvPr>
            <p:ph type="body" idx="1"/>
          </p:nvPr>
        </p:nvSpPr>
        <p:spPr>
          <a:xfrm>
            <a:off x="779475" y="1524000"/>
            <a:ext cx="7583400" cy="510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82575" lvl="0" indent="-282575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Char char="●"/>
            </a:pPr>
            <a:r>
              <a:rPr lang="en-US" sz="2000" dirty="0">
                <a:solidFill>
                  <a:srgbClr val="FFFFFF"/>
                </a:solidFill>
              </a:rPr>
              <a:t>Whole Project:</a:t>
            </a:r>
            <a:endParaRPr sz="2000" dirty="0">
              <a:solidFill>
                <a:srgbClr val="FFFFFF"/>
              </a:solidFill>
            </a:endParaRPr>
          </a:p>
          <a:p>
            <a:pPr marL="577850" lvl="1" indent="-295275" algn="l" rtl="0"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1600"/>
              <a:buChar char="○"/>
            </a:pPr>
            <a:r>
              <a:rPr lang="en-US" sz="2000" dirty="0">
                <a:solidFill>
                  <a:srgbClr val="FFFFFF"/>
                </a:solidFill>
              </a:rPr>
              <a:t>Problem: Cumbersome and complex tech can make synching over meetings and classrooms difficult. Needing to bring laptops and writing gear can be distracting and disengage team members from the meeting.</a:t>
            </a:r>
            <a:endParaRPr sz="2000" dirty="0">
              <a:solidFill>
                <a:srgbClr val="FFFFFF"/>
              </a:solidFill>
            </a:endParaRPr>
          </a:p>
          <a:p>
            <a:pPr marL="577850" lvl="1" indent="-307975" algn="l" rtl="0"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1800"/>
              <a:buChar char="○"/>
            </a:pPr>
            <a:r>
              <a:rPr lang="en-US" sz="2000" dirty="0">
                <a:solidFill>
                  <a:srgbClr val="FFFFFF"/>
                </a:solidFill>
              </a:rPr>
              <a:t>Solution: A site where each user has the ability to utilize a synchronous white board, note take, share notes, and save notes.</a:t>
            </a:r>
            <a:endParaRPr sz="20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5"/>
          <p:cNvSpPr txBox="1">
            <a:spLocks noGrp="1"/>
          </p:cNvSpPr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Problem definition</a:t>
            </a:r>
            <a:endParaRPr dirty="0"/>
          </a:p>
        </p:txBody>
      </p:sp>
      <p:sp>
        <p:nvSpPr>
          <p:cNvPr id="88" name="Google Shape;88;p15"/>
          <p:cNvSpPr txBox="1">
            <a:spLocks noGrp="1"/>
          </p:cNvSpPr>
          <p:nvPr>
            <p:ph type="body" idx="1"/>
          </p:nvPr>
        </p:nvSpPr>
        <p:spPr>
          <a:xfrm>
            <a:off x="779475" y="1524000"/>
            <a:ext cx="7583400" cy="510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82575" lvl="0" indent="-282575" algn="l" rtl="0">
              <a:spcBef>
                <a:spcPts val="2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●"/>
            </a:pPr>
            <a:r>
              <a:rPr lang="en-US" sz="1800" dirty="0">
                <a:solidFill>
                  <a:srgbClr val="FFFFFF"/>
                </a:solidFill>
              </a:rPr>
              <a:t>Rob </a:t>
            </a:r>
            <a:r>
              <a:rPr lang="en-US" sz="1800" dirty="0" err="1">
                <a:solidFill>
                  <a:srgbClr val="FFFFFF"/>
                </a:solidFill>
              </a:rPr>
              <a:t>Panoff’s</a:t>
            </a:r>
            <a:r>
              <a:rPr lang="en-US" sz="1800" dirty="0">
                <a:solidFill>
                  <a:srgbClr val="FFFFFF"/>
                </a:solidFill>
              </a:rPr>
              <a:t> Part:</a:t>
            </a:r>
            <a:endParaRPr dirty="0">
              <a:solidFill>
                <a:srgbClr val="FFFFFF"/>
              </a:solidFill>
            </a:endParaRPr>
          </a:p>
          <a:p>
            <a:pPr marL="577850" lvl="1" indent="-295275" algn="l" rtl="0"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1600"/>
              <a:buChar char="○"/>
            </a:pPr>
            <a:r>
              <a:rPr lang="en-US" sz="1600" dirty="0">
                <a:solidFill>
                  <a:srgbClr val="FFFFFF"/>
                </a:solidFill>
              </a:rPr>
              <a:t>Worked on have reactive and responsive touch screen interaction</a:t>
            </a:r>
            <a:endParaRPr sz="1600" dirty="0">
              <a:solidFill>
                <a:srgbClr val="FFFFFF"/>
              </a:solidFill>
            </a:endParaRPr>
          </a:p>
          <a:p>
            <a:pPr marL="577850" lvl="1" indent="-295275" algn="l" rtl="0"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1600"/>
              <a:buChar char="○"/>
            </a:pPr>
            <a:r>
              <a:rPr lang="en-US" sz="1600" dirty="0">
                <a:solidFill>
                  <a:srgbClr val="FFFFFF"/>
                </a:solidFill>
              </a:rPr>
              <a:t>Created shared notepad functionality where users can have meeting level granularity, saving and loading images and notes that dynamically are available to all users</a:t>
            </a:r>
            <a:endParaRPr sz="1600" dirty="0">
              <a:solidFill>
                <a:srgbClr val="FFFFFF"/>
              </a:solidFill>
            </a:endParaRPr>
          </a:p>
          <a:p>
            <a:pPr marL="577850" lvl="1" indent="-295275" algn="l" rtl="0"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1600"/>
              <a:buChar char="○"/>
            </a:pPr>
            <a:r>
              <a:rPr lang="en-US" sz="1600" dirty="0">
                <a:solidFill>
                  <a:srgbClr val="FFFFFF"/>
                </a:solidFill>
              </a:rPr>
              <a:t>Worked on the User Interface</a:t>
            </a:r>
          </a:p>
          <a:p>
            <a:pPr marL="282575" lvl="0" indent="-282575">
              <a:buClr>
                <a:srgbClr val="FFFFFF"/>
              </a:buClr>
            </a:pPr>
            <a:r>
              <a:rPr lang="en-US" dirty="0">
                <a:solidFill>
                  <a:srgbClr val="FFFFFF"/>
                </a:solidFill>
              </a:rPr>
              <a:t>Cristina Alonso’s Part:</a:t>
            </a:r>
          </a:p>
          <a:p>
            <a:pPr marL="577850" lvl="1" indent="-295275">
              <a:buClr>
                <a:srgbClr val="FFFFFF"/>
              </a:buClr>
              <a:buSzPts val="1600"/>
            </a:pPr>
            <a:r>
              <a:rPr lang="en-US" sz="1600" dirty="0">
                <a:solidFill>
                  <a:srgbClr val="FFFFFF"/>
                </a:solidFill>
              </a:rPr>
              <a:t>Worked on the ability for multiple users to draw, erase, and clear synchronously via a shared canvas. </a:t>
            </a:r>
          </a:p>
          <a:p>
            <a:pPr marL="577850" lvl="1" indent="-295275">
              <a:buClr>
                <a:srgbClr val="FFFFFF"/>
              </a:buClr>
              <a:buSzPts val="1600"/>
            </a:pPr>
            <a:r>
              <a:rPr lang="en-US" sz="1600" dirty="0">
                <a:solidFill>
                  <a:srgbClr val="FFFFFF"/>
                </a:solidFill>
              </a:rPr>
              <a:t>Created personal notepad functionality where a user can create an account, sign in, save notes, send notes to other users, and load previously saved notes or notes that were sent to that user.</a:t>
            </a:r>
          </a:p>
          <a:p>
            <a:pPr marL="577850" lvl="1" indent="-295275">
              <a:buClr>
                <a:srgbClr val="FFFFFF"/>
              </a:buClr>
              <a:buSzPts val="1600"/>
            </a:pPr>
            <a:r>
              <a:rPr lang="en-US" sz="1600" dirty="0">
                <a:solidFill>
                  <a:srgbClr val="FFFFFF"/>
                </a:solidFill>
              </a:rPr>
              <a:t>Worked on the User Interface</a:t>
            </a:r>
          </a:p>
          <a:p>
            <a:pPr marL="577850" lvl="1" indent="-295275" algn="l" rtl="0"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1600"/>
              <a:buChar char="○"/>
            </a:pPr>
            <a:endParaRPr sz="16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23986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7"/>
          <p:cNvSpPr txBox="1">
            <a:spLocks noGrp="1"/>
          </p:cNvSpPr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Requirements: User Stories Rob </a:t>
            </a:r>
            <a:r>
              <a:rPr lang="en-US" dirty="0" err="1"/>
              <a:t>Panoff</a:t>
            </a:r>
            <a:r>
              <a:rPr lang="en-US" dirty="0"/>
              <a:t> Worked On</a:t>
            </a:r>
            <a:endParaRPr dirty="0"/>
          </a:p>
        </p:txBody>
      </p:sp>
      <p:sp>
        <p:nvSpPr>
          <p:cNvPr id="103" name="Google Shape;103;p17"/>
          <p:cNvSpPr txBox="1">
            <a:spLocks noGrp="1"/>
          </p:cNvSpPr>
          <p:nvPr>
            <p:ph type="body" idx="1"/>
          </p:nvPr>
        </p:nvSpPr>
        <p:spPr>
          <a:xfrm>
            <a:off x="779475" y="1425575"/>
            <a:ext cx="7583400" cy="516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42900" algn="l" rtl="0">
              <a:spcBef>
                <a:spcPts val="200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</a:pPr>
            <a:r>
              <a:rPr lang="en-US" dirty="0">
                <a:solidFill>
                  <a:schemeClr val="lt1"/>
                </a:solidFill>
              </a:rPr>
              <a:t>User can </a:t>
            </a:r>
            <a:r>
              <a:rPr lang="en-US" dirty="0" err="1">
                <a:solidFill>
                  <a:schemeClr val="lt1"/>
                </a:solidFill>
              </a:rPr>
              <a:t>can</a:t>
            </a:r>
            <a:r>
              <a:rPr lang="en-US" dirty="0">
                <a:solidFill>
                  <a:schemeClr val="lt1"/>
                </a:solidFill>
              </a:rPr>
              <a:t> use the personal canvas with touch screen</a:t>
            </a:r>
            <a:endParaRPr dirty="0">
              <a:solidFill>
                <a:schemeClr val="lt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</a:pPr>
            <a:r>
              <a:rPr lang="en-US" dirty="0">
                <a:solidFill>
                  <a:schemeClr val="lt1"/>
                </a:solidFill>
              </a:rPr>
              <a:t>User can use the shared canvas with touch screen</a:t>
            </a:r>
            <a:endParaRPr dirty="0">
              <a:solidFill>
                <a:schemeClr val="lt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</a:pPr>
            <a:r>
              <a:rPr lang="en-US" dirty="0">
                <a:solidFill>
                  <a:schemeClr val="lt1"/>
                </a:solidFill>
              </a:rPr>
              <a:t>User can create a new meeting</a:t>
            </a:r>
            <a:endParaRPr dirty="0">
              <a:solidFill>
                <a:schemeClr val="lt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</a:pPr>
            <a:r>
              <a:rPr lang="en-US" dirty="0">
                <a:solidFill>
                  <a:schemeClr val="lt1"/>
                </a:solidFill>
              </a:rPr>
              <a:t>User can switch to previous meetings</a:t>
            </a:r>
            <a:endParaRPr dirty="0">
              <a:solidFill>
                <a:schemeClr val="lt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</a:pPr>
            <a:r>
              <a:rPr lang="en-US" dirty="0">
                <a:solidFill>
                  <a:schemeClr val="lt1"/>
                </a:solidFill>
              </a:rPr>
              <a:t>User can save the personal or shared notes to the meeting</a:t>
            </a:r>
            <a:endParaRPr dirty="0">
              <a:solidFill>
                <a:schemeClr val="lt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</a:pPr>
            <a:r>
              <a:rPr lang="en-US" dirty="0">
                <a:solidFill>
                  <a:schemeClr val="lt1"/>
                </a:solidFill>
              </a:rPr>
              <a:t>User can load saved meeting notes to the personal canvas</a:t>
            </a:r>
            <a:endParaRPr dirty="0">
              <a:solidFill>
                <a:schemeClr val="lt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</a:pPr>
            <a:r>
              <a:rPr lang="en-US" dirty="0">
                <a:solidFill>
                  <a:schemeClr val="lt1"/>
                </a:solidFill>
              </a:rPr>
              <a:t>User can load saved meeting notes to the shared canvas and have it seen by all users</a:t>
            </a:r>
            <a:endParaRPr dirty="0">
              <a:solidFill>
                <a:schemeClr val="lt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</a:pPr>
            <a:r>
              <a:rPr lang="en-US" dirty="0">
                <a:solidFill>
                  <a:schemeClr val="lt1"/>
                </a:solidFill>
              </a:rPr>
              <a:t>User can load images to the shared canvas and have it seen by all users</a:t>
            </a:r>
            <a:endParaRPr dirty="0">
              <a:solidFill>
                <a:schemeClr val="lt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</a:pPr>
            <a:r>
              <a:rPr lang="en-US" dirty="0">
                <a:solidFill>
                  <a:schemeClr val="lt1"/>
                </a:solidFill>
              </a:rPr>
              <a:t>User can access application through a browser connected to the internet</a:t>
            </a:r>
            <a:endParaRPr dirty="0">
              <a:solidFill>
                <a:schemeClr val="lt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</a:pPr>
            <a:r>
              <a:rPr lang="en-US" dirty="0">
                <a:solidFill>
                  <a:schemeClr val="lt1"/>
                </a:solidFill>
              </a:rPr>
              <a:t>User can access meeting folders via Google Drive and can access the saved notes or add items that can then be accessed via the shared or personal canvas</a:t>
            </a:r>
            <a:endParaRPr dirty="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8"/>
          <p:cNvSpPr txBox="1">
            <a:spLocks noGrp="1"/>
          </p:cNvSpPr>
          <p:nvPr>
            <p:ph type="title"/>
          </p:nvPr>
        </p:nvSpPr>
        <p:spPr>
          <a:xfrm>
            <a:off x="779463" y="381000"/>
            <a:ext cx="7583400" cy="104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Requirements: Non-User Story Work Rob </a:t>
            </a:r>
            <a:r>
              <a:rPr lang="en-US" dirty="0" err="1"/>
              <a:t>Panoff</a:t>
            </a:r>
            <a:r>
              <a:rPr lang="en-US" dirty="0"/>
              <a:t> Worked On</a:t>
            </a:r>
            <a:endParaRPr dirty="0"/>
          </a:p>
        </p:txBody>
      </p:sp>
      <p:sp>
        <p:nvSpPr>
          <p:cNvPr id="110" name="Google Shape;110;p18"/>
          <p:cNvSpPr txBox="1">
            <a:spLocks noGrp="1"/>
          </p:cNvSpPr>
          <p:nvPr>
            <p:ph type="body" idx="1"/>
          </p:nvPr>
        </p:nvSpPr>
        <p:spPr>
          <a:xfrm>
            <a:off x="779475" y="1425575"/>
            <a:ext cx="7583400" cy="516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42900" algn="l" rtl="0">
              <a:spcBef>
                <a:spcPts val="200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</a:pPr>
            <a:r>
              <a:rPr lang="en-US">
                <a:solidFill>
                  <a:schemeClr val="lt1"/>
                </a:solidFill>
              </a:rPr>
              <a:t>Got the program running remotely on an EC2 instance so that multiple user can use the program</a:t>
            </a:r>
            <a:endParaRPr>
              <a:solidFill>
                <a:schemeClr val="lt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</a:pPr>
            <a:r>
              <a:rPr lang="en-US">
                <a:solidFill>
                  <a:schemeClr val="lt1"/>
                </a:solidFill>
              </a:rPr>
              <a:t>Worked on making the code more modular and unified between files</a:t>
            </a:r>
            <a:endParaRPr>
              <a:solidFill>
                <a:schemeClr val="lt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</a:pPr>
            <a:r>
              <a:rPr lang="en-US">
                <a:solidFill>
                  <a:schemeClr val="lt1"/>
                </a:solidFill>
              </a:rPr>
              <a:t>Introduced Material Design Lite into the front end</a:t>
            </a:r>
            <a:endParaRPr>
              <a:solidFill>
                <a:schemeClr val="lt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</a:pPr>
            <a:r>
              <a:rPr lang="en-US">
                <a:solidFill>
                  <a:schemeClr val="lt1"/>
                </a:solidFill>
              </a:rPr>
              <a:t>Material Design lite modals showing in the correct area for both desktop and mobile.</a:t>
            </a:r>
            <a:endParaRPr>
              <a:solidFill>
                <a:schemeClr val="lt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</a:pPr>
            <a:r>
              <a:rPr lang="en-US">
                <a:solidFill>
                  <a:schemeClr val="lt1"/>
                </a:solidFill>
              </a:rPr>
              <a:t>Modals being responsive and intuitive for mouse and touchscreen</a:t>
            </a:r>
            <a:endParaRPr>
              <a:solidFill>
                <a:schemeClr val="lt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</a:pPr>
            <a:r>
              <a:rPr lang="en-US">
                <a:solidFill>
                  <a:schemeClr val="lt1"/>
                </a:solidFill>
              </a:rPr>
              <a:t>Adding dynamic buttons to modals that work in both desktop and mobile and respond to mouse and touch </a:t>
            </a:r>
            <a:endParaRPr>
              <a:solidFill>
                <a:schemeClr val="lt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</a:pPr>
            <a:r>
              <a:rPr lang="en-US">
                <a:solidFill>
                  <a:schemeClr val="lt1"/>
                </a:solidFill>
              </a:rPr>
              <a:t>Debugged and merged code</a:t>
            </a:r>
            <a:endParaRPr>
              <a:solidFill>
                <a:schemeClr val="lt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</a:pPr>
            <a:r>
              <a:rPr lang="en-US">
                <a:solidFill>
                  <a:schemeClr val="lt1"/>
                </a:solidFill>
              </a:rPr>
              <a:t>Consolidated code</a:t>
            </a:r>
            <a:endParaRPr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7"/>
          <p:cNvSpPr txBox="1">
            <a:spLocks noGrp="1"/>
          </p:cNvSpPr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Requirements: User Stories Cristina Alonso Worked On</a:t>
            </a:r>
            <a:endParaRPr dirty="0"/>
          </a:p>
        </p:txBody>
      </p:sp>
      <p:sp>
        <p:nvSpPr>
          <p:cNvPr id="103" name="Google Shape;103;p17"/>
          <p:cNvSpPr txBox="1">
            <a:spLocks noGrp="1"/>
          </p:cNvSpPr>
          <p:nvPr>
            <p:ph type="body" idx="1"/>
          </p:nvPr>
        </p:nvSpPr>
        <p:spPr>
          <a:xfrm>
            <a:off x="779475" y="1425575"/>
            <a:ext cx="7583400" cy="516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42900" algn="l" rtl="0">
              <a:spcBef>
                <a:spcPts val="200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</a:pPr>
            <a:r>
              <a:rPr lang="en-US">
                <a:solidFill>
                  <a:schemeClr val="lt1"/>
                </a:solidFill>
              </a:rPr>
              <a:t>User can write on the personal notepad</a:t>
            </a:r>
            <a:endParaRPr>
              <a:solidFill>
                <a:schemeClr val="lt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</a:pPr>
            <a:r>
              <a:rPr lang="en-US">
                <a:solidFill>
                  <a:schemeClr val="lt1"/>
                </a:solidFill>
              </a:rPr>
              <a:t>User can erase on the personal notepad</a:t>
            </a:r>
            <a:endParaRPr>
              <a:solidFill>
                <a:schemeClr val="lt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</a:pPr>
            <a:r>
              <a:rPr lang="en-US">
                <a:solidFill>
                  <a:schemeClr val="lt1"/>
                </a:solidFill>
              </a:rPr>
              <a:t>User can clear all on the personal notepad</a:t>
            </a:r>
            <a:endParaRPr>
              <a:solidFill>
                <a:schemeClr val="lt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</a:pPr>
            <a:r>
              <a:rPr lang="en-US">
                <a:solidFill>
                  <a:schemeClr val="lt1"/>
                </a:solidFill>
              </a:rPr>
              <a:t>User can adjust the size of their pen on the personal notepad</a:t>
            </a:r>
            <a:endParaRPr>
              <a:solidFill>
                <a:schemeClr val="lt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</a:pPr>
            <a:r>
              <a:rPr lang="en-US">
                <a:solidFill>
                  <a:schemeClr val="lt1"/>
                </a:solidFill>
              </a:rPr>
              <a:t>User can change the color of their pen in the personal notepad</a:t>
            </a:r>
            <a:endParaRPr>
              <a:solidFill>
                <a:schemeClr val="lt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</a:pPr>
            <a:r>
              <a:rPr lang="en-US">
                <a:solidFill>
                  <a:schemeClr val="lt1"/>
                </a:solidFill>
              </a:rPr>
              <a:t>User can create an account</a:t>
            </a:r>
            <a:endParaRPr>
              <a:solidFill>
                <a:schemeClr val="lt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</a:pPr>
            <a:r>
              <a:rPr lang="en-US">
                <a:solidFill>
                  <a:schemeClr val="lt1"/>
                </a:solidFill>
              </a:rPr>
              <a:t>User can sign in and out of their account </a:t>
            </a:r>
            <a:endParaRPr>
              <a:solidFill>
                <a:schemeClr val="lt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</a:pPr>
            <a:r>
              <a:rPr lang="en-US">
                <a:solidFill>
                  <a:schemeClr val="lt1"/>
                </a:solidFill>
              </a:rPr>
              <a:t>User can save notes onto account and load them any time </a:t>
            </a:r>
            <a:endParaRPr>
              <a:solidFill>
                <a:schemeClr val="lt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</a:pPr>
            <a:r>
              <a:rPr lang="en-US">
                <a:solidFill>
                  <a:schemeClr val="lt1"/>
                </a:solidFill>
              </a:rPr>
              <a:t>User can send notes to a specified user</a:t>
            </a:r>
            <a:endParaRPr>
              <a:solidFill>
                <a:schemeClr val="lt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Char char="●"/>
            </a:pPr>
            <a:r>
              <a:rPr lang="en-US">
                <a:solidFill>
                  <a:srgbClr val="FFFFFF"/>
                </a:solidFill>
              </a:rPr>
              <a:t>User can receive and load notes that were sent from other users</a:t>
            </a:r>
            <a:endParaRPr>
              <a:solidFill>
                <a:srgbClr val="FFFFFF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Char char="●"/>
            </a:pPr>
            <a:r>
              <a:rPr lang="en-US">
                <a:solidFill>
                  <a:srgbClr val="FFFFFF"/>
                </a:solidFill>
              </a:rPr>
              <a:t>User can use a shared canvas for drawing, changing pen colors, and erasing</a:t>
            </a:r>
            <a:endParaRPr>
              <a:solidFill>
                <a:srgbClr val="FFFFFF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Char char="●"/>
            </a:pPr>
            <a:r>
              <a:rPr lang="en-US">
                <a:solidFill>
                  <a:srgbClr val="FFFFFF"/>
                </a:solidFill>
              </a:rPr>
              <a:t>User can clear all on the shared canvas</a:t>
            </a:r>
            <a:endParaRPr>
              <a:solidFill>
                <a:srgbClr val="FFFFFF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Char char="●"/>
            </a:pPr>
            <a:r>
              <a:rPr lang="en-US">
                <a:solidFill>
                  <a:schemeClr val="lt1"/>
                </a:solidFill>
              </a:rPr>
              <a:t>User can write with different pen widths on the shared canvas</a:t>
            </a:r>
            <a:endParaRPr b="1">
              <a:solidFill>
                <a:srgbClr val="FFFFFF"/>
              </a:solidFill>
            </a:endParaRPr>
          </a:p>
          <a:p>
            <a:pPr marL="0" lvl="0" indent="0" algn="l" rtl="0">
              <a:spcBef>
                <a:spcPts val="200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19"/>
          <p:cNvSpPr txBox="1">
            <a:spLocks noGrp="1"/>
          </p:cNvSpPr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Requirements: Use Cases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User Stories Rob </a:t>
            </a:r>
            <a:r>
              <a:rPr lang="en-US" sz="1800" dirty="0" err="1"/>
              <a:t>Panoff</a:t>
            </a:r>
            <a:r>
              <a:rPr lang="en-US" sz="1800" dirty="0"/>
              <a:t> worked on are colored blue</a:t>
            </a:r>
            <a:endParaRPr dirty="0"/>
          </a:p>
        </p:txBody>
      </p:sp>
      <p:sp>
        <p:nvSpPr>
          <p:cNvPr id="117" name="Google Shape;117;p19"/>
          <p:cNvSpPr txBox="1">
            <a:spLocks noGrp="1"/>
          </p:cNvSpPr>
          <p:nvPr>
            <p:ph type="body" idx="1"/>
          </p:nvPr>
        </p:nvSpPr>
        <p:spPr>
          <a:xfrm>
            <a:off x="779463" y="1828800"/>
            <a:ext cx="7583487" cy="4208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82575" lvl="0" indent="0" algn="l" rtl="0">
              <a:spcBef>
                <a:spcPts val="200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</a:endParaRPr>
          </a:p>
        </p:txBody>
      </p:sp>
      <p:pic>
        <p:nvPicPr>
          <p:cNvPr id="118" name="Google Shape;118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5138" y="1656650"/>
            <a:ext cx="8159026" cy="5089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8"/>
          <p:cNvSpPr txBox="1">
            <a:spLocks noGrp="1"/>
          </p:cNvSpPr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Requirements: Use Cases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User Stories Cristina Alonso worked on are colored blue</a:t>
            </a:r>
            <a:endParaRPr dirty="0"/>
          </a:p>
        </p:txBody>
      </p:sp>
      <p:sp>
        <p:nvSpPr>
          <p:cNvPr id="110" name="Google Shape;110;p18"/>
          <p:cNvSpPr txBox="1">
            <a:spLocks noGrp="1"/>
          </p:cNvSpPr>
          <p:nvPr>
            <p:ph type="body" idx="1"/>
          </p:nvPr>
        </p:nvSpPr>
        <p:spPr>
          <a:xfrm>
            <a:off x="779463" y="1828800"/>
            <a:ext cx="7583487" cy="4208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82575" lvl="0" indent="0" algn="l" rtl="0">
              <a:spcBef>
                <a:spcPts val="200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</a:endParaRPr>
          </a:p>
        </p:txBody>
      </p:sp>
      <p:pic>
        <p:nvPicPr>
          <p:cNvPr id="111" name="Google Shape;111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6075" y="1425575"/>
            <a:ext cx="8798424" cy="5353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0"/>
          <p:cNvSpPr txBox="1">
            <a:spLocks noGrp="1"/>
          </p:cNvSpPr>
          <p:nvPr>
            <p:ph type="title"/>
          </p:nvPr>
        </p:nvSpPr>
        <p:spPr>
          <a:xfrm>
            <a:off x="779463" y="381000"/>
            <a:ext cx="8059737" cy="1044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Requirements: Sequence Diagram For Shared Canvas</a:t>
            </a:r>
            <a:endParaRPr/>
          </a:p>
        </p:txBody>
      </p:sp>
      <p:sp>
        <p:nvSpPr>
          <p:cNvPr id="125" name="Google Shape;125;p20"/>
          <p:cNvSpPr txBox="1">
            <a:spLocks noGrp="1"/>
          </p:cNvSpPr>
          <p:nvPr>
            <p:ph type="body" idx="1"/>
          </p:nvPr>
        </p:nvSpPr>
        <p:spPr>
          <a:xfrm>
            <a:off x="779463" y="1828800"/>
            <a:ext cx="7583487" cy="4208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82575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</a:endParaRPr>
          </a:p>
        </p:txBody>
      </p:sp>
      <p:pic>
        <p:nvPicPr>
          <p:cNvPr id="126" name="Google Shape;126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6200" y="1581600"/>
            <a:ext cx="8838300" cy="4851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Material">
  <a:themeElements>
    <a:clrScheme name="Material">
      <a:dk1>
        <a:srgbClr val="4285F4"/>
      </a:dk1>
      <a:lt1>
        <a:srgbClr val="FFFFFF"/>
      </a:lt1>
      <a:dk2>
        <a:srgbClr val="424242"/>
      </a:dk2>
      <a:lt2>
        <a:srgbClr val="737373"/>
      </a:lt2>
      <a:accent1>
        <a:srgbClr val="0277BD"/>
      </a:accent1>
      <a:accent2>
        <a:srgbClr val="0F9D58"/>
      </a:accent2>
      <a:accent3>
        <a:srgbClr val="DB4437"/>
      </a:accent3>
      <a:accent4>
        <a:srgbClr val="FAFAFA"/>
      </a:accent4>
      <a:accent5>
        <a:srgbClr val="4FC3F7"/>
      </a:accent5>
      <a:accent6>
        <a:srgbClr val="F4B400"/>
      </a:accent6>
      <a:hlink>
        <a:srgbClr val="4FC3F7"/>
      </a:hlink>
      <a:folHlink>
        <a:srgbClr val="4FC3F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1208</Words>
  <Application>Microsoft Office PowerPoint</Application>
  <PresentationFormat>On-screen Show (4:3)</PresentationFormat>
  <Paragraphs>121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Trebuchet MS</vt:lpstr>
      <vt:lpstr>Roboto</vt:lpstr>
      <vt:lpstr>Arial</vt:lpstr>
      <vt:lpstr>Calibri</vt:lpstr>
      <vt:lpstr>Material</vt:lpstr>
      <vt:lpstr>INTR team for Interactive Table Team Members: Robert Panoff, Cristina Alonso Product Owner: Hadi Alhaffar Professor: Masoud Sadjadi  School of Computing and Information Sciences Florida International University</vt:lpstr>
      <vt:lpstr>Problem definition</vt:lpstr>
      <vt:lpstr>Problem definition</vt:lpstr>
      <vt:lpstr>Requirements: User Stories Rob Panoff Worked On</vt:lpstr>
      <vt:lpstr>Requirements: Non-User Story Work Rob Panoff Worked On</vt:lpstr>
      <vt:lpstr>Requirements: User Stories Cristina Alonso Worked On</vt:lpstr>
      <vt:lpstr>Requirements: Use Cases User Stories Rob Panoff worked on are colored blue</vt:lpstr>
      <vt:lpstr>Requirements: Use Cases User Stories Cristina Alonso worked on are colored blue</vt:lpstr>
      <vt:lpstr>Requirements: Sequence Diagram For Shared Canvas</vt:lpstr>
      <vt:lpstr>PowerPoint Presentation</vt:lpstr>
      <vt:lpstr>User Experience</vt:lpstr>
      <vt:lpstr>Code Snippet</vt:lpstr>
      <vt:lpstr>Code Snippet</vt:lpstr>
      <vt:lpstr>Summary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 team for Interactive Table Team Members: Robert Panoff, Cristina Alonso Product Owner: Hadi Alhaffar Professor: Masoud Sadjadi  School of Computing and Information Sciences Florida International University</dc:title>
  <cp:lastModifiedBy>Rob</cp:lastModifiedBy>
  <cp:revision>2</cp:revision>
  <dcterms:modified xsi:type="dcterms:W3CDTF">2018-12-07T19:41:05Z</dcterms:modified>
</cp:coreProperties>
</file>