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Roboto" panose="020B0604020202020204" charset="0"/>
      <p:regular r:id="rId18"/>
      <p:bold r:id="rId19"/>
      <p:italic r:id="rId20"/>
      <p:boldItalic r:id="rId21"/>
    </p:embeddedFont>
    <p:embeddedFont>
      <p:font typeface="Trebuchet MS" panose="020B0603020202020204" pitchFamily="34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" name="Google Shape;7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497d8130db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497d8130db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g497d8130db_0_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Summarize your contribution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Include your contact information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Ask if anyone has any questions for you.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Thank your audience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Management (schedule for entire semester) (one slide; Gantt Chart).</a:t>
            </a:r>
            <a:endParaRPr/>
          </a:p>
        </p:txBody>
      </p:sp>
      <p:sp>
        <p:nvSpPr>
          <p:cNvPr id="92" name="Google Shape;9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" name="Google Shape;9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49b68cf02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" name="Google Shape;106;g49b68cf02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g49b68cf02a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3" name="Google Shape;11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" name="Google Shape;12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6" name="Google Shape;136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6. Detailed design: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/>
          <p:nvPr/>
        </p:nvSpPr>
        <p:spPr>
          <a:xfrm flipH="1">
            <a:off x="8246400" y="5661233"/>
            <a:ext cx="897600" cy="11967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 flipH="1">
            <a:off x="8246400" y="5661167"/>
            <a:ext cx="897600" cy="1196700"/>
          </a:xfrm>
          <a:prstGeom prst="round1Rect">
            <a:avLst>
              <a:gd name="adj" fmla="val 16667"/>
            </a:avLst>
          </a:prstGeom>
          <a:solidFill>
            <a:schemeClr val="lt1">
              <a:alpha val="6808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390525" y="2425700"/>
            <a:ext cx="8222100" cy="1244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390525" y="3718840"/>
            <a:ext cx="8222100" cy="577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4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 hasCustomPrompt="1"/>
          </p:nvPr>
        </p:nvSpPr>
        <p:spPr>
          <a:xfrm>
            <a:off x="475500" y="1678033"/>
            <a:ext cx="8222100" cy="26181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3" name="Google Shape;63;p11"/>
          <p:cNvSpPr txBox="1">
            <a:spLocks noGrp="1"/>
          </p:cNvSpPr>
          <p:nvPr>
            <p:ph type="body" idx="1"/>
          </p:nvPr>
        </p:nvSpPr>
        <p:spPr>
          <a:xfrm>
            <a:off x="475500" y="4406167"/>
            <a:ext cx="8222100" cy="17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4" name="Google Shape;64;p11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4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3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8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3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●"/>
              <a:defRPr/>
            </a:lvl1pPr>
            <a:lvl2pPr marL="914400" lvl="1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○"/>
              <a:defRPr/>
            </a:lvl2pPr>
            <a:lvl3pPr marL="1371600" lvl="2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■"/>
              <a:defRPr/>
            </a:lvl3pPr>
            <a:lvl4pPr marL="1828800" lvl="3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●"/>
              <a:defRPr/>
            </a:lvl4pPr>
            <a:lvl5pPr marL="2286000" lvl="4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○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marL="3200400" lvl="6" indent="-34290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marL="4114800" lvl="8" indent="-342900" algn="l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460950" y="2753800"/>
            <a:ext cx="8222100" cy="135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/>
          <p:nvPr/>
        </p:nvSpPr>
        <p:spPr>
          <a:xfrm rot="10800000" flipH="1">
            <a:off x="0" y="2247900"/>
            <a:ext cx="9144000" cy="4610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4"/>
          <p:cNvSpPr/>
          <p:nvPr/>
        </p:nvSpPr>
        <p:spPr>
          <a:xfrm>
            <a:off x="0" y="2248000"/>
            <a:ext cx="9144000" cy="1449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71900" y="2558767"/>
            <a:ext cx="8222100" cy="361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/>
          <p:nvPr/>
        </p:nvSpPr>
        <p:spPr>
          <a:xfrm rot="10800000" flipH="1">
            <a:off x="0" y="2247900"/>
            <a:ext cx="9144000" cy="4610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5"/>
          <p:cNvSpPr/>
          <p:nvPr/>
        </p:nvSpPr>
        <p:spPr>
          <a:xfrm>
            <a:off x="0" y="2248000"/>
            <a:ext cx="9144000" cy="1449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>
            <a:off x="471900" y="2558767"/>
            <a:ext cx="3999900" cy="361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2"/>
          </p:nvPr>
        </p:nvSpPr>
        <p:spPr>
          <a:xfrm>
            <a:off x="4694250" y="2558767"/>
            <a:ext cx="3999900" cy="361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/>
          <p:nvPr/>
        </p:nvSpPr>
        <p:spPr>
          <a:xfrm rot="10800000" flipH="1">
            <a:off x="0" y="875100"/>
            <a:ext cx="9144000" cy="5982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6"/>
          <p:cNvSpPr/>
          <p:nvPr/>
        </p:nvSpPr>
        <p:spPr>
          <a:xfrm>
            <a:off x="0" y="875133"/>
            <a:ext cx="9144000" cy="1449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98250" y="21800"/>
            <a:ext cx="8826600" cy="80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/>
        </p:nvSpPr>
        <p:spPr>
          <a:xfrm rot="10800000" flipH="1">
            <a:off x="3276600" y="33"/>
            <a:ext cx="58674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7"/>
          <p:cNvSpPr/>
          <p:nvPr/>
        </p:nvSpPr>
        <p:spPr>
          <a:xfrm rot="-5400000">
            <a:off x="-98100" y="3374700"/>
            <a:ext cx="6858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title"/>
          </p:nvPr>
        </p:nvSpPr>
        <p:spPr>
          <a:xfrm>
            <a:off x="226078" y="477067"/>
            <a:ext cx="2808000" cy="12711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1"/>
          </p:nvPr>
        </p:nvSpPr>
        <p:spPr>
          <a:xfrm>
            <a:off x="226075" y="1954400"/>
            <a:ext cx="2808000" cy="4218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8"/>
          <p:cNvSpPr txBox="1">
            <a:spLocks noGrp="1"/>
          </p:cNvSpPr>
          <p:nvPr>
            <p:ph type="title"/>
          </p:nvPr>
        </p:nvSpPr>
        <p:spPr>
          <a:xfrm>
            <a:off x="490250" y="651000"/>
            <a:ext cx="6227100" cy="545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/>
          <p:nvPr/>
        </p:nvSpPr>
        <p:spPr>
          <a:xfrm flipH="1">
            <a:off x="0" y="0"/>
            <a:ext cx="457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9"/>
          <p:cNvSpPr/>
          <p:nvPr/>
        </p:nvSpPr>
        <p:spPr>
          <a:xfrm rot="5400000">
            <a:off x="1089325" y="3375050"/>
            <a:ext cx="68571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ubTitle" idx="1"/>
          </p:nvPr>
        </p:nvSpPr>
        <p:spPr>
          <a:xfrm>
            <a:off x="265500" y="3705956"/>
            <a:ext cx="4045200" cy="1646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body" idx="2"/>
          </p:nvPr>
        </p:nvSpPr>
        <p:spPr>
          <a:xfrm>
            <a:off x="4939500" y="965600"/>
            <a:ext cx="3837000" cy="492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/>
          <p:nvPr/>
        </p:nvSpPr>
        <p:spPr>
          <a:xfrm rot="10800000" flipH="1">
            <a:off x="0" y="-100"/>
            <a:ext cx="9144000" cy="6261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10"/>
          <p:cNvSpPr/>
          <p:nvPr/>
        </p:nvSpPr>
        <p:spPr>
          <a:xfrm rot="10800000" flipH="1">
            <a:off x="0" y="6163733"/>
            <a:ext cx="9144000" cy="987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body" idx="1"/>
          </p:nvPr>
        </p:nvSpPr>
        <p:spPr>
          <a:xfrm>
            <a:off x="57150" y="6262433"/>
            <a:ext cx="8382000" cy="59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terial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71900" y="2558767"/>
            <a:ext cx="8222100" cy="361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4"/>
          <p:cNvSpPr txBox="1">
            <a:spLocks noGrp="1"/>
          </p:cNvSpPr>
          <p:nvPr>
            <p:ph type="ctrTitle"/>
          </p:nvPr>
        </p:nvSpPr>
        <p:spPr>
          <a:xfrm>
            <a:off x="228600" y="2667000"/>
            <a:ext cx="8686800" cy="2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/>
              <a:t>INTR team for Interactive Table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Team Members: Robert Panoff, Cristina Alonso</a:t>
            </a:r>
            <a:br>
              <a:rPr lang="en-US" sz="2800"/>
            </a:br>
            <a:r>
              <a:rPr lang="en-US" sz="2800"/>
              <a:t>Product Owner: Hadi Alhaffar</a:t>
            </a:r>
            <a:br>
              <a:rPr lang="en-US" sz="2800"/>
            </a:br>
            <a:r>
              <a:rPr lang="en-US" sz="2800"/>
              <a:t>Professor: Masoud Sadjadi</a:t>
            </a:r>
            <a:br>
              <a:rPr lang="en-US" sz="2800"/>
            </a:br>
            <a:br>
              <a:rPr lang="en-US"/>
            </a:br>
            <a:r>
              <a:rPr lang="en-US" sz="1800"/>
              <a:t>School of Computing and Information Sciences</a:t>
            </a:r>
            <a:br>
              <a:rPr lang="en-US" sz="1800"/>
            </a:br>
            <a:r>
              <a:rPr lang="en-US" sz="1800"/>
              <a:t>Florida International University</a:t>
            </a:r>
            <a:endParaRPr/>
          </a:p>
        </p:txBody>
      </p:sp>
      <p:sp>
        <p:nvSpPr>
          <p:cNvPr id="80" name="Google Shape;80;p14"/>
          <p:cNvSpPr txBox="1">
            <a:spLocks noGrp="1"/>
          </p:cNvSpPr>
          <p:nvPr>
            <p:ph type="subTitle" idx="1"/>
          </p:nvPr>
        </p:nvSpPr>
        <p:spPr>
          <a:xfrm>
            <a:off x="228600" y="5643562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/>
              <a:t>November 28, 2018</a:t>
            </a:r>
            <a:endParaRPr/>
          </a:p>
        </p:txBody>
      </p:sp>
      <p:sp>
        <p:nvSpPr>
          <p:cNvPr id="81" name="Google Shape;81;p14"/>
          <p:cNvSpPr txBox="1"/>
          <p:nvPr/>
        </p:nvSpPr>
        <p:spPr>
          <a:xfrm>
            <a:off x="228600" y="228600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VIP/Senior Project Final Presentation</a:t>
            </a:r>
            <a:br>
              <a:rPr lang="en-US" sz="44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28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Fall 2018</a:t>
            </a:r>
            <a:endParaRPr sz="4400" b="0" i="0" u="none" strike="noStrike" cap="non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3"/>
          <p:cNvSpPr txBox="1">
            <a:spLocks noGrp="1"/>
          </p:cNvSpPr>
          <p:nvPr>
            <p:ph type="title"/>
          </p:nvPr>
        </p:nvSpPr>
        <p:spPr>
          <a:xfrm>
            <a:off x="298163" y="-352975"/>
            <a:ext cx="7583400" cy="10446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Code Snippet</a:t>
            </a:r>
            <a:endParaRPr/>
          </a:p>
        </p:txBody>
      </p:sp>
      <p:sp>
        <p:nvSpPr>
          <p:cNvPr id="147" name="Google Shape;147;p23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2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8" name="Google Shape;14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175" y="770549"/>
            <a:ext cx="8052050" cy="5695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4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Summary</a:t>
            </a:r>
            <a:endParaRPr/>
          </a:p>
        </p:txBody>
      </p:sp>
      <p:sp>
        <p:nvSpPr>
          <p:cNvPr id="155" name="Google Shape;155;p24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-282575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-US" dirty="0">
                <a:solidFill>
                  <a:srgbClr val="FFFFFF"/>
                </a:solidFill>
              </a:rPr>
              <a:t>Summary: We created this application using HTML, CSS, JavaScript, Socket.io, and Material Design Lite.</a:t>
            </a:r>
            <a:endParaRPr dirty="0">
              <a:solidFill>
                <a:srgbClr val="FFFFFF"/>
              </a:solidFill>
            </a:endParaRPr>
          </a:p>
          <a:p>
            <a:pPr marL="282575" lvl="0" indent="-282575" algn="l" rtl="0"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-US" dirty="0">
                <a:solidFill>
                  <a:srgbClr val="FFFFFF"/>
                </a:solidFill>
              </a:rPr>
              <a:t>contact information: rpano001@fiu.edu</a:t>
            </a:r>
            <a:endParaRPr dirty="0">
              <a:solidFill>
                <a:srgbClr val="FFFFFF"/>
              </a:solidFill>
            </a:endParaRPr>
          </a:p>
          <a:p>
            <a:pPr marL="282575" lvl="0" indent="-282575" algn="l" rtl="0"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-US" dirty="0">
                <a:solidFill>
                  <a:srgbClr val="FFFFFF"/>
                </a:solidFill>
              </a:rPr>
              <a:t>Questions?</a:t>
            </a:r>
            <a:endParaRPr dirty="0">
              <a:solidFill>
                <a:srgbClr val="FFFFFF"/>
              </a:solidFill>
            </a:endParaRPr>
          </a:p>
          <a:p>
            <a:pPr marL="282575" lvl="0" indent="-282575" algn="l" rtl="0"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-US" dirty="0">
                <a:solidFill>
                  <a:srgbClr val="FFFFFF"/>
                </a:solidFill>
              </a:rPr>
              <a:t>Thank You!</a:t>
            </a:r>
            <a:endParaRPr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Problem definition</a:t>
            </a:r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body" idx="1"/>
          </p:nvPr>
        </p:nvSpPr>
        <p:spPr>
          <a:xfrm>
            <a:off x="779475" y="1524000"/>
            <a:ext cx="7583400" cy="51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-282575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lang="en-US" sz="1800">
                <a:solidFill>
                  <a:srgbClr val="FFFFFF"/>
                </a:solidFill>
              </a:rPr>
              <a:t>Whole Project:</a:t>
            </a:r>
            <a:endParaRPr>
              <a:solidFill>
                <a:srgbClr val="FFFFFF"/>
              </a:solidFill>
            </a:endParaRPr>
          </a:p>
          <a:p>
            <a:pPr marL="577850" lvl="1" indent="-295275" algn="l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600"/>
              <a:buChar char="○"/>
            </a:pPr>
            <a:r>
              <a:rPr lang="en-US">
                <a:solidFill>
                  <a:srgbClr val="FFFFFF"/>
                </a:solidFill>
              </a:rPr>
              <a:t>Problem: Cumbersome and complex tech can make synching over meetings and classrooms difficult. Needing to bring laptops and writing gear can be distracting and disengage team members from the meeting.</a:t>
            </a:r>
            <a:endParaRPr>
              <a:solidFill>
                <a:srgbClr val="FFFFFF"/>
              </a:solidFill>
            </a:endParaRPr>
          </a:p>
          <a:p>
            <a:pPr marL="577850" lvl="1" indent="-307975" algn="l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800"/>
              <a:buChar char="○"/>
            </a:pPr>
            <a:r>
              <a:rPr lang="en-US">
                <a:solidFill>
                  <a:srgbClr val="FFFFFF"/>
                </a:solidFill>
              </a:rPr>
              <a:t>Solution: A site where each user has the ability to utilize a synchronous white board, note take, share notes, and save notes.</a:t>
            </a:r>
            <a:endParaRPr>
              <a:solidFill>
                <a:srgbClr val="FFFFFF"/>
              </a:solidFill>
            </a:endParaRPr>
          </a:p>
          <a:p>
            <a:pPr marL="282575" lvl="0" indent="-282575" algn="l" rtl="0"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lang="en-US" sz="1800">
                <a:solidFill>
                  <a:srgbClr val="FFFFFF"/>
                </a:solidFill>
              </a:rPr>
              <a:t>My Part:</a:t>
            </a:r>
            <a:endParaRPr>
              <a:solidFill>
                <a:srgbClr val="FFFFFF"/>
              </a:solidFill>
            </a:endParaRPr>
          </a:p>
          <a:p>
            <a:pPr marL="577850" lvl="1" indent="-295275" algn="l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600"/>
              <a:buChar char="○"/>
            </a:pPr>
            <a:r>
              <a:rPr lang="en-US" sz="1600">
                <a:solidFill>
                  <a:srgbClr val="FFFFFF"/>
                </a:solidFill>
              </a:rPr>
              <a:t>Worked on have reactive and responsive touch screen interaction</a:t>
            </a:r>
            <a:endParaRPr sz="1600">
              <a:solidFill>
                <a:srgbClr val="FFFFFF"/>
              </a:solidFill>
            </a:endParaRPr>
          </a:p>
          <a:p>
            <a:pPr marL="577850" lvl="1" indent="-295275" algn="l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600"/>
              <a:buChar char="○"/>
            </a:pPr>
            <a:r>
              <a:rPr lang="en-US" sz="1600">
                <a:solidFill>
                  <a:srgbClr val="FFFFFF"/>
                </a:solidFill>
              </a:rPr>
              <a:t>Created shared notepad functionality where users can have meeting level granularity, saving and loading images and notes that dynamically are available to all users</a:t>
            </a:r>
            <a:endParaRPr sz="1600">
              <a:solidFill>
                <a:srgbClr val="FFFFFF"/>
              </a:solidFill>
            </a:endParaRPr>
          </a:p>
          <a:p>
            <a:pPr marL="577850" lvl="1" indent="-295275" algn="l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600"/>
              <a:buChar char="○"/>
            </a:pPr>
            <a:r>
              <a:rPr lang="en-US" sz="1600">
                <a:solidFill>
                  <a:srgbClr val="FFFFFF"/>
                </a:solidFill>
              </a:rPr>
              <a:t>Worked on the User Interface</a:t>
            </a:r>
            <a:endParaRPr sz="16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6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Management</a:t>
            </a:r>
            <a:endParaRPr/>
          </a:p>
        </p:txBody>
      </p:sp>
      <p:sp>
        <p:nvSpPr>
          <p:cNvPr id="95" name="Google Shape;95;p16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pic>
        <p:nvPicPr>
          <p:cNvPr id="96" name="Google Shape;9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075" y="1767675"/>
            <a:ext cx="8811726" cy="447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User Stories I Worked On</a:t>
            </a:r>
            <a:endParaRPr/>
          </a:p>
        </p:txBody>
      </p:sp>
      <p:sp>
        <p:nvSpPr>
          <p:cNvPr id="103" name="Google Shape;103;p17"/>
          <p:cNvSpPr txBox="1">
            <a:spLocks noGrp="1"/>
          </p:cNvSpPr>
          <p:nvPr>
            <p:ph type="body" idx="1"/>
          </p:nvPr>
        </p:nvSpPr>
        <p:spPr>
          <a:xfrm>
            <a:off x="779475" y="1425575"/>
            <a:ext cx="7583400" cy="51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can use the personal canvas with touch screen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use the shared canvas with touch screen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create a new meeting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switch to previous meetings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save the personal or shared notes to the meeting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load saved meeting notes to the personal canvas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load saved meeting notes to the shared canvas and have it seen by all users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load images to the shared canvas and have it seen by all users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access application through a browser connected to the internet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access meeting folders via Google Drive and can access the saved notes or add items that can then be accessed via the shared or personal canvas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8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Non-User Story Work </a:t>
            </a:r>
            <a:endParaRPr/>
          </a:p>
        </p:txBody>
      </p:sp>
      <p:sp>
        <p:nvSpPr>
          <p:cNvPr id="110" name="Google Shape;110;p18"/>
          <p:cNvSpPr txBox="1">
            <a:spLocks noGrp="1"/>
          </p:cNvSpPr>
          <p:nvPr>
            <p:ph type="body" idx="1"/>
          </p:nvPr>
        </p:nvSpPr>
        <p:spPr>
          <a:xfrm>
            <a:off x="779475" y="1425575"/>
            <a:ext cx="7583400" cy="51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Got the program running remotely on an EC2 instance so that multiple user can use the program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Worked on making the code more modular and unified between files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Introduced Material Design Lite into the front end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Material Design lite modals showing in the correct area for both desktop and mobile.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Modals being responsive and intuitive for mouse and touchscreen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Adding dynamic buttons to modals that work in both desktop and mobile and respond to mouse and touch 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Debugged and merged code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Consolidated code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9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Use Cases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User Stories I worked on are colored blue</a:t>
            </a:r>
            <a:endParaRPr/>
          </a:p>
        </p:txBody>
      </p:sp>
      <p:sp>
        <p:nvSpPr>
          <p:cNvPr id="117" name="Google Shape;117;p19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0" algn="l" rtl="0">
              <a:spcBef>
                <a:spcPts val="200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pic>
        <p:nvPicPr>
          <p:cNvPr id="118" name="Google Shape;11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5138" y="1656650"/>
            <a:ext cx="8159026" cy="5089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0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805973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Sequence Diagram For Shared Canvas</a:t>
            </a:r>
            <a:endParaRPr/>
          </a:p>
        </p:txBody>
      </p:sp>
      <p:sp>
        <p:nvSpPr>
          <p:cNvPr id="125" name="Google Shape;125;p20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pic>
        <p:nvPicPr>
          <p:cNvPr id="126" name="Google Shape;12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6200" y="1581600"/>
            <a:ext cx="8838300" cy="485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1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-282575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-US">
                <a:solidFill>
                  <a:srgbClr val="FFFFFF"/>
                </a:solidFill>
              </a:rPr>
              <a:t>System decomposition</a:t>
            </a:r>
            <a:endParaRPr>
              <a:solidFill>
                <a:srgbClr val="FFFFFF"/>
              </a:solidFill>
            </a:endParaRPr>
          </a:p>
          <a:p>
            <a:pPr marL="282575" lvl="0" indent="-282575" algn="l" rtl="0"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-US">
                <a:solidFill>
                  <a:srgbClr val="FFFFFF"/>
                </a:solidFill>
              </a:rPr>
              <a:t>Identify the architecture patterns used</a:t>
            </a:r>
            <a:endParaRPr>
              <a:solidFill>
                <a:srgbClr val="FFFFFF"/>
              </a:solidFill>
            </a:endParaRPr>
          </a:p>
          <a:p>
            <a:pPr marL="282575" lvl="0" indent="-282575" algn="l" rtl="0"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-US">
                <a:solidFill>
                  <a:srgbClr val="FFFFFF"/>
                </a:solidFill>
              </a:rPr>
              <a:t>Highlight the parts that you contributed to them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33" name="Google Shape;133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5800" y="344050"/>
            <a:ext cx="8325925" cy="6311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2"/>
          <p:cNvSpPr txBox="1">
            <a:spLocks noGrp="1"/>
          </p:cNvSpPr>
          <p:nvPr>
            <p:ph type="title"/>
          </p:nvPr>
        </p:nvSpPr>
        <p:spPr>
          <a:xfrm>
            <a:off x="504025" y="0"/>
            <a:ext cx="8136000" cy="10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User Experience</a:t>
            </a:r>
            <a:endParaRPr/>
          </a:p>
        </p:txBody>
      </p:sp>
      <p:pic>
        <p:nvPicPr>
          <p:cNvPr id="140" name="Google Shape;140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300" y="1205150"/>
            <a:ext cx="8915401" cy="54038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861</Words>
  <Application>Microsoft Office PowerPoint</Application>
  <PresentationFormat>On-screen Show (4:3)</PresentationFormat>
  <Paragraphs>89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Trebuchet MS</vt:lpstr>
      <vt:lpstr>Roboto</vt:lpstr>
      <vt:lpstr>Arial</vt:lpstr>
      <vt:lpstr>Calibri</vt:lpstr>
      <vt:lpstr>Material</vt:lpstr>
      <vt:lpstr>INTR team for Interactive Table Team Members: Robert Panoff, Cristina Alonso Product Owner: Hadi Alhaffar Professor: Masoud Sadjadi  School of Computing and Information Sciences Florida International University</vt:lpstr>
      <vt:lpstr>Problem definition</vt:lpstr>
      <vt:lpstr>Project Management</vt:lpstr>
      <vt:lpstr>Requirements: User Stories I Worked On</vt:lpstr>
      <vt:lpstr>Requirements: Non-User Story Work </vt:lpstr>
      <vt:lpstr>Requirements: Use Cases User Stories I worked on are colored blue</vt:lpstr>
      <vt:lpstr>Requirements: Sequence Diagram For Shared Canvas</vt:lpstr>
      <vt:lpstr>PowerPoint Presentation</vt:lpstr>
      <vt:lpstr>User Experience</vt:lpstr>
      <vt:lpstr>Code Snippet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 team for Interactive Table Team Members: Robert Panoff, Cristina Alonso Product Owner: Hadi Alhaffar Professor: Masoud Sadjadi  School of Computing and Information Sciences Florida International University</dc:title>
  <cp:lastModifiedBy>Rob</cp:lastModifiedBy>
  <cp:revision>1</cp:revision>
  <dcterms:modified xsi:type="dcterms:W3CDTF">2018-12-07T19:39:44Z</dcterms:modified>
</cp:coreProperties>
</file>