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sz="8400"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8400"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8400"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8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8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8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8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8400"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D34D"/>
    <a:srgbClr val="27F931"/>
    <a:srgbClr val="84CF51"/>
    <a:srgbClr val="006600"/>
    <a:srgbClr val="62D050"/>
    <a:srgbClr val="DDE2E3"/>
    <a:srgbClr val="FFFF99"/>
    <a:srgbClr val="556270"/>
    <a:srgbClr val="4ECDC4"/>
    <a:srgbClr val="FEFB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541" autoAdjust="0"/>
    <p:restoredTop sz="95169" autoAdjust="0"/>
  </p:normalViewPr>
  <p:slideViewPr>
    <p:cSldViewPr>
      <p:cViewPr>
        <p:scale>
          <a:sx n="25" d="100"/>
          <a:sy n="25" d="100"/>
        </p:scale>
        <p:origin x="2718" y="18"/>
      </p:cViewPr>
      <p:guideLst>
        <p:guide orient="horz" pos="13824"/>
        <p:guide pos="103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fld id="{933D094D-0B1F-4B9B-86BC-B5ED6689BC6D}" type="datetime1">
              <a:rPr lang="en-US" altLang="en-US"/>
              <a:pPr>
                <a:defRPr/>
              </a:pPr>
              <a:t>11/25/2018</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881E397-88C5-482B-98EC-6E83D652A21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p:spPr>
      </p:sp>
      <p:sp>
        <p:nvSpPr>
          <p:cNvPr id="40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a:ea typeface="ＭＳ Ｐゴシック" pitchFamily="34" charset="-128"/>
            </a:endParaRPr>
          </a:p>
        </p:txBody>
      </p:sp>
      <p:sp>
        <p:nvSpPr>
          <p:cNvPr id="4100" name="Slide Number Placeholder 3"/>
          <p:cNvSpPr>
            <a:spLocks noGrp="1"/>
          </p:cNvSpPr>
          <p:nvPr>
            <p:ph type="sldNum" sz="quarter" idx="5"/>
          </p:nvPr>
        </p:nvSpPr>
        <p:spPr bwMode="auto">
          <a:noFill/>
          <a:ln>
            <a:miter lim="800000"/>
            <a:headEnd/>
            <a:tailEnd/>
          </a:ln>
        </p:spPr>
        <p:txBody>
          <a:bodyPr/>
          <a:lstStyle/>
          <a:p>
            <a:fld id="{B9D95377-DEE0-4973-B4B8-A76BCDE8FB16}" type="slidenum">
              <a:rPr lang="en-US" altLang="en-US"/>
              <a:pPr/>
              <a:t>1</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76D90B4-92BF-4A4A-A402-9B4A3486DBB2}" type="slidenum">
              <a:rPr lang="en-US" altLang="en-US"/>
              <a:pPr>
                <a:defRPr/>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33F5175-E678-4E23-BFFC-F8368A2A2F72}" type="slidenum">
              <a:rPr lang="en-US" altLang="en-US"/>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067F1EB-B1E3-4192-9B66-8D857E928FF6}"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B49EA79-DE8E-4B75-AE8A-C4DD81434278}" type="slidenum">
              <a:rPr lang="en-US" altLang="en-US"/>
              <a:pPr>
                <a:defRPr/>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A587AD-12EE-46E2-9DF8-896BAECF0F8B}" type="slidenum">
              <a:rPr lang="en-US" altLang="en-US"/>
              <a:pPr>
                <a:defRPr/>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073C32-06CC-409B-8CD3-C58B98C93498}" type="slidenum">
              <a:rPr lang="en-US" altLang="en-US"/>
              <a:pPr>
                <a:defRPr/>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4E51ABC-76FC-422A-8512-2782EB2B82F5}" type="slidenum">
              <a:rPr lang="en-US" altLang="en-US"/>
              <a:pPr>
                <a:defRPr/>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5946607-A07A-48AA-B142-4FEC28224C03}" type="slidenum">
              <a:rPr lang="en-US" altLang="en-US"/>
              <a:pPr>
                <a:defRPr/>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6A227F8-0A7A-4A88-9514-C05D9DA49A47}" type="slidenum">
              <a:rPr lang="en-US" altLang="en-US"/>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CCFD54F-A56A-418C-9A47-08E7F75545C8}" type="slidenum">
              <a:rPr lang="en-US" altLang="en-US"/>
              <a:pPr>
                <a:defRPr/>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EA8204-4772-4159-9D6F-5D578740E654}" type="slidenum">
              <a:rPr lang="en-US" altLang="en-US"/>
              <a:pPr>
                <a:defRPr/>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w="9525">
            <a:noFill/>
            <a:miter lim="800000"/>
            <a:headEnd/>
            <a:tailEnd/>
          </a:ln>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w="9525">
            <a:noFill/>
            <a:miter lim="800000"/>
            <a:headEnd/>
            <a:tailEnd/>
          </a:ln>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smtClean="0"/>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smtClean="0"/>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smtClean="0"/>
            </a:lvl1pPr>
          </a:lstStyle>
          <a:p>
            <a:pPr>
              <a:defRPr/>
            </a:pPr>
            <a:fld id="{694ADB1E-1015-4511-949A-E55B7A4F3DE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 Same Side Corner Rectangle 70"/>
          <p:cNvSpPr/>
          <p:nvPr/>
        </p:nvSpPr>
        <p:spPr bwMode="auto">
          <a:xfrm>
            <a:off x="762000" y="12313654"/>
            <a:ext cx="18074640" cy="10158697"/>
          </a:xfrm>
          <a:prstGeom prst="round2SameRect">
            <a:avLst/>
          </a:prstGeom>
          <a:solidFill>
            <a:srgbClr val="0070C0">
              <a:alpha val="15000"/>
            </a:srgbClr>
          </a:solidFill>
          <a:ln w="12700" algn="ctr">
            <a:solidFill>
              <a:schemeClr val="accent2">
                <a:lumMod val="50000"/>
              </a:schemeClr>
            </a:solidFill>
            <a:round/>
            <a:headEnd/>
            <a:tailEnd/>
          </a:ln>
          <a:scene3d>
            <a:camera prst="orthographicFront">
              <a:rot lat="10800000" lon="0" rev="0"/>
            </a:camera>
            <a:lightRig rig="threePt" dir="t"/>
          </a:scene3d>
          <a:sp3d/>
        </p:spPr>
        <p:txBody>
          <a:bodyPr anchor="ctr">
            <a:flatTx/>
          </a:bodyPr>
          <a:lstStyle/>
          <a:p>
            <a:pPr marL="571500" indent="-571500" defTabSz="4284663" eaLnBrk="1" hangingPunct="1"/>
            <a:endParaRPr lang="en-US" altLang="en-US" sz="4000">
              <a:solidFill>
                <a:schemeClr val="accent1">
                  <a:lumMod val="25000"/>
                </a:schemeClr>
              </a:solidFill>
              <a:latin typeface="SimHei" pitchFamily="49" charset="-122"/>
              <a:ea typeface="SimHei" pitchFamily="49" charset="-122"/>
              <a:cs typeface="Consolas" pitchFamily="49" charset="0"/>
            </a:endParaRPr>
          </a:p>
          <a:p>
            <a:pPr marL="571500" marR="0" indent="-571500" defTabSz="4284663" eaLnBrk="1" latinLnBrk="0" hangingPunct="1">
              <a:lnSpc>
                <a:spcPct val="100000"/>
              </a:lnSpc>
              <a:buClrTx/>
              <a:buSzTx/>
              <a:buFontTx/>
              <a:buNone/>
              <a:tabLst/>
            </a:pPr>
            <a:endParaRPr lang="en-US" altLang="en-US" sz="4000" dirty="0">
              <a:solidFill>
                <a:schemeClr val="accent1">
                  <a:lumMod val="25000"/>
                </a:schemeClr>
              </a:solidFill>
              <a:latin typeface="SimHei" pitchFamily="49" charset="-122"/>
              <a:ea typeface="SimHei" pitchFamily="49" charset="-122"/>
              <a:cs typeface="Consolas" pitchFamily="49" charset="0"/>
            </a:endParaRPr>
          </a:p>
        </p:txBody>
      </p:sp>
      <p:sp>
        <p:nvSpPr>
          <p:cNvPr id="64" name="Round Same Side Corner Rectangle 63"/>
          <p:cNvSpPr/>
          <p:nvPr/>
        </p:nvSpPr>
        <p:spPr bwMode="auto">
          <a:xfrm>
            <a:off x="10896598" y="25790663"/>
            <a:ext cx="21107400" cy="13153415"/>
          </a:xfrm>
          <a:prstGeom prst="round2SameRect">
            <a:avLst>
              <a:gd name="adj1" fmla="val 16667"/>
              <a:gd name="adj2" fmla="val 0"/>
            </a:avLst>
          </a:prstGeom>
          <a:solidFill>
            <a:srgbClr val="0070C0">
              <a:alpha val="15000"/>
            </a:srgbClr>
          </a:solidFill>
          <a:ln w="12700" algn="ctr">
            <a:solidFill>
              <a:schemeClr val="accent2">
                <a:lumMod val="50000"/>
              </a:schemeClr>
            </a:solidFill>
            <a:round/>
            <a:headEnd/>
            <a:tailEnd/>
          </a:ln>
          <a:scene3d>
            <a:camera prst="orthographicFront">
              <a:rot lat="10800000" lon="0" rev="0"/>
            </a:camera>
            <a:lightRig rig="threePt" dir="t"/>
          </a:scene3d>
          <a:sp3d/>
        </p:spPr>
        <p:txBody>
          <a:bodyPr anchor="ctr">
            <a:flatTx/>
          </a:bodyPr>
          <a:lstStyle/>
          <a:p>
            <a:pPr marL="571500" indent="-571500" defTabSz="4284663" eaLnBrk="1" hangingPunct="1"/>
            <a:endParaRPr lang="en-US" altLang="en-US" sz="4000" dirty="0">
              <a:solidFill>
                <a:schemeClr val="accent1">
                  <a:lumMod val="25000"/>
                </a:schemeClr>
              </a:solidFill>
              <a:latin typeface="SimHei" pitchFamily="49" charset="-122"/>
              <a:ea typeface="SimHei" pitchFamily="49" charset="-122"/>
              <a:cs typeface="Consolas" pitchFamily="49" charset="0"/>
            </a:endParaRPr>
          </a:p>
          <a:p>
            <a:pPr marL="571500" marR="0" indent="-571500" defTabSz="4284663" eaLnBrk="1" latinLnBrk="0" hangingPunct="1">
              <a:lnSpc>
                <a:spcPct val="100000"/>
              </a:lnSpc>
              <a:buClrTx/>
              <a:buSzTx/>
              <a:buFontTx/>
              <a:buNone/>
              <a:tabLst/>
            </a:pPr>
            <a:endParaRPr lang="en-US" altLang="en-US" sz="4000" dirty="0">
              <a:solidFill>
                <a:schemeClr val="accent1">
                  <a:lumMod val="25000"/>
                </a:schemeClr>
              </a:solidFill>
              <a:latin typeface="SimHei" pitchFamily="49" charset="-122"/>
              <a:ea typeface="SimHei" pitchFamily="49" charset="-122"/>
              <a:cs typeface="Consolas" pitchFamily="49" charset="0"/>
            </a:endParaRPr>
          </a:p>
        </p:txBody>
      </p:sp>
      <p:sp>
        <p:nvSpPr>
          <p:cNvPr id="2051" name="Text Box 12"/>
          <p:cNvSpPr txBox="1">
            <a:spLocks noChangeArrowheads="1"/>
          </p:cNvSpPr>
          <p:nvPr/>
        </p:nvSpPr>
        <p:spPr bwMode="auto">
          <a:xfrm>
            <a:off x="10010885" y="1981200"/>
            <a:ext cx="13201427" cy="1330724"/>
          </a:xfrm>
          <a:prstGeom prst="rect">
            <a:avLst/>
          </a:prstGeom>
          <a:noFill/>
          <a:ln w="9525">
            <a:noFill/>
            <a:miter lim="800000"/>
            <a:headEnd/>
            <a:tailEnd/>
          </a:ln>
        </p:spPr>
        <p:txBody>
          <a:bodyPr wrap="square" lIns="98655" tIns="49327" rIns="98655" bIns="49327">
            <a:spAutoFit/>
          </a:bodyPr>
          <a:lstStyle/>
          <a:p>
            <a:pPr defTabSz="985838" eaLnBrk="1" hangingPunct="1"/>
            <a:r>
              <a:rPr lang="en-US" altLang="en-US" sz="3600" b="1" dirty="0"/>
              <a:t>		</a:t>
            </a:r>
            <a:r>
              <a:rPr lang="en-US" altLang="en-US" sz="4000" b="1" dirty="0">
                <a:solidFill>
                  <a:schemeClr val="accent2">
                    <a:lumMod val="50000"/>
                  </a:schemeClr>
                </a:solidFill>
                <a:latin typeface="+mj-lt"/>
                <a:ea typeface="SimHei" pitchFamily="49" charset="-122"/>
                <a:cs typeface="Consolas" pitchFamily="49" charset="0"/>
              </a:rPr>
              <a:t>Student</a:t>
            </a:r>
            <a:r>
              <a:rPr lang="en-US" altLang="en-US" sz="3600" b="1" dirty="0">
                <a:solidFill>
                  <a:schemeClr val="accent2">
                    <a:lumMod val="50000"/>
                  </a:schemeClr>
                </a:solidFill>
              </a:rPr>
              <a:t>: </a:t>
            </a:r>
            <a:r>
              <a:rPr lang="en-US" altLang="en-US" sz="4000" dirty="0">
                <a:solidFill>
                  <a:schemeClr val="accent2">
                    <a:lumMod val="50000"/>
                  </a:schemeClr>
                </a:solidFill>
                <a:latin typeface="+mj-lt"/>
                <a:ea typeface="SimHei" pitchFamily="49" charset="-122"/>
                <a:cs typeface="Consolas" pitchFamily="49" charset="0"/>
              </a:rPr>
              <a:t>Alexander Campaneria</a:t>
            </a:r>
          </a:p>
          <a:p>
            <a:pPr defTabSz="985838" eaLnBrk="1" hangingPunct="1"/>
            <a:r>
              <a:rPr lang="en-US" altLang="en-US" sz="4000" b="1" dirty="0">
                <a:solidFill>
                  <a:schemeClr val="accent2">
                    <a:lumMod val="50000"/>
                  </a:schemeClr>
                </a:solidFill>
                <a:latin typeface="+mj-lt"/>
                <a:ea typeface="SimHei" pitchFamily="49" charset="-122"/>
                <a:cs typeface="Consolas" pitchFamily="49" charset="0"/>
              </a:rPr>
              <a:t>Mentor</a:t>
            </a:r>
            <a:r>
              <a:rPr lang="en-US" altLang="en-US" sz="3600" b="1" dirty="0">
                <a:solidFill>
                  <a:schemeClr val="accent2">
                    <a:lumMod val="50000"/>
                  </a:schemeClr>
                </a:solidFill>
              </a:rPr>
              <a:t>: </a:t>
            </a:r>
            <a:r>
              <a:rPr lang="en-US" altLang="en-US" sz="4000" dirty="0">
                <a:solidFill>
                  <a:schemeClr val="accent2">
                    <a:lumMod val="50000"/>
                  </a:schemeClr>
                </a:solidFill>
                <a:latin typeface="+mj-lt"/>
                <a:ea typeface="SimHei" pitchFamily="49" charset="-122"/>
                <a:cs typeface="Consolas" pitchFamily="49" charset="0"/>
              </a:rPr>
              <a:t>Leonardo</a:t>
            </a:r>
            <a:r>
              <a:rPr lang="en-US" altLang="en-US" sz="3600" dirty="0">
                <a:solidFill>
                  <a:schemeClr val="accent2">
                    <a:lumMod val="50000"/>
                  </a:schemeClr>
                </a:solidFill>
              </a:rPr>
              <a:t> </a:t>
            </a:r>
            <a:r>
              <a:rPr lang="en-US" altLang="en-US" sz="4000" dirty="0">
                <a:solidFill>
                  <a:schemeClr val="accent2">
                    <a:lumMod val="50000"/>
                  </a:schemeClr>
                </a:solidFill>
                <a:latin typeface="+mj-lt"/>
                <a:ea typeface="SimHei" pitchFamily="49" charset="-122"/>
                <a:cs typeface="Consolas" pitchFamily="49" charset="0"/>
              </a:rPr>
              <a:t>Bobadilla </a:t>
            </a:r>
            <a:r>
              <a:rPr lang="en-US" altLang="en-US" sz="4000" b="1" dirty="0">
                <a:solidFill>
                  <a:schemeClr val="accent2">
                    <a:lumMod val="50000"/>
                  </a:schemeClr>
                </a:solidFill>
                <a:latin typeface="+mj-lt"/>
                <a:ea typeface="SimHei" pitchFamily="49" charset="-122"/>
                <a:cs typeface="Consolas" pitchFamily="49" charset="0"/>
              </a:rPr>
              <a:t>Instructor</a:t>
            </a:r>
            <a:r>
              <a:rPr lang="en-US" altLang="en-US" sz="3600" b="1" dirty="0">
                <a:solidFill>
                  <a:schemeClr val="accent2">
                    <a:lumMod val="50000"/>
                  </a:schemeClr>
                </a:solidFill>
              </a:rPr>
              <a:t>:</a:t>
            </a:r>
            <a:r>
              <a:rPr lang="en-US" altLang="en-US" sz="3600" b="1" i="1" dirty="0">
                <a:solidFill>
                  <a:schemeClr val="accent2">
                    <a:lumMod val="50000"/>
                  </a:schemeClr>
                </a:solidFill>
              </a:rPr>
              <a:t> </a:t>
            </a:r>
            <a:r>
              <a:rPr lang="en-US" altLang="en-US" sz="4000" dirty="0">
                <a:solidFill>
                  <a:schemeClr val="accent2">
                    <a:lumMod val="50000"/>
                  </a:schemeClr>
                </a:solidFill>
                <a:latin typeface="+mj-lt"/>
                <a:ea typeface="SimHei" pitchFamily="49" charset="-122"/>
                <a:cs typeface="Consolas" pitchFamily="49" charset="0"/>
              </a:rPr>
              <a:t>Masoud</a:t>
            </a:r>
            <a:r>
              <a:rPr lang="en-US" altLang="en-US" sz="3600" dirty="0">
                <a:solidFill>
                  <a:schemeClr val="accent2">
                    <a:lumMod val="50000"/>
                  </a:schemeClr>
                </a:solidFill>
              </a:rPr>
              <a:t> </a:t>
            </a:r>
            <a:r>
              <a:rPr lang="en-US" altLang="en-US" sz="4000" dirty="0">
                <a:solidFill>
                  <a:schemeClr val="accent2">
                    <a:lumMod val="50000"/>
                  </a:schemeClr>
                </a:solidFill>
                <a:latin typeface="+mj-lt"/>
                <a:ea typeface="SimHei" pitchFamily="49" charset="-122"/>
                <a:cs typeface="Consolas" pitchFamily="49" charset="0"/>
              </a:rPr>
              <a:t>Sadjadi</a:t>
            </a:r>
          </a:p>
        </p:txBody>
      </p:sp>
      <p:pic>
        <p:nvPicPr>
          <p:cNvPr id="2052" name="Picture 1"/>
          <p:cNvPicPr>
            <a:picLocks noChangeAspect="1"/>
          </p:cNvPicPr>
          <p:nvPr/>
        </p:nvPicPr>
        <p:blipFill rotWithShape="1">
          <a:blip r:embed="rId3"/>
          <a:srcRect b="25792"/>
          <a:stretch/>
        </p:blipFill>
        <p:spPr bwMode="auto">
          <a:xfrm>
            <a:off x="-1" y="762001"/>
            <a:ext cx="8667877" cy="1752599"/>
          </a:xfrm>
          <a:prstGeom prst="rect">
            <a:avLst/>
          </a:prstGeom>
          <a:noFill/>
          <a:ln w="9525">
            <a:noFill/>
            <a:miter lim="800000"/>
            <a:headEnd/>
            <a:tailEnd/>
          </a:ln>
        </p:spPr>
      </p:pic>
      <p:sp>
        <p:nvSpPr>
          <p:cNvPr id="2054" name="Rounded Rectangle 3"/>
          <p:cNvSpPr>
            <a:spLocks noChangeArrowheads="1"/>
          </p:cNvSpPr>
          <p:nvPr/>
        </p:nvSpPr>
        <p:spPr bwMode="auto">
          <a:xfrm>
            <a:off x="761999" y="6887185"/>
            <a:ext cx="18083071" cy="3581400"/>
          </a:xfrm>
          <a:prstGeom prst="round2SameRect">
            <a:avLst/>
          </a:prstGeom>
          <a:solidFill>
            <a:srgbClr val="0070C0">
              <a:alpha val="15000"/>
            </a:srgbClr>
          </a:solidFill>
          <a:ln w="12700" algn="ctr">
            <a:solidFill>
              <a:schemeClr val="accent2">
                <a:lumMod val="50000"/>
              </a:schemeClr>
            </a:solidFill>
            <a:round/>
            <a:headEnd/>
            <a:tailEnd/>
          </a:ln>
          <a:scene3d>
            <a:camera prst="orthographicFront">
              <a:rot lat="10800000" lon="0" rev="0"/>
            </a:camera>
            <a:lightRig rig="threePt" dir="t"/>
          </a:scene3d>
          <a:sp3d/>
        </p:spPr>
        <p:txBody>
          <a:bodyPr anchor="ctr">
            <a:flatTx/>
          </a:bodyPr>
          <a:lstStyle/>
          <a:p>
            <a:pPr marL="571500" indent="-571500" defTabSz="4284663" eaLnBrk="1" hangingPunct="1"/>
            <a:endParaRPr lang="en-US" altLang="en-US" sz="4000" dirty="0">
              <a:solidFill>
                <a:schemeClr val="accent1">
                  <a:lumMod val="25000"/>
                </a:schemeClr>
              </a:solidFill>
              <a:latin typeface="SimHei" pitchFamily="49" charset="-122"/>
              <a:ea typeface="SimHei" pitchFamily="49" charset="-122"/>
              <a:cs typeface="Consolas" pitchFamily="49" charset="0"/>
            </a:endParaRPr>
          </a:p>
          <a:p>
            <a:pPr marL="571500" indent="-571500" defTabSz="4284663" eaLnBrk="1" hangingPunct="1"/>
            <a:r>
              <a:rPr lang="en-US" altLang="en-US" sz="4000" dirty="0">
                <a:solidFill>
                  <a:schemeClr val="accent1">
                    <a:lumMod val="25000"/>
                  </a:schemeClr>
                </a:solidFill>
                <a:latin typeface="SimHei" pitchFamily="49" charset="-122"/>
                <a:ea typeface="SimHei" pitchFamily="49" charset="-122"/>
                <a:cs typeface="Consolas" pitchFamily="49" charset="0"/>
              </a:rPr>
              <a:t>	</a:t>
            </a:r>
          </a:p>
        </p:txBody>
      </p:sp>
      <p:sp>
        <p:nvSpPr>
          <p:cNvPr id="2058" name="Rounded Rectangle 28"/>
          <p:cNvSpPr>
            <a:spLocks noChangeArrowheads="1"/>
          </p:cNvSpPr>
          <p:nvPr/>
        </p:nvSpPr>
        <p:spPr bwMode="auto">
          <a:xfrm>
            <a:off x="39955788" y="70745350"/>
            <a:ext cx="6527800" cy="4746625"/>
          </a:xfrm>
          <a:prstGeom prst="roundRect">
            <a:avLst>
              <a:gd name="adj" fmla="val 16667"/>
            </a:avLst>
          </a:prstGeom>
          <a:solidFill>
            <a:srgbClr val="DDE2E3"/>
          </a:solidFill>
          <a:ln w="9525">
            <a:solidFill>
              <a:srgbClr val="4ECDC4"/>
            </a:solidFill>
            <a:round/>
            <a:headEnd/>
            <a:tailEnd/>
          </a:ln>
        </p:spPr>
        <p:txBody>
          <a:bodyPr/>
          <a:lstStyle/>
          <a:p>
            <a:pPr marL="571500" indent="-571500" defTabSz="4284663" eaLnBrk="1" hangingPunct="1">
              <a:buFontTx/>
              <a:buChar char="•"/>
            </a:pPr>
            <a:r>
              <a:rPr lang="en-US" altLang="en-US" sz="4400"/>
              <a:t>Platform for listing/renting office spaces.</a:t>
            </a:r>
          </a:p>
          <a:p>
            <a:pPr marL="571500" indent="-571500" defTabSz="4284663" eaLnBrk="1" hangingPunct="1">
              <a:buFontTx/>
              <a:buChar char="•"/>
            </a:pPr>
            <a:r>
              <a:rPr lang="en-US" altLang="en-US" sz="4400"/>
              <a:t>Unlike existing systems, users have the freedom of naming their own price for an office space.</a:t>
            </a:r>
          </a:p>
          <a:p>
            <a:pPr marL="571500" indent="-571500" defTabSz="4284663" eaLnBrk="1" hangingPunct="1">
              <a:buFontTx/>
              <a:buChar char="•"/>
            </a:pPr>
            <a:r>
              <a:rPr lang="en-US" altLang="en-US" sz="4400"/>
              <a:t>Listers can choose which offer to accept.</a:t>
            </a:r>
          </a:p>
        </p:txBody>
      </p:sp>
      <p:sp>
        <p:nvSpPr>
          <p:cNvPr id="54" name="Shape 66"/>
          <p:cNvSpPr>
            <a:spLocks noChangeArrowheads="1"/>
          </p:cNvSpPr>
          <p:nvPr/>
        </p:nvSpPr>
        <p:spPr bwMode="auto">
          <a:xfrm>
            <a:off x="0" y="3505200"/>
            <a:ext cx="32918400" cy="1600200"/>
          </a:xfrm>
          <a:prstGeom prst="rect">
            <a:avLst/>
          </a:prstGeom>
          <a:solidFill>
            <a:schemeClr val="accent2">
              <a:lumMod val="50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eaLnBrk="1" hangingPunct="1">
              <a:defRPr/>
            </a:pPr>
            <a:r>
              <a:rPr lang="en-US" sz="9600" b="1" dirty="0">
                <a:ln w="12700">
                  <a:noFill/>
                </a:ln>
                <a:solidFill>
                  <a:schemeClr val="bg1"/>
                </a:solidFill>
                <a:latin typeface="Meiryo UI" pitchFamily="34" charset="-128"/>
                <a:ea typeface="Meiryo UI" pitchFamily="34" charset="-128"/>
                <a:cs typeface="Meiryo UI" pitchFamily="34" charset="-128"/>
                <a:sym typeface="Arial" pitchFamily="34" charset="0"/>
              </a:rPr>
              <a:t>Multi-Vehicle Patrolling</a:t>
            </a:r>
          </a:p>
        </p:txBody>
      </p:sp>
      <p:pic>
        <p:nvPicPr>
          <p:cNvPr id="57" name="Picture 56" descr="Figure_1.png"/>
          <p:cNvPicPr>
            <a:picLocks noChangeAspect="1"/>
          </p:cNvPicPr>
          <p:nvPr/>
        </p:nvPicPr>
        <p:blipFill rotWithShape="1">
          <a:blip r:embed="rId4"/>
          <a:srcRect l="6157" t="5453" r="11955"/>
          <a:stretch/>
        </p:blipFill>
        <p:spPr>
          <a:xfrm>
            <a:off x="11298963" y="28252751"/>
            <a:ext cx="9915927" cy="6075597"/>
          </a:xfrm>
          <a:prstGeom prst="rect">
            <a:avLst/>
          </a:prstGeom>
        </p:spPr>
      </p:pic>
      <p:sp>
        <p:nvSpPr>
          <p:cNvPr id="60" name="Round Same Side Corner Rectangle 59"/>
          <p:cNvSpPr/>
          <p:nvPr/>
        </p:nvSpPr>
        <p:spPr bwMode="auto">
          <a:xfrm>
            <a:off x="19687032" y="6578128"/>
            <a:ext cx="12316965" cy="5080472"/>
          </a:xfrm>
          <a:prstGeom prst="round2SameRect">
            <a:avLst/>
          </a:prstGeom>
          <a:solidFill>
            <a:srgbClr val="0070C0">
              <a:alpha val="15000"/>
            </a:srgbClr>
          </a:solidFill>
          <a:ln w="12700" algn="ctr">
            <a:solidFill>
              <a:schemeClr val="accent2">
                <a:lumMod val="50000"/>
              </a:schemeClr>
            </a:solidFill>
            <a:round/>
            <a:headEnd/>
            <a:tailEnd/>
          </a:ln>
          <a:scene3d>
            <a:camera prst="orthographicFront">
              <a:rot lat="10800000" lon="0" rev="0"/>
            </a:camera>
            <a:lightRig rig="threePt" dir="t"/>
          </a:scene3d>
          <a:sp3d/>
        </p:spPr>
        <p:txBody>
          <a:bodyPr anchor="ctr">
            <a:flatTx/>
          </a:bodyPr>
          <a:lstStyle/>
          <a:p>
            <a:pPr marL="571500" indent="-571500" defTabSz="4284663" eaLnBrk="1" hangingPunct="1">
              <a:buFont typeface="Arial" pitchFamily="34" charset="0"/>
              <a:buChar char="•"/>
            </a:pPr>
            <a:endParaRPr lang="en-US" altLang="en-US" sz="4000" dirty="0">
              <a:solidFill>
                <a:schemeClr val="accent2">
                  <a:lumMod val="50000"/>
                </a:schemeClr>
              </a:solidFill>
              <a:ea typeface="SimHei" pitchFamily="49" charset="-122"/>
              <a:cs typeface="Arial" pitchFamily="34" charset="0"/>
            </a:endParaRPr>
          </a:p>
        </p:txBody>
      </p:sp>
      <p:sp>
        <p:nvSpPr>
          <p:cNvPr id="65" name="Round Single Corner Rectangle 64"/>
          <p:cNvSpPr/>
          <p:nvPr/>
        </p:nvSpPr>
        <p:spPr bwMode="auto">
          <a:xfrm>
            <a:off x="19687034" y="5511327"/>
            <a:ext cx="12316964" cy="1066800"/>
          </a:xfrm>
          <a:prstGeom prst="round2SameRect">
            <a:avLst/>
          </a:prstGeom>
          <a:solidFill>
            <a:schemeClr val="accent2">
              <a:lumMod val="50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eaLnBrk="1" hangingPunct="1">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Requirements</a:t>
            </a:r>
          </a:p>
        </p:txBody>
      </p:sp>
      <p:sp>
        <p:nvSpPr>
          <p:cNvPr id="67" name="Round Single Corner Rectangle 66"/>
          <p:cNvSpPr/>
          <p:nvPr/>
        </p:nvSpPr>
        <p:spPr bwMode="auto">
          <a:xfrm>
            <a:off x="761999" y="5515585"/>
            <a:ext cx="18083070" cy="1371600"/>
          </a:xfrm>
          <a:prstGeom prst="round2SameRect">
            <a:avLst/>
          </a:prstGeom>
          <a:solidFill>
            <a:schemeClr val="accent2">
              <a:lumMod val="50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eaLnBrk="1" hangingPunct="1">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Objective</a:t>
            </a:r>
          </a:p>
        </p:txBody>
      </p:sp>
      <p:sp>
        <p:nvSpPr>
          <p:cNvPr id="69" name="Round Single Corner Rectangle 68"/>
          <p:cNvSpPr/>
          <p:nvPr/>
        </p:nvSpPr>
        <p:spPr bwMode="auto">
          <a:xfrm>
            <a:off x="10881562" y="39462960"/>
            <a:ext cx="21122437" cy="1066800"/>
          </a:xfrm>
          <a:prstGeom prst="round2SameRect">
            <a:avLst/>
          </a:prstGeom>
          <a:solidFill>
            <a:schemeClr val="accent2">
              <a:lumMod val="50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eaLnBrk="1" hangingPunct="1">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Acknowledgements</a:t>
            </a:r>
          </a:p>
        </p:txBody>
      </p:sp>
      <p:sp>
        <p:nvSpPr>
          <p:cNvPr id="70" name="Round Single Corner Rectangle 69"/>
          <p:cNvSpPr/>
          <p:nvPr/>
        </p:nvSpPr>
        <p:spPr bwMode="auto">
          <a:xfrm>
            <a:off x="761998" y="11170654"/>
            <a:ext cx="18083071" cy="1143000"/>
          </a:xfrm>
          <a:prstGeom prst="round2SameRect">
            <a:avLst/>
          </a:prstGeom>
          <a:solidFill>
            <a:schemeClr val="accent2">
              <a:lumMod val="50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eaLnBrk="1" hangingPunct="1">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Patrol</a:t>
            </a:r>
            <a:r>
              <a:rPr lang="en-US" sz="5700" b="1" dirty="0">
                <a:ln w="12700">
                  <a:noFill/>
                </a:ln>
                <a:solidFill>
                  <a:schemeClr val="bg1"/>
                </a:solidFill>
                <a:latin typeface="SimHei" pitchFamily="49" charset="-122"/>
                <a:ea typeface="SimHei" pitchFamily="49" charset="-122"/>
                <a:sym typeface="Arial" pitchFamily="34" charset="0"/>
              </a:rPr>
              <a:t> </a:t>
            </a: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Area</a:t>
            </a:r>
          </a:p>
        </p:txBody>
      </p:sp>
      <p:pic>
        <p:nvPicPr>
          <p:cNvPr id="72" name="Picture 71" descr="Port points.png"/>
          <p:cNvPicPr>
            <a:picLocks noChangeAspect="1"/>
          </p:cNvPicPr>
          <p:nvPr/>
        </p:nvPicPr>
        <p:blipFill>
          <a:blip r:embed="rId5"/>
          <a:stretch>
            <a:fillRect/>
          </a:stretch>
        </p:blipFill>
        <p:spPr>
          <a:xfrm>
            <a:off x="1115508" y="14020800"/>
            <a:ext cx="10351151" cy="6446389"/>
          </a:xfrm>
          <a:prstGeom prst="rect">
            <a:avLst/>
          </a:prstGeom>
        </p:spPr>
      </p:pic>
      <p:sp>
        <p:nvSpPr>
          <p:cNvPr id="73" name="TextBox 72"/>
          <p:cNvSpPr txBox="1"/>
          <p:nvPr/>
        </p:nvSpPr>
        <p:spPr>
          <a:xfrm>
            <a:off x="1115507" y="20574000"/>
            <a:ext cx="10718758" cy="1384995"/>
          </a:xfrm>
          <a:prstGeom prst="rect">
            <a:avLst/>
          </a:prstGeom>
          <a:noFill/>
        </p:spPr>
        <p:txBody>
          <a:bodyPr wrap="square" rtlCol="0">
            <a:spAutoFit/>
          </a:bodyPr>
          <a:lstStyle/>
          <a:p>
            <a:pPr algn="ctr"/>
            <a:r>
              <a:rPr lang="en-US" altLang="en-US" sz="2800" dirty="0">
                <a:solidFill>
                  <a:schemeClr val="accent2">
                    <a:lumMod val="50000"/>
                  </a:schemeClr>
                </a:solidFill>
                <a:ea typeface="SimHei" pitchFamily="49" charset="-122"/>
                <a:cs typeface="Arial" pitchFamily="34" charset="0"/>
              </a:rPr>
              <a:t>Figure 1.   An illustration of critical infrastructure points from a distribution based on a survey taken by Port Everglades. The yellow points mark important areas.</a:t>
            </a:r>
          </a:p>
        </p:txBody>
      </p:sp>
      <p:sp>
        <p:nvSpPr>
          <p:cNvPr id="74" name="TextBox 73"/>
          <p:cNvSpPr txBox="1"/>
          <p:nvPr/>
        </p:nvSpPr>
        <p:spPr>
          <a:xfrm>
            <a:off x="11734800" y="13956819"/>
            <a:ext cx="7002374" cy="7683981"/>
          </a:xfrm>
          <a:prstGeom prst="rect">
            <a:avLst/>
          </a:prstGeom>
          <a:noFill/>
        </p:spPr>
        <p:txBody>
          <a:bodyPr wrap="square" rtlCol="0">
            <a:noAutofit/>
          </a:bodyPr>
          <a:lstStyle/>
          <a:p>
            <a:pPr algn="just"/>
            <a:r>
              <a:rPr lang="en-US" altLang="en-US" sz="4000" dirty="0">
                <a:solidFill>
                  <a:schemeClr val="accent2">
                    <a:lumMod val="50000"/>
                  </a:schemeClr>
                </a:solidFill>
                <a:ea typeface="SimHei" pitchFamily="49" charset="-122"/>
                <a:cs typeface="Consolas" pitchFamily="49" charset="0"/>
              </a:rPr>
              <a:t>Port Everglades is one of the top three cruise ports in the world, is among the most active containerized cargo ports in the United States and South Florida’s main seaport for petroleum products such as gasoline and jet fuel. </a:t>
            </a:r>
          </a:p>
          <a:p>
            <a:pPr algn="just"/>
            <a:endParaRPr lang="en-US" altLang="en-US" sz="4000" dirty="0">
              <a:solidFill>
                <a:schemeClr val="accent2">
                  <a:lumMod val="50000"/>
                </a:schemeClr>
              </a:solidFill>
              <a:latin typeface="+mj-lt"/>
              <a:ea typeface="SimHei" pitchFamily="49" charset="-122"/>
              <a:cs typeface="Consolas" pitchFamily="49" charset="0"/>
            </a:endParaRPr>
          </a:p>
          <a:p>
            <a:pPr algn="just"/>
            <a:r>
              <a:rPr lang="en-US" altLang="en-US" sz="4000" dirty="0">
                <a:solidFill>
                  <a:schemeClr val="accent2">
                    <a:lumMod val="50000"/>
                  </a:schemeClr>
                </a:solidFill>
                <a:latin typeface="+mj-lt"/>
                <a:ea typeface="SimHei" pitchFamily="49" charset="-122"/>
                <a:cs typeface="Consolas" pitchFamily="49" charset="0"/>
              </a:rPr>
              <a:t>As such, there are many areas that are critical for port security and productivity. </a:t>
            </a:r>
          </a:p>
        </p:txBody>
      </p:sp>
      <p:sp>
        <p:nvSpPr>
          <p:cNvPr id="75" name="Round Same Side Corner Rectangle 74"/>
          <p:cNvSpPr/>
          <p:nvPr/>
        </p:nvSpPr>
        <p:spPr bwMode="auto">
          <a:xfrm>
            <a:off x="914398" y="25738152"/>
            <a:ext cx="9069984" cy="17619648"/>
          </a:xfrm>
          <a:prstGeom prst="round2SameRect">
            <a:avLst>
              <a:gd name="adj1" fmla="val 16667"/>
              <a:gd name="adj2" fmla="val 0"/>
            </a:avLst>
          </a:prstGeom>
          <a:solidFill>
            <a:srgbClr val="0070C0">
              <a:alpha val="15000"/>
            </a:srgbClr>
          </a:solidFill>
          <a:ln w="12700" algn="ctr">
            <a:solidFill>
              <a:schemeClr val="accent2">
                <a:lumMod val="50000"/>
              </a:schemeClr>
            </a:solidFill>
            <a:round/>
            <a:headEnd/>
            <a:tailEnd/>
          </a:ln>
          <a:scene3d>
            <a:camera prst="orthographicFront">
              <a:rot lat="10800000" lon="0" rev="0"/>
            </a:camera>
            <a:lightRig rig="threePt" dir="t"/>
          </a:scene3d>
          <a:sp3d/>
        </p:spPr>
        <p:txBody>
          <a:bodyPr anchor="ctr">
            <a:flatTx/>
          </a:bodyPr>
          <a:lstStyle/>
          <a:p>
            <a:pPr marL="571500" indent="-571500" defTabSz="4284663" eaLnBrk="1" hangingPunct="1"/>
            <a:endParaRPr lang="en-US" altLang="en-US" sz="4000" dirty="0">
              <a:solidFill>
                <a:schemeClr val="accent1">
                  <a:lumMod val="25000"/>
                </a:schemeClr>
              </a:solidFill>
              <a:latin typeface="SimHei" pitchFamily="49" charset="-122"/>
              <a:ea typeface="SimHei" pitchFamily="49" charset="-122"/>
              <a:cs typeface="Consolas" pitchFamily="49" charset="0"/>
            </a:endParaRPr>
          </a:p>
          <a:p>
            <a:pPr marL="571500" marR="0" indent="-571500" defTabSz="4284663" eaLnBrk="1" latinLnBrk="0" hangingPunct="1">
              <a:lnSpc>
                <a:spcPct val="100000"/>
              </a:lnSpc>
              <a:buClrTx/>
              <a:buSzTx/>
              <a:buFontTx/>
              <a:buNone/>
              <a:tabLst/>
            </a:pPr>
            <a:endParaRPr lang="en-US" altLang="en-US" sz="4000" dirty="0">
              <a:solidFill>
                <a:schemeClr val="accent1">
                  <a:lumMod val="25000"/>
                </a:schemeClr>
              </a:solidFill>
              <a:latin typeface="SimHei" pitchFamily="49" charset="-122"/>
              <a:ea typeface="SimHei" pitchFamily="49" charset="-122"/>
              <a:cs typeface="Consolas" pitchFamily="49" charset="0"/>
            </a:endParaRPr>
          </a:p>
        </p:txBody>
      </p:sp>
      <p:sp>
        <p:nvSpPr>
          <p:cNvPr id="77" name="Round Single Corner Rectangle 76"/>
          <p:cNvSpPr/>
          <p:nvPr/>
        </p:nvSpPr>
        <p:spPr bwMode="auto">
          <a:xfrm>
            <a:off x="895348" y="24688799"/>
            <a:ext cx="9089034" cy="1066801"/>
          </a:xfrm>
          <a:prstGeom prst="round2SameRect">
            <a:avLst/>
          </a:prstGeom>
          <a:solidFill>
            <a:schemeClr val="accent2">
              <a:lumMod val="50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eaLnBrk="1" hangingPunct="1">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The</a:t>
            </a:r>
            <a:r>
              <a:rPr lang="en-US" sz="5700" b="1" dirty="0">
                <a:ln w="12700">
                  <a:noFill/>
                </a:ln>
                <a:solidFill>
                  <a:schemeClr val="bg1"/>
                </a:solidFill>
                <a:latin typeface="SimHei" pitchFamily="49" charset="-122"/>
                <a:ea typeface="SimHei" pitchFamily="49" charset="-122"/>
                <a:sym typeface="Arial" pitchFamily="34" charset="0"/>
              </a:rPr>
              <a:t> </a:t>
            </a: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Algorithm</a:t>
            </a:r>
          </a:p>
        </p:txBody>
      </p:sp>
      <p:sp>
        <p:nvSpPr>
          <p:cNvPr id="78" name="Round Same Side Corner Rectangle 77"/>
          <p:cNvSpPr/>
          <p:nvPr/>
        </p:nvSpPr>
        <p:spPr bwMode="auto">
          <a:xfrm>
            <a:off x="19687031" y="13352789"/>
            <a:ext cx="12316967" cy="8991600"/>
          </a:xfrm>
          <a:prstGeom prst="round2SameRect">
            <a:avLst>
              <a:gd name="adj1" fmla="val 16667"/>
              <a:gd name="adj2" fmla="val 0"/>
            </a:avLst>
          </a:prstGeom>
          <a:solidFill>
            <a:srgbClr val="0070C0">
              <a:alpha val="15000"/>
            </a:srgbClr>
          </a:solidFill>
          <a:ln w="12700" algn="ctr">
            <a:solidFill>
              <a:schemeClr val="accent2">
                <a:lumMod val="50000"/>
              </a:schemeClr>
            </a:solidFill>
            <a:round/>
            <a:headEnd/>
            <a:tailEnd/>
          </a:ln>
          <a:scene3d>
            <a:camera prst="orthographicFront">
              <a:rot lat="10800000" lon="0" rev="0"/>
            </a:camera>
            <a:lightRig rig="threePt" dir="t"/>
          </a:scene3d>
          <a:sp3d/>
        </p:spPr>
        <p:txBody>
          <a:bodyPr anchor="ctr">
            <a:flatTx/>
          </a:bodyPr>
          <a:lstStyle/>
          <a:p>
            <a:pPr marL="571500" indent="-571500" defTabSz="4284663" eaLnBrk="1" hangingPunct="1"/>
            <a:endParaRPr lang="en-US" altLang="en-US" sz="4000" dirty="0">
              <a:solidFill>
                <a:schemeClr val="accent1">
                  <a:lumMod val="25000"/>
                </a:schemeClr>
              </a:solidFill>
              <a:latin typeface="SimHei" pitchFamily="49" charset="-122"/>
              <a:ea typeface="SimHei" pitchFamily="49" charset="-122"/>
              <a:cs typeface="Consolas" pitchFamily="49" charset="0"/>
            </a:endParaRPr>
          </a:p>
          <a:p>
            <a:pPr marL="571500" marR="0" indent="-571500" defTabSz="4284663" eaLnBrk="1" latinLnBrk="0" hangingPunct="1">
              <a:lnSpc>
                <a:spcPct val="100000"/>
              </a:lnSpc>
              <a:buClrTx/>
              <a:buSzTx/>
              <a:buFontTx/>
              <a:buNone/>
              <a:tabLst/>
            </a:pPr>
            <a:endParaRPr lang="en-US" altLang="en-US" sz="4000" dirty="0">
              <a:solidFill>
                <a:schemeClr val="accent1">
                  <a:lumMod val="25000"/>
                </a:schemeClr>
              </a:solidFill>
              <a:latin typeface="SimHei" pitchFamily="49" charset="-122"/>
              <a:ea typeface="SimHei" pitchFamily="49" charset="-122"/>
              <a:cs typeface="Consolas" pitchFamily="49" charset="0"/>
            </a:endParaRPr>
          </a:p>
        </p:txBody>
      </p:sp>
      <p:sp>
        <p:nvSpPr>
          <p:cNvPr id="79" name="Round Single Corner Rectangle 78"/>
          <p:cNvSpPr/>
          <p:nvPr/>
        </p:nvSpPr>
        <p:spPr bwMode="auto">
          <a:xfrm>
            <a:off x="19687032" y="12285988"/>
            <a:ext cx="12316966" cy="1066801"/>
          </a:xfrm>
          <a:prstGeom prst="round2SameRect">
            <a:avLst/>
          </a:prstGeom>
          <a:solidFill>
            <a:schemeClr val="accent2">
              <a:lumMod val="50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eaLnBrk="1" hangingPunct="1">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Motion Maps</a:t>
            </a:r>
          </a:p>
        </p:txBody>
      </p:sp>
      <p:sp>
        <p:nvSpPr>
          <p:cNvPr id="81" name="TextBox 80"/>
          <p:cNvSpPr txBox="1"/>
          <p:nvPr/>
        </p:nvSpPr>
        <p:spPr>
          <a:xfrm>
            <a:off x="27203400" y="13487400"/>
            <a:ext cx="4599492" cy="8094524"/>
          </a:xfrm>
          <a:prstGeom prst="rect">
            <a:avLst/>
          </a:prstGeom>
          <a:noFill/>
        </p:spPr>
        <p:txBody>
          <a:bodyPr wrap="square" rtlCol="0">
            <a:spAutoFit/>
          </a:bodyPr>
          <a:lstStyle/>
          <a:p>
            <a:r>
              <a:rPr lang="en-US" altLang="en-US" sz="4000" dirty="0">
                <a:solidFill>
                  <a:schemeClr val="accent2">
                    <a:lumMod val="50000"/>
                  </a:schemeClr>
                </a:solidFill>
                <a:latin typeface="+mj-lt"/>
                <a:ea typeface="SimHei" pitchFamily="49" charset="-122"/>
                <a:cs typeface="Consolas" pitchFamily="49" charset="0"/>
              </a:rPr>
              <a:t>A discrete network of nodes is used to represent  traversable  paths for each type of vehicle.</a:t>
            </a:r>
          </a:p>
          <a:p>
            <a:endParaRPr lang="en-US" altLang="en-US" sz="4000" dirty="0">
              <a:solidFill>
                <a:schemeClr val="accent2">
                  <a:lumMod val="50000"/>
                </a:schemeClr>
              </a:solidFill>
              <a:latin typeface="+mj-lt"/>
              <a:ea typeface="SimHei" pitchFamily="49" charset="-122"/>
              <a:cs typeface="Consolas" pitchFamily="49" charset="0"/>
            </a:endParaRPr>
          </a:p>
          <a:p>
            <a:r>
              <a:rPr lang="en-US" altLang="en-US" sz="4000" dirty="0">
                <a:solidFill>
                  <a:schemeClr val="accent2">
                    <a:lumMod val="50000"/>
                  </a:schemeClr>
                </a:solidFill>
                <a:latin typeface="+mj-lt"/>
                <a:ea typeface="SimHei" pitchFamily="49" charset="-122"/>
                <a:cs typeface="Consolas" pitchFamily="49" charset="0"/>
              </a:rPr>
              <a:t>The network is overlaid on a birds-eye view of the port to show the area for which each node corresponds.</a:t>
            </a:r>
          </a:p>
        </p:txBody>
      </p:sp>
      <p:sp>
        <p:nvSpPr>
          <p:cNvPr id="82" name="TextBox 81"/>
          <p:cNvSpPr txBox="1"/>
          <p:nvPr/>
        </p:nvSpPr>
        <p:spPr>
          <a:xfrm>
            <a:off x="20192999" y="20058389"/>
            <a:ext cx="6927181" cy="1815882"/>
          </a:xfrm>
          <a:prstGeom prst="rect">
            <a:avLst/>
          </a:prstGeom>
          <a:noFill/>
        </p:spPr>
        <p:txBody>
          <a:bodyPr wrap="square" rtlCol="0">
            <a:spAutoFit/>
          </a:bodyPr>
          <a:lstStyle/>
          <a:p>
            <a:pPr algn="ctr"/>
            <a:r>
              <a:rPr lang="en-US" altLang="en-US" sz="2800" dirty="0">
                <a:solidFill>
                  <a:schemeClr val="accent2">
                    <a:lumMod val="50000"/>
                  </a:schemeClr>
                </a:solidFill>
                <a:ea typeface="SimHei" pitchFamily="49" charset="-122"/>
                <a:cs typeface="Arial" pitchFamily="34" charset="0"/>
              </a:rPr>
              <a:t>Figure 2. A  visualization of how different  vehicles may move through different networks of traversable nodes.</a:t>
            </a:r>
          </a:p>
          <a:p>
            <a:endParaRPr lang="en-US" altLang="en-US" sz="2800" dirty="0">
              <a:solidFill>
                <a:schemeClr val="accent2">
                  <a:lumMod val="50000"/>
                </a:schemeClr>
              </a:solidFill>
              <a:ea typeface="SimHei" pitchFamily="49" charset="-122"/>
              <a:cs typeface="Arial" pitchFamily="34" charset="0"/>
            </a:endParaRPr>
          </a:p>
        </p:txBody>
      </p:sp>
      <p:sp>
        <p:nvSpPr>
          <p:cNvPr id="83" name="TextBox 82"/>
          <p:cNvSpPr txBox="1"/>
          <p:nvPr/>
        </p:nvSpPr>
        <p:spPr>
          <a:xfrm>
            <a:off x="1219201" y="33405121"/>
            <a:ext cx="8368312" cy="9325630"/>
          </a:xfrm>
          <a:prstGeom prst="rect">
            <a:avLst/>
          </a:prstGeom>
          <a:noFill/>
        </p:spPr>
        <p:txBody>
          <a:bodyPr wrap="square" rtlCol="0">
            <a:spAutoFit/>
          </a:bodyPr>
          <a:lstStyle/>
          <a:p>
            <a:pPr algn="just"/>
            <a:r>
              <a:rPr lang="en-US" altLang="en-US" sz="4000" dirty="0">
                <a:solidFill>
                  <a:schemeClr val="accent2">
                    <a:lumMod val="50000"/>
                  </a:schemeClr>
                </a:solidFill>
                <a:latin typeface="+mj-lt"/>
                <a:ea typeface="SimHei" pitchFamily="49" charset="-122"/>
                <a:cs typeface="Consolas" pitchFamily="49" charset="0"/>
              </a:rPr>
              <a:t>The route planning algorithm creates a loop from the starting point and two other points that are near critical areas if possible.</a:t>
            </a:r>
          </a:p>
          <a:p>
            <a:pPr algn="just"/>
            <a:endParaRPr lang="en-US" altLang="en-US" sz="4000" dirty="0">
              <a:solidFill>
                <a:schemeClr val="accent2">
                  <a:lumMod val="50000"/>
                </a:schemeClr>
              </a:solidFill>
              <a:latin typeface="+mj-lt"/>
              <a:ea typeface="SimHei" pitchFamily="49" charset="-122"/>
              <a:cs typeface="Consolas" pitchFamily="49" charset="0"/>
            </a:endParaRPr>
          </a:p>
          <a:p>
            <a:pPr algn="just"/>
            <a:r>
              <a:rPr lang="en-US" altLang="en-US" sz="4000" dirty="0">
                <a:solidFill>
                  <a:schemeClr val="accent2">
                    <a:lumMod val="50000"/>
                  </a:schemeClr>
                </a:solidFill>
                <a:latin typeface="+mj-lt"/>
                <a:ea typeface="SimHei" pitchFamily="49" charset="-122"/>
                <a:cs typeface="Consolas" pitchFamily="49" charset="0"/>
              </a:rPr>
              <a:t>Each segment of the loop will not exceed 1/3 of the total energy budget which guarantees that the vehicle will not exceed its energy budget.</a:t>
            </a:r>
          </a:p>
          <a:p>
            <a:pPr algn="just"/>
            <a:endParaRPr lang="en-US" altLang="en-US" sz="4000" dirty="0">
              <a:solidFill>
                <a:schemeClr val="accent2">
                  <a:lumMod val="50000"/>
                </a:schemeClr>
              </a:solidFill>
              <a:latin typeface="+mj-lt"/>
              <a:ea typeface="SimHei" pitchFamily="49" charset="-122"/>
              <a:cs typeface="Consolas" pitchFamily="49" charset="0"/>
            </a:endParaRPr>
          </a:p>
          <a:p>
            <a:pPr algn="just"/>
            <a:r>
              <a:rPr lang="en-US" altLang="en-US" sz="4000" dirty="0">
                <a:solidFill>
                  <a:schemeClr val="accent2">
                    <a:lumMod val="50000"/>
                  </a:schemeClr>
                </a:solidFill>
                <a:latin typeface="+mj-lt"/>
                <a:ea typeface="SimHei" pitchFamily="49" charset="-122"/>
                <a:cs typeface="Consolas" pitchFamily="49" charset="0"/>
              </a:rPr>
              <a:t>If a loop cannot be found for any reason the vehicle will go to a single point and then return to the starting point.</a:t>
            </a:r>
            <a:endParaRPr lang="en-US" sz="4000" dirty="0">
              <a:solidFill>
                <a:schemeClr val="accent2">
                  <a:lumMod val="50000"/>
                </a:schemeClr>
              </a:solidFill>
            </a:endParaRPr>
          </a:p>
        </p:txBody>
      </p:sp>
      <p:sp>
        <p:nvSpPr>
          <p:cNvPr id="84" name="Round Same Side Corner Rectangle 83"/>
          <p:cNvSpPr/>
          <p:nvPr/>
        </p:nvSpPr>
        <p:spPr bwMode="auto">
          <a:xfrm>
            <a:off x="10881564" y="40529760"/>
            <a:ext cx="21122436" cy="2828039"/>
          </a:xfrm>
          <a:prstGeom prst="round2SameRect">
            <a:avLst>
              <a:gd name="adj1" fmla="val 16667"/>
              <a:gd name="adj2" fmla="val 0"/>
            </a:avLst>
          </a:prstGeom>
          <a:solidFill>
            <a:srgbClr val="0070C0">
              <a:alpha val="15000"/>
            </a:srgbClr>
          </a:solidFill>
          <a:ln w="12700" algn="ctr">
            <a:solidFill>
              <a:schemeClr val="accent2">
                <a:lumMod val="50000"/>
              </a:schemeClr>
            </a:solidFill>
            <a:round/>
            <a:headEnd/>
            <a:tailEnd/>
          </a:ln>
          <a:scene3d>
            <a:camera prst="orthographicFront">
              <a:rot lat="10800000" lon="0" rev="0"/>
            </a:camera>
            <a:lightRig rig="threePt" dir="t"/>
          </a:scene3d>
          <a:sp3d/>
        </p:spPr>
        <p:txBody>
          <a:bodyPr anchor="ctr">
            <a:flatTx/>
          </a:bodyPr>
          <a:lstStyle/>
          <a:p>
            <a:pPr marL="571500" indent="-571500" defTabSz="4284663" eaLnBrk="1" hangingPunct="1"/>
            <a:endParaRPr lang="en-US" altLang="en-US" sz="4000" dirty="0">
              <a:solidFill>
                <a:schemeClr val="accent2">
                  <a:lumMod val="50000"/>
                </a:schemeClr>
              </a:solidFill>
              <a:latin typeface="+mj-lt"/>
              <a:ea typeface="SimHei" pitchFamily="49" charset="-122"/>
              <a:cs typeface="Consolas" pitchFamily="49" charset="0"/>
            </a:endParaRPr>
          </a:p>
        </p:txBody>
      </p:sp>
      <p:pic>
        <p:nvPicPr>
          <p:cNvPr id="34" name="Picture 33" descr="vehicle networks.png"/>
          <p:cNvPicPr>
            <a:picLocks noChangeAspect="1"/>
          </p:cNvPicPr>
          <p:nvPr/>
        </p:nvPicPr>
        <p:blipFill>
          <a:blip r:embed="rId6"/>
          <a:stretch>
            <a:fillRect/>
          </a:stretch>
        </p:blipFill>
        <p:spPr>
          <a:xfrm>
            <a:off x="19964400" y="13639800"/>
            <a:ext cx="6927181" cy="5982219"/>
          </a:xfrm>
          <a:prstGeom prst="rect">
            <a:avLst/>
          </a:prstGeom>
        </p:spPr>
      </p:pic>
      <p:sp>
        <p:nvSpPr>
          <p:cNvPr id="36" name="TextBox 35"/>
          <p:cNvSpPr txBox="1"/>
          <p:nvPr/>
        </p:nvSpPr>
        <p:spPr>
          <a:xfrm>
            <a:off x="1115506" y="7275255"/>
            <a:ext cx="17194107" cy="2554545"/>
          </a:xfrm>
          <a:prstGeom prst="rect">
            <a:avLst/>
          </a:prstGeom>
          <a:noFill/>
        </p:spPr>
        <p:txBody>
          <a:bodyPr wrap="square" rtlCol="0">
            <a:spAutoFit/>
          </a:bodyPr>
          <a:lstStyle/>
          <a:p>
            <a:pPr algn="just"/>
            <a:r>
              <a:rPr lang="en-US" altLang="en-US" sz="4000" dirty="0">
                <a:solidFill>
                  <a:schemeClr val="accent2">
                    <a:lumMod val="50000"/>
                  </a:schemeClr>
                </a:solidFill>
                <a:ea typeface="SimHei" pitchFamily="49" charset="-122"/>
                <a:cs typeface="Arial" pitchFamily="34" charset="0"/>
              </a:rPr>
              <a:t>Our objective for this project is to create a system that will plot patrol routes for autonomous vehicles. Using our system air, ground and sea vehicles can be used to patrol Port Everglades and monitor specific user defined areas for suspicious activity making the port more secure and productive.</a:t>
            </a:r>
          </a:p>
        </p:txBody>
      </p:sp>
      <p:sp>
        <p:nvSpPr>
          <p:cNvPr id="37" name="TextBox 36">
            <a:extLst>
              <a:ext uri="{FF2B5EF4-FFF2-40B4-BE49-F238E27FC236}">
                <a16:creationId xmlns:a16="http://schemas.microsoft.com/office/drawing/2014/main" id="{44CDF001-426A-419D-B7AF-C823D6F6812E}"/>
              </a:ext>
            </a:extLst>
          </p:cNvPr>
          <p:cNvSpPr txBox="1"/>
          <p:nvPr/>
        </p:nvSpPr>
        <p:spPr>
          <a:xfrm>
            <a:off x="9480430" y="552271"/>
            <a:ext cx="13552992" cy="1323439"/>
          </a:xfrm>
          <a:prstGeom prst="rect">
            <a:avLst/>
          </a:prstGeom>
          <a:noFill/>
        </p:spPr>
        <p:txBody>
          <a:bodyPr wrap="square" rtlCol="0">
            <a:spAutoFit/>
          </a:bodyPr>
          <a:lstStyle/>
          <a:p>
            <a:r>
              <a:rPr lang="en-US" altLang="en-US" sz="8000" b="1" dirty="0">
                <a:solidFill>
                  <a:schemeClr val="accent2">
                    <a:lumMod val="50000"/>
                  </a:schemeClr>
                </a:solidFill>
                <a:latin typeface="Meiryo UI" panose="020B0604030504040204" pitchFamily="34" charset="-128"/>
                <a:ea typeface="Meiryo UI" panose="020B0604030504040204" pitchFamily="34" charset="-128"/>
                <a:cs typeface="Arial" pitchFamily="34" charset="0"/>
              </a:rPr>
              <a:t>Senior Project Fall, 2018</a:t>
            </a:r>
          </a:p>
        </p:txBody>
      </p:sp>
      <p:pic>
        <p:nvPicPr>
          <p:cNvPr id="6" name="Picture 5">
            <a:extLst>
              <a:ext uri="{FF2B5EF4-FFF2-40B4-BE49-F238E27FC236}">
                <a16:creationId xmlns:a16="http://schemas.microsoft.com/office/drawing/2014/main" id="{CA66349D-3B40-47DC-BAF0-EA524BCF9A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177366" y="268469"/>
            <a:ext cx="4426232" cy="1065909"/>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15FABE5F-68F9-4D84-A7EB-8E7F1D2A60E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822400" y="2286892"/>
            <a:ext cx="5781198" cy="1065908"/>
          </a:xfrm>
          <a:prstGeom prst="rect">
            <a:avLst/>
          </a:prstGeom>
          <a:effectLst>
            <a:outerShdw blurRad="50800" dist="38100" dir="2700000" algn="tl" rotWithShape="0">
              <a:prstClr val="black">
                <a:alpha val="40000"/>
              </a:prstClr>
            </a:outerShdw>
          </a:effectLst>
        </p:spPr>
      </p:pic>
      <p:sp>
        <p:nvSpPr>
          <p:cNvPr id="42" name="Shape 66">
            <a:extLst>
              <a:ext uri="{FF2B5EF4-FFF2-40B4-BE49-F238E27FC236}">
                <a16:creationId xmlns:a16="http://schemas.microsoft.com/office/drawing/2014/main" id="{8139EEAC-2EFD-44A1-BFBD-E5A887C916E5}"/>
              </a:ext>
            </a:extLst>
          </p:cNvPr>
          <p:cNvSpPr>
            <a:spLocks noChangeArrowheads="1"/>
          </p:cNvSpPr>
          <p:nvPr/>
        </p:nvSpPr>
        <p:spPr bwMode="auto">
          <a:xfrm>
            <a:off x="-1" y="22941072"/>
            <a:ext cx="32918400" cy="1190232"/>
          </a:xfrm>
          <a:prstGeom prst="rect">
            <a:avLst/>
          </a:prstGeom>
          <a:solidFill>
            <a:schemeClr val="accent2">
              <a:lumMod val="50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eaLnBrk="1" hangingPunct="1">
              <a:defRPr/>
            </a:pPr>
            <a:r>
              <a:rPr lang="en-US" sz="7200" b="1" dirty="0">
                <a:ln w="12700">
                  <a:noFill/>
                </a:ln>
                <a:solidFill>
                  <a:schemeClr val="bg1"/>
                </a:solidFill>
                <a:latin typeface="Meiryo UI" pitchFamily="34" charset="-128"/>
                <a:ea typeface="Meiryo UI" pitchFamily="34" charset="-128"/>
                <a:cs typeface="Meiryo UI" pitchFamily="34" charset="-128"/>
                <a:sym typeface="Arial" pitchFamily="34" charset="0"/>
              </a:rPr>
              <a:t>Results</a:t>
            </a:r>
          </a:p>
        </p:txBody>
      </p:sp>
      <p:pic>
        <p:nvPicPr>
          <p:cNvPr id="10" name="Picture 9">
            <a:extLst>
              <a:ext uri="{FF2B5EF4-FFF2-40B4-BE49-F238E27FC236}">
                <a16:creationId xmlns:a16="http://schemas.microsoft.com/office/drawing/2014/main" id="{96D0D627-A6D6-434C-B006-07D8418BB6D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11267" y="26195351"/>
            <a:ext cx="8276245" cy="6674969"/>
          </a:xfrm>
          <a:prstGeom prst="rect">
            <a:avLst/>
          </a:prstGeom>
        </p:spPr>
      </p:pic>
      <p:pic>
        <p:nvPicPr>
          <p:cNvPr id="12" name="Picture 11">
            <a:extLst>
              <a:ext uri="{FF2B5EF4-FFF2-40B4-BE49-F238E27FC236}">
                <a16:creationId xmlns:a16="http://schemas.microsoft.com/office/drawing/2014/main" id="{E8B73D94-F65E-49E6-AFC4-09E11BCF2287}"/>
              </a:ext>
            </a:extLst>
          </p:cNvPr>
          <p:cNvPicPr>
            <a:picLocks noChangeAspect="1"/>
          </p:cNvPicPr>
          <p:nvPr/>
        </p:nvPicPr>
        <p:blipFill rotWithShape="1">
          <a:blip r:embed="rId10">
            <a:extLst>
              <a:ext uri="{28A0092B-C50C-407E-A947-70E740481C1C}">
                <a14:useLocalDpi xmlns:a14="http://schemas.microsoft.com/office/drawing/2010/main" val="0"/>
              </a:ext>
            </a:extLst>
          </a:blip>
          <a:srcRect l="17324" t="14952" r="19715" b="12933"/>
          <a:stretch/>
        </p:blipFill>
        <p:spPr>
          <a:xfrm>
            <a:off x="21647811" y="28271083"/>
            <a:ext cx="9918350" cy="6075597"/>
          </a:xfrm>
          <a:prstGeom prst="rect">
            <a:avLst/>
          </a:prstGeom>
        </p:spPr>
      </p:pic>
      <p:sp>
        <p:nvSpPr>
          <p:cNvPr id="48" name="TextBox 47">
            <a:extLst>
              <a:ext uri="{FF2B5EF4-FFF2-40B4-BE49-F238E27FC236}">
                <a16:creationId xmlns:a16="http://schemas.microsoft.com/office/drawing/2014/main" id="{2AB49474-C8D2-4BC5-8E3D-BFB9B6455B54}"/>
              </a:ext>
            </a:extLst>
          </p:cNvPr>
          <p:cNvSpPr txBox="1"/>
          <p:nvPr/>
        </p:nvSpPr>
        <p:spPr>
          <a:xfrm>
            <a:off x="11298964" y="34328348"/>
            <a:ext cx="9918350" cy="954107"/>
          </a:xfrm>
          <a:prstGeom prst="rect">
            <a:avLst/>
          </a:prstGeom>
          <a:noFill/>
        </p:spPr>
        <p:txBody>
          <a:bodyPr wrap="square" rtlCol="0">
            <a:spAutoFit/>
          </a:bodyPr>
          <a:lstStyle/>
          <a:p>
            <a:pPr algn="ctr"/>
            <a:r>
              <a:rPr lang="en-US" altLang="en-US" sz="2800" dirty="0">
                <a:solidFill>
                  <a:schemeClr val="accent2">
                    <a:lumMod val="50000"/>
                  </a:schemeClr>
                </a:solidFill>
                <a:ea typeface="SimHei" pitchFamily="49" charset="-122"/>
                <a:cs typeface="Arial" pitchFamily="34" charset="0"/>
              </a:rPr>
              <a:t>Figure 3. Shows a sample output of a route that would be taken by a ground vehicle. </a:t>
            </a:r>
          </a:p>
        </p:txBody>
      </p:sp>
      <p:sp>
        <p:nvSpPr>
          <p:cNvPr id="49" name="TextBox 48">
            <a:extLst>
              <a:ext uri="{FF2B5EF4-FFF2-40B4-BE49-F238E27FC236}">
                <a16:creationId xmlns:a16="http://schemas.microsoft.com/office/drawing/2014/main" id="{3D3AB7F6-3A17-45E4-9F11-EB004D7EBF07}"/>
              </a:ext>
            </a:extLst>
          </p:cNvPr>
          <p:cNvSpPr txBox="1"/>
          <p:nvPr/>
        </p:nvSpPr>
        <p:spPr>
          <a:xfrm>
            <a:off x="21634619" y="34386360"/>
            <a:ext cx="9918350" cy="954107"/>
          </a:xfrm>
          <a:prstGeom prst="rect">
            <a:avLst/>
          </a:prstGeom>
          <a:noFill/>
        </p:spPr>
        <p:txBody>
          <a:bodyPr wrap="square" rtlCol="0">
            <a:spAutoFit/>
          </a:bodyPr>
          <a:lstStyle/>
          <a:p>
            <a:pPr algn="ctr"/>
            <a:r>
              <a:rPr lang="en-US" altLang="en-US" sz="2800" dirty="0">
                <a:solidFill>
                  <a:schemeClr val="accent2">
                    <a:lumMod val="50000"/>
                  </a:schemeClr>
                </a:solidFill>
                <a:ea typeface="SimHei" pitchFamily="49" charset="-122"/>
                <a:cs typeface="Arial" pitchFamily="34" charset="0"/>
              </a:rPr>
              <a:t>Figure 4. Shows a sample output of a route that would be taken by an air vehicle. </a:t>
            </a:r>
          </a:p>
        </p:txBody>
      </p:sp>
      <p:sp>
        <p:nvSpPr>
          <p:cNvPr id="14" name="TextBox 13">
            <a:extLst>
              <a:ext uri="{FF2B5EF4-FFF2-40B4-BE49-F238E27FC236}">
                <a16:creationId xmlns:a16="http://schemas.microsoft.com/office/drawing/2014/main" id="{57321FE6-3115-4A09-A955-ED7BD7364AB4}"/>
              </a:ext>
            </a:extLst>
          </p:cNvPr>
          <p:cNvSpPr txBox="1"/>
          <p:nvPr/>
        </p:nvSpPr>
        <p:spPr>
          <a:xfrm>
            <a:off x="11298964" y="26195351"/>
            <a:ext cx="20254005" cy="1938992"/>
          </a:xfrm>
          <a:prstGeom prst="rect">
            <a:avLst/>
          </a:prstGeom>
          <a:noFill/>
        </p:spPr>
        <p:txBody>
          <a:bodyPr wrap="square" rtlCol="0">
            <a:spAutoFit/>
          </a:bodyPr>
          <a:lstStyle/>
          <a:p>
            <a:pPr algn="just"/>
            <a:r>
              <a:rPr lang="en-US" altLang="en-US" sz="4000" dirty="0">
                <a:solidFill>
                  <a:schemeClr val="accent2">
                    <a:lumMod val="50000"/>
                  </a:schemeClr>
                </a:solidFill>
                <a:ea typeface="SimHei" pitchFamily="49" charset="-122"/>
                <a:cs typeface="Consolas" pitchFamily="49" charset="0"/>
              </a:rPr>
              <a:t>After running the route planning algorithm all of the points that will be  traversed and seen </a:t>
            </a:r>
            <a:r>
              <a:rPr lang="en-US" altLang="en-US" sz="4000" dirty="0">
                <a:solidFill>
                  <a:schemeClr val="accent2">
                    <a:lumMod val="50000"/>
                  </a:schemeClr>
                </a:solidFill>
                <a:ea typeface="SimHei" pitchFamily="49" charset="-122"/>
              </a:rPr>
              <a:t>are recorded. All of the recorded points </a:t>
            </a:r>
            <a:r>
              <a:rPr lang="en-US" altLang="en-US" sz="4000" dirty="0">
                <a:solidFill>
                  <a:srgbClr val="333399">
                    <a:lumMod val="50000"/>
                  </a:srgbClr>
                </a:solidFill>
                <a:latin typeface="Arial"/>
                <a:ea typeface="SimHei" pitchFamily="49" charset="-122"/>
                <a:cs typeface="Consolas" pitchFamily="49" charset="0"/>
              </a:rPr>
              <a:t>are plotted on top of a birds-eye view of the port for user reference (</a:t>
            </a:r>
            <a:r>
              <a:rPr lang="en-US" altLang="en-US" sz="4000" dirty="0">
                <a:solidFill>
                  <a:schemeClr val="accent2">
                    <a:lumMod val="50000"/>
                  </a:schemeClr>
                </a:solidFill>
                <a:ea typeface="SimHei" pitchFamily="49" charset="-122"/>
                <a:cs typeface="Arial" pitchFamily="34" charset="0"/>
              </a:rPr>
              <a:t>Figures 3 and 4</a:t>
            </a:r>
            <a:r>
              <a:rPr lang="en-US" altLang="en-US" sz="4000" dirty="0">
                <a:solidFill>
                  <a:srgbClr val="333399">
                    <a:lumMod val="50000"/>
                  </a:srgbClr>
                </a:solidFill>
                <a:latin typeface="Arial"/>
                <a:ea typeface="SimHei" pitchFamily="49" charset="-122"/>
                <a:cs typeface="Arial" pitchFamily="34" charset="0"/>
              </a:rPr>
              <a:t>).</a:t>
            </a:r>
            <a:endParaRPr lang="en-US" altLang="en-US" sz="4000" dirty="0">
              <a:solidFill>
                <a:schemeClr val="accent2">
                  <a:lumMod val="50000"/>
                </a:schemeClr>
              </a:solidFill>
              <a:ea typeface="SimHei" pitchFamily="49" charset="-122"/>
              <a:cs typeface="Arial" pitchFamily="34" charset="0"/>
            </a:endParaRPr>
          </a:p>
        </p:txBody>
      </p:sp>
      <p:sp>
        <p:nvSpPr>
          <p:cNvPr id="51" name="Round Single Corner Rectangle 62">
            <a:extLst>
              <a:ext uri="{FF2B5EF4-FFF2-40B4-BE49-F238E27FC236}">
                <a16:creationId xmlns:a16="http://schemas.microsoft.com/office/drawing/2014/main" id="{8F62C123-8AD2-4A75-A23D-C149A35823D8}"/>
              </a:ext>
            </a:extLst>
          </p:cNvPr>
          <p:cNvSpPr/>
          <p:nvPr/>
        </p:nvSpPr>
        <p:spPr bwMode="auto">
          <a:xfrm>
            <a:off x="10881562" y="24664703"/>
            <a:ext cx="21137472" cy="1167097"/>
          </a:xfrm>
          <a:prstGeom prst="round2SameRect">
            <a:avLst/>
          </a:prstGeom>
          <a:solidFill>
            <a:schemeClr val="accent2">
              <a:lumMod val="50000"/>
            </a:schemeClr>
          </a:solidFill>
          <a:ln w="12700">
            <a:noFill/>
            <a:miter lim="400000"/>
            <a:headEnd/>
            <a:tailEnd/>
          </a:ln>
          <a:effectLst>
            <a:outerShdw rotWithShape="0">
              <a:srgbClr val="808080">
                <a:alpha val="79999"/>
              </a:srgbClr>
            </a:outerShdw>
          </a:effectLst>
          <a:sp3d>
            <a:bevelT h="355600"/>
          </a:sp3d>
        </p:spPr>
        <p:txBody>
          <a:bodyPr lIns="0" tIns="0" rIns="0" bIns="0" anchor="ctr"/>
          <a:lstStyle/>
          <a:p>
            <a:pPr algn="ctr" eaLnBrk="1" hangingPunct="1">
              <a:defRPr/>
            </a:pPr>
            <a:r>
              <a:rPr lang="en-US" sz="5700" b="1" dirty="0">
                <a:ln w="12700">
                  <a:noFill/>
                </a:ln>
                <a:solidFill>
                  <a:schemeClr val="bg1"/>
                </a:solidFill>
                <a:latin typeface="Meiryo UI" pitchFamily="34" charset="-128"/>
                <a:ea typeface="Meiryo UI" pitchFamily="34" charset="-128"/>
                <a:cs typeface="Meiryo UI" pitchFamily="34" charset="-128"/>
                <a:sym typeface="Arial" pitchFamily="34" charset="0"/>
              </a:rPr>
              <a:t>Patrol Routes</a:t>
            </a:r>
          </a:p>
        </p:txBody>
      </p:sp>
      <p:sp>
        <p:nvSpPr>
          <p:cNvPr id="16" name="TextBox 15">
            <a:extLst>
              <a:ext uri="{FF2B5EF4-FFF2-40B4-BE49-F238E27FC236}">
                <a16:creationId xmlns:a16="http://schemas.microsoft.com/office/drawing/2014/main" id="{A8B2D28F-3437-4E71-9B7F-D94FE37507E4}"/>
              </a:ext>
            </a:extLst>
          </p:cNvPr>
          <p:cNvSpPr txBox="1"/>
          <p:nvPr/>
        </p:nvSpPr>
        <p:spPr>
          <a:xfrm>
            <a:off x="11298963" y="40944159"/>
            <a:ext cx="20267198" cy="1938992"/>
          </a:xfrm>
          <a:prstGeom prst="rect">
            <a:avLst/>
          </a:prstGeom>
          <a:noFill/>
        </p:spPr>
        <p:txBody>
          <a:bodyPr wrap="square" rtlCol="0">
            <a:spAutoFit/>
          </a:bodyPr>
          <a:lstStyle/>
          <a:p>
            <a:pPr lvl="0" algn="just" defTabSz="4284663" eaLnBrk="1" hangingPunct="1"/>
            <a:r>
              <a:rPr lang="en-US" altLang="en-US" sz="4000" dirty="0">
                <a:solidFill>
                  <a:srgbClr val="333399">
                    <a:lumMod val="50000"/>
                  </a:srgbClr>
                </a:solidFill>
                <a:latin typeface="Arial"/>
                <a:ea typeface="SimHei" pitchFamily="49" charset="-122"/>
                <a:cs typeface="Consolas" pitchFamily="49" charset="0"/>
              </a:rPr>
              <a:t>My thanks go to Leonardo Bobadilla, Tauhidul Alam, and Gabriel Weaver for guidance and support. This project wouldn’t have been possible without my teammate Mathew Silva for his diligence, programming expertise and countless other contributions.</a:t>
            </a:r>
          </a:p>
        </p:txBody>
      </p:sp>
      <p:sp>
        <p:nvSpPr>
          <p:cNvPr id="17" name="TextBox 16">
            <a:extLst>
              <a:ext uri="{FF2B5EF4-FFF2-40B4-BE49-F238E27FC236}">
                <a16:creationId xmlns:a16="http://schemas.microsoft.com/office/drawing/2014/main" id="{0C6FB686-279A-46A4-BFFE-7EB4890B02FC}"/>
              </a:ext>
            </a:extLst>
          </p:cNvPr>
          <p:cNvSpPr txBox="1"/>
          <p:nvPr/>
        </p:nvSpPr>
        <p:spPr>
          <a:xfrm>
            <a:off x="19945039" y="6705600"/>
            <a:ext cx="11754161" cy="4524315"/>
          </a:xfrm>
          <a:prstGeom prst="rect">
            <a:avLst/>
          </a:prstGeom>
          <a:noFill/>
        </p:spPr>
        <p:txBody>
          <a:bodyPr wrap="square" rtlCol="0">
            <a:spAutoFit/>
          </a:bodyPr>
          <a:lstStyle/>
          <a:p>
            <a:pPr marL="571500" lvl="0" indent="-571500" algn="just" defTabSz="4284663" eaLnBrk="1" hangingPunct="1">
              <a:buFont typeface="Arial" pitchFamily="34" charset="0"/>
              <a:buChar char="•"/>
            </a:pPr>
            <a:r>
              <a:rPr lang="en-US" altLang="en-US" sz="3600" dirty="0">
                <a:solidFill>
                  <a:srgbClr val="333399">
                    <a:lumMod val="50000"/>
                  </a:srgbClr>
                </a:solidFill>
                <a:ea typeface="SimHei" pitchFamily="49" charset="-122"/>
                <a:cs typeface="Arial" pitchFamily="34" charset="0"/>
              </a:rPr>
              <a:t>The system should take into account vehicle type (air, ground or sea).</a:t>
            </a:r>
          </a:p>
          <a:p>
            <a:pPr marL="571500" lvl="0" indent="-571500" algn="just" defTabSz="4284663" eaLnBrk="1" hangingPunct="1">
              <a:buFont typeface="Arial" pitchFamily="34" charset="0"/>
              <a:buChar char="•"/>
            </a:pPr>
            <a:r>
              <a:rPr lang="en-US" altLang="en-US" sz="3600" dirty="0">
                <a:solidFill>
                  <a:srgbClr val="333399">
                    <a:lumMod val="50000"/>
                  </a:srgbClr>
                </a:solidFill>
                <a:ea typeface="SimHei" pitchFamily="49" charset="-122"/>
                <a:cs typeface="Arial" pitchFamily="34" charset="0"/>
              </a:rPr>
              <a:t>Patrol Routes should prioritize critical areas to monitor.</a:t>
            </a:r>
          </a:p>
          <a:p>
            <a:pPr marL="571500" lvl="0" indent="-571500" algn="just" defTabSz="4284663" eaLnBrk="1" hangingPunct="1">
              <a:buFont typeface="Arial" pitchFamily="34" charset="0"/>
              <a:buChar char="•"/>
            </a:pPr>
            <a:r>
              <a:rPr lang="en-US" altLang="en-US" sz="3600" dirty="0">
                <a:solidFill>
                  <a:srgbClr val="333399">
                    <a:lumMod val="50000"/>
                  </a:srgbClr>
                </a:solidFill>
                <a:ea typeface="SimHei" pitchFamily="49" charset="-122"/>
                <a:cs typeface="Arial" pitchFamily="34" charset="0"/>
              </a:rPr>
              <a:t>Patrol routes should be no longer than the set energy budget for each vehicle.</a:t>
            </a:r>
          </a:p>
          <a:p>
            <a:pPr marL="571500" lvl="0" indent="-571500" algn="just" defTabSz="4284663" eaLnBrk="1" hangingPunct="1">
              <a:buFont typeface="Arial" pitchFamily="34" charset="0"/>
              <a:buChar char="•"/>
            </a:pPr>
            <a:r>
              <a:rPr lang="en-US" altLang="en-US" sz="3600" dirty="0">
                <a:solidFill>
                  <a:srgbClr val="333399">
                    <a:lumMod val="50000"/>
                  </a:srgbClr>
                </a:solidFill>
                <a:ea typeface="SimHei" pitchFamily="49" charset="-122"/>
                <a:cs typeface="Arial" pitchFamily="34" charset="0"/>
              </a:rPr>
              <a:t>Patrol routes must be randomized to some degree so that their next action is not predictable to observers.</a:t>
            </a:r>
            <a:endParaRPr lang="en-US" sz="3600" dirty="0"/>
          </a:p>
        </p:txBody>
      </p:sp>
      <p:pic>
        <p:nvPicPr>
          <p:cNvPr id="23" name="Picture 22">
            <a:extLst>
              <a:ext uri="{FF2B5EF4-FFF2-40B4-BE49-F238E27FC236}">
                <a16:creationId xmlns:a16="http://schemas.microsoft.com/office/drawing/2014/main" id="{5ED5A437-84B2-4771-A2FA-BE1466AFBCA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94451" y="12428772"/>
            <a:ext cx="5432867" cy="1293540"/>
          </a:xfrm>
          <a:prstGeom prst="rect">
            <a:avLst/>
          </a:prstGeom>
        </p:spPr>
      </p:pic>
      <p:sp>
        <p:nvSpPr>
          <p:cNvPr id="24" name="Rectangle 23">
            <a:extLst>
              <a:ext uri="{FF2B5EF4-FFF2-40B4-BE49-F238E27FC236}">
                <a16:creationId xmlns:a16="http://schemas.microsoft.com/office/drawing/2014/main" id="{E59E7042-60E7-4353-8855-9836F717D060}"/>
              </a:ext>
            </a:extLst>
          </p:cNvPr>
          <p:cNvSpPr/>
          <p:nvPr/>
        </p:nvSpPr>
        <p:spPr>
          <a:xfrm>
            <a:off x="28637511" y="1438870"/>
            <a:ext cx="3966087"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pPr algn="ctr"/>
            <a:r>
              <a:rPr lang="en-US" sz="5400" b="1" cap="none" spc="0" dirty="0">
                <a:ln w="0"/>
                <a:solidFill>
                  <a:schemeClr val="tx1">
                    <a:lumMod val="85000"/>
                    <a:lumOff val="15000"/>
                  </a:schemeClr>
                </a:solidFill>
                <a:effectLst>
                  <a:outerShdw blurRad="38100" dist="19050" dir="2700000" algn="tl" rotWithShape="0">
                    <a:schemeClr val="dk1">
                      <a:alpha val="40000"/>
                    </a:schemeClr>
                  </a:outerShdw>
                </a:effectLst>
                <a:latin typeface="Arial Black" panose="020B0A04020102020204" pitchFamily="34" charset="0"/>
              </a:rPr>
              <a:t>Network</a:t>
            </a:r>
            <a:r>
              <a:rPr lang="en-US" sz="5400" b="1" cap="none" spc="0" dirty="0">
                <a:ln w="0"/>
                <a:solidFill>
                  <a:schemeClr val="accent1">
                    <a:lumMod val="50000"/>
                  </a:schemeClr>
                </a:solidFill>
                <a:effectLst>
                  <a:outerShdw blurRad="38100" dist="19050" dir="2700000" algn="tl" rotWithShape="0">
                    <a:schemeClr val="dk1">
                      <a:alpha val="40000"/>
                    </a:schemeClr>
                  </a:outerShdw>
                </a:effectLst>
                <a:latin typeface="Arial Black" panose="020B0A04020102020204" pitchFamily="34" charset="0"/>
              </a:rPr>
              <a:t>X</a:t>
            </a:r>
          </a:p>
        </p:txBody>
      </p:sp>
      <p:sp>
        <p:nvSpPr>
          <p:cNvPr id="25" name="TextBox 24">
            <a:extLst>
              <a:ext uri="{FF2B5EF4-FFF2-40B4-BE49-F238E27FC236}">
                <a16:creationId xmlns:a16="http://schemas.microsoft.com/office/drawing/2014/main" id="{64AA1736-3D7F-4430-B506-495208CB9AD0}"/>
              </a:ext>
            </a:extLst>
          </p:cNvPr>
          <p:cNvSpPr txBox="1"/>
          <p:nvPr/>
        </p:nvSpPr>
        <p:spPr>
          <a:xfrm>
            <a:off x="11298962" y="35491751"/>
            <a:ext cx="20254005" cy="2554545"/>
          </a:xfrm>
          <a:prstGeom prst="rect">
            <a:avLst/>
          </a:prstGeom>
          <a:noFill/>
        </p:spPr>
        <p:txBody>
          <a:bodyPr wrap="square" rtlCol="0">
            <a:spAutoFit/>
          </a:bodyPr>
          <a:lstStyle/>
          <a:p>
            <a:pPr lvl="0" algn="just"/>
            <a:r>
              <a:rPr lang="en-US" altLang="en-US" sz="4000" dirty="0">
                <a:solidFill>
                  <a:srgbClr val="333399">
                    <a:lumMod val="50000"/>
                  </a:srgbClr>
                </a:solidFill>
                <a:ea typeface="SimHei" pitchFamily="49" charset="-122"/>
                <a:cs typeface="Arial" pitchFamily="34" charset="0"/>
              </a:rPr>
              <a:t>The red points show the route taken and the blue points show the areas seen  from  the  </a:t>
            </a:r>
            <a:r>
              <a:rPr lang="en-US" altLang="en-US" sz="4000" dirty="0">
                <a:solidFill>
                  <a:schemeClr val="accent2">
                    <a:lumMod val="50000"/>
                  </a:schemeClr>
                </a:solidFill>
                <a:ea typeface="SimHei" pitchFamily="49" charset="-122"/>
              </a:rPr>
              <a:t>route. White and red nodes are critical areas that are prioritized in route generation. Note the increased visibility but smaller energy budget of the aerial vehicle compared to that of the ground vehicle.</a:t>
            </a: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902</TotalTime>
  <Words>555</Words>
  <Application>Microsoft Office PowerPoint</Application>
  <PresentationFormat>Custom</PresentationFormat>
  <Paragraphs>42</Paragraphs>
  <Slides>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Meiryo UI</vt:lpstr>
      <vt:lpstr>ＭＳ Ｐゴシック</vt:lpstr>
      <vt:lpstr>SimHei</vt:lpstr>
      <vt:lpstr>Arial</vt:lpstr>
      <vt:lpstr>Arial Black</vt:lpstr>
      <vt:lpstr>Calibri</vt:lpstr>
      <vt:lpstr>Consolas</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Alexander Campaneria</cp:lastModifiedBy>
  <cp:revision>120</cp:revision>
  <dcterms:created xsi:type="dcterms:W3CDTF">2016-05-02T16:55:09Z</dcterms:created>
  <dcterms:modified xsi:type="dcterms:W3CDTF">2018-11-26T00:49:31Z</dcterms:modified>
</cp:coreProperties>
</file>