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pitchFamily="34" charset="-128"/>
        <a:cs typeface="Arial" charset="0"/>
      </a:defRPr>
    </a:lvl1pPr>
    <a:lvl2pPr marL="457200" algn="l" rtl="0" fontAlgn="base">
      <a:spcBef>
        <a:spcPct val="0"/>
      </a:spcBef>
      <a:spcAft>
        <a:spcPct val="0"/>
      </a:spcAft>
      <a:defRPr sz="8400" kern="1200">
        <a:solidFill>
          <a:schemeClr val="tx1"/>
        </a:solidFill>
        <a:latin typeface="Arial" charset="0"/>
        <a:ea typeface="ＭＳ Ｐゴシック" pitchFamily="34" charset="-128"/>
        <a:cs typeface="Arial" charset="0"/>
      </a:defRPr>
    </a:lvl2pPr>
    <a:lvl3pPr marL="914400" algn="l" rtl="0" fontAlgn="base">
      <a:spcBef>
        <a:spcPct val="0"/>
      </a:spcBef>
      <a:spcAft>
        <a:spcPct val="0"/>
      </a:spcAft>
      <a:defRPr sz="8400" kern="1200">
        <a:solidFill>
          <a:schemeClr val="tx1"/>
        </a:solidFill>
        <a:latin typeface="Arial" charset="0"/>
        <a:ea typeface="ＭＳ Ｐゴシック" pitchFamily="34" charset="-128"/>
        <a:cs typeface="Arial" charset="0"/>
      </a:defRPr>
    </a:lvl3pPr>
    <a:lvl4pPr marL="1371600" algn="l" rtl="0" fontAlgn="base">
      <a:spcBef>
        <a:spcPct val="0"/>
      </a:spcBef>
      <a:spcAft>
        <a:spcPct val="0"/>
      </a:spcAft>
      <a:defRPr sz="8400" kern="1200">
        <a:solidFill>
          <a:schemeClr val="tx1"/>
        </a:solidFill>
        <a:latin typeface="Arial" charset="0"/>
        <a:ea typeface="ＭＳ Ｐゴシック" pitchFamily="34" charset="-128"/>
        <a:cs typeface="Arial" charset="0"/>
      </a:defRPr>
    </a:lvl4pPr>
    <a:lvl5pPr marL="1828800" algn="l" rtl="0" fontAlgn="base">
      <a:spcBef>
        <a:spcPct val="0"/>
      </a:spcBef>
      <a:spcAft>
        <a:spcPct val="0"/>
      </a:spcAft>
      <a:defRPr sz="8400" kern="1200">
        <a:solidFill>
          <a:schemeClr val="tx1"/>
        </a:solidFill>
        <a:latin typeface="Arial" charset="0"/>
        <a:ea typeface="ＭＳ Ｐゴシック" pitchFamily="34" charset="-128"/>
        <a:cs typeface="Arial" charset="0"/>
      </a:defRPr>
    </a:lvl5pPr>
    <a:lvl6pPr marL="2286000" algn="l" defTabSz="914400" rtl="0" eaLnBrk="1" latinLnBrk="0" hangingPunct="1">
      <a:defRPr sz="8400" kern="1200">
        <a:solidFill>
          <a:schemeClr val="tx1"/>
        </a:solidFill>
        <a:latin typeface="Arial" charset="0"/>
        <a:ea typeface="ＭＳ Ｐゴシック" pitchFamily="34" charset="-128"/>
        <a:cs typeface="Arial" charset="0"/>
      </a:defRPr>
    </a:lvl6pPr>
    <a:lvl7pPr marL="2743200" algn="l" defTabSz="914400" rtl="0" eaLnBrk="1" latinLnBrk="0" hangingPunct="1">
      <a:defRPr sz="8400" kern="1200">
        <a:solidFill>
          <a:schemeClr val="tx1"/>
        </a:solidFill>
        <a:latin typeface="Arial" charset="0"/>
        <a:ea typeface="ＭＳ Ｐゴシック" pitchFamily="34" charset="-128"/>
        <a:cs typeface="Arial" charset="0"/>
      </a:defRPr>
    </a:lvl7pPr>
    <a:lvl8pPr marL="3200400" algn="l" defTabSz="914400" rtl="0" eaLnBrk="1" latinLnBrk="0" hangingPunct="1">
      <a:defRPr sz="8400" kern="1200">
        <a:solidFill>
          <a:schemeClr val="tx1"/>
        </a:solidFill>
        <a:latin typeface="Arial" charset="0"/>
        <a:ea typeface="ＭＳ Ｐゴシック" pitchFamily="34" charset="-128"/>
        <a:cs typeface="Arial" charset="0"/>
      </a:defRPr>
    </a:lvl8pPr>
    <a:lvl9pPr marL="3657600" algn="l" defTabSz="914400" rtl="0" eaLnBrk="1" latinLnBrk="0" hangingPunct="1">
      <a:defRPr sz="8400" kern="1200">
        <a:solidFill>
          <a:schemeClr val="tx1"/>
        </a:solidFill>
        <a:latin typeface="Arial" charset="0"/>
        <a:ea typeface="ＭＳ Ｐゴシック" pitchFamily="34"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D34D"/>
    <a:srgbClr val="27F931"/>
    <a:srgbClr val="84CF51"/>
    <a:srgbClr val="006600"/>
    <a:srgbClr val="62D050"/>
    <a:srgbClr val="DDE2E3"/>
    <a:srgbClr val="FFFF99"/>
    <a:srgbClr val="55627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9382" autoAdjust="0"/>
    <p:restoredTop sz="95169" autoAdjust="0"/>
  </p:normalViewPr>
  <p:slideViewPr>
    <p:cSldViewPr>
      <p:cViewPr>
        <p:scale>
          <a:sx n="25" d="100"/>
          <a:sy n="25" d="100"/>
        </p:scale>
        <p:origin x="-1939" y="3000"/>
      </p:cViewPr>
      <p:guideLst>
        <p:guide orient="horz" pos="13824"/>
        <p:guide pos="103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cs typeface="+mn-cs"/>
              </a:defRPr>
            </a:lvl1pPr>
          </a:lstStyle>
          <a:p>
            <a:pPr>
              <a:defRPr/>
            </a:pPr>
            <a:fld id="{AABFBBA3-F132-49D1-A226-BE943871F9FF}" type="datetime1">
              <a:rPr lang="en-US" altLang="en-US"/>
              <a:pPr>
                <a:defRPr/>
              </a:pPr>
              <a:t>12/5/2018</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cs typeface="+mn-cs"/>
              </a:defRPr>
            </a:lvl1pPr>
          </a:lstStyle>
          <a:p>
            <a:pPr>
              <a:defRPr/>
            </a:pPr>
            <a:fld id="{191B082D-99F3-4134-8910-EDFC1BC0455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itchFamily="34" charset="-128"/>
            </a:endParaRPr>
          </a:p>
        </p:txBody>
      </p:sp>
      <p:sp>
        <p:nvSpPr>
          <p:cNvPr id="4100" name="Slide Number Placeholder 3"/>
          <p:cNvSpPr>
            <a:spLocks noGrp="1"/>
          </p:cNvSpPr>
          <p:nvPr>
            <p:ph type="sldNum" sz="quarter" idx="5"/>
          </p:nvPr>
        </p:nvSpPr>
        <p:spPr bwMode="auto">
          <a:noFill/>
          <a:ln>
            <a:miter lim="800000"/>
            <a:headEnd/>
            <a:tailEnd/>
          </a:ln>
        </p:spPr>
        <p:txBody>
          <a:bodyPr/>
          <a:lstStyle/>
          <a:p>
            <a:fld id="{27824724-37E0-4E8D-8376-4BE60212D119}" type="slidenum">
              <a:rPr lang="en-US" altLang="en-US" smtClean="0">
                <a:latin typeface="Arial" charset="0"/>
              </a:rPr>
              <a:pPr/>
              <a:t>1</a:t>
            </a:fld>
            <a:endParaRPr lang="en-US" alt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A741F04-8367-420D-96A1-C062DCFC66F6}" type="slidenum">
              <a:rPr lang="en-US"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196AF94-A634-4DE6-87A4-817F698E0382}"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0D50853-A4DE-451B-9CA4-06B20D70FDF5}"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00157AE-ACF0-487E-BF37-44DA5871A2D3}" type="slidenum">
              <a:rPr lang="en-US"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276B16-DB23-4CB2-ADFB-C2951275D255}" type="slidenum">
              <a:rPr lang="en-US"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DDF1F43-47E4-4A6A-8CDB-73B40E7D952A}" type="slidenum">
              <a:rPr lang="en-US"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F851C4-9D03-4457-922A-F9CE4122240B}" type="slidenum">
              <a:rPr lang="en-US"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E93577F-8561-4F32-AC75-956B9048118A}" type="slidenum">
              <a:rPr lang="en-US"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2FE894B-686D-4F19-95A7-BA9F6AC0EB5B}"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801AB6E-5B81-4409-A063-EBBC09B15E0C}" type="slidenum">
              <a:rPr lang="en-US"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4DC92E3-828D-4D34-B8EF-5788C9B7D6BF}" type="slidenum">
              <a:rPr lang="en-US"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w="9525">
            <a:noFill/>
            <a:miter lim="800000"/>
            <a:headEnd/>
            <a:tailEnd/>
          </a:ln>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w="9525">
            <a:noFill/>
            <a:miter lim="800000"/>
            <a:headEnd/>
            <a:tailEnd/>
          </a:ln>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pitchFamily="34" charset="0"/>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pitchFamily="34" charset="0"/>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atin typeface="Arial" pitchFamily="34" charset="0"/>
                <a:cs typeface="+mn-cs"/>
              </a:defRPr>
            </a:lvl1pPr>
          </a:lstStyle>
          <a:p>
            <a:pPr>
              <a:defRPr/>
            </a:pPr>
            <a:fld id="{D6AB3FC1-AA66-47D6-816D-2C03D0DF892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ound Same Side Corner Rectangle 49"/>
          <p:cNvSpPr/>
          <p:nvPr/>
        </p:nvSpPr>
        <p:spPr bwMode="auto">
          <a:xfrm>
            <a:off x="10652760" y="26243280"/>
            <a:ext cx="21031200" cy="10515600"/>
          </a:xfrm>
          <a:prstGeom prst="round2SameRect">
            <a:avLst/>
          </a:prstGeom>
          <a:solidFill>
            <a:srgbClr val="92D050">
              <a:alpha val="15000"/>
            </a:srgbClr>
          </a:solidFill>
          <a:ln w="12700" algn="ctr">
            <a:solidFill>
              <a:srgbClr val="92D050"/>
            </a:solidFill>
            <a:round/>
            <a:headEnd/>
            <a:tailEnd/>
          </a:ln>
          <a:scene3d>
            <a:camera prst="orthographicFront">
              <a:rot lat="10800000" lon="0" rev="0"/>
            </a:camera>
            <a:lightRig rig="threePt" dir="t"/>
          </a:scene3d>
          <a:sp3d/>
        </p:spPr>
        <p:txBody>
          <a:bodyPr anchor="ctr"/>
          <a:lstStyle/>
          <a:p>
            <a:pPr marL="571500" indent="-571500" defTabSz="4284663">
              <a:defRPr/>
            </a:pPr>
            <a:endParaRPr lang="en-US" altLang="en-US" sz="4000">
              <a:solidFill>
                <a:schemeClr val="accent1">
                  <a:lumMod val="25000"/>
                </a:schemeClr>
              </a:solidFill>
              <a:latin typeface="SimHei" pitchFamily="49" charset="-122"/>
              <a:ea typeface="SimHei" pitchFamily="49" charset="-122"/>
              <a:cs typeface="Consolas" pitchFamily="49" charset="0"/>
            </a:endParaRPr>
          </a:p>
          <a:p>
            <a:pPr marL="571500" indent="-571500" defTabSz="4284663">
              <a:defRPr/>
            </a:pPr>
            <a:endParaRPr lang="en-US" altLang="en-US" sz="4000" dirty="0">
              <a:solidFill>
                <a:schemeClr val="accent1">
                  <a:lumMod val="25000"/>
                </a:schemeClr>
              </a:solidFill>
              <a:latin typeface="SimHei" pitchFamily="49" charset="-122"/>
              <a:ea typeface="SimHei" pitchFamily="49" charset="-122"/>
              <a:cs typeface="Consolas" pitchFamily="49" charset="0"/>
            </a:endParaRPr>
          </a:p>
        </p:txBody>
      </p:sp>
      <p:sp>
        <p:nvSpPr>
          <p:cNvPr id="71" name="Round Same Side Corner Rectangle 70"/>
          <p:cNvSpPr/>
          <p:nvPr/>
        </p:nvSpPr>
        <p:spPr bwMode="auto">
          <a:xfrm>
            <a:off x="1005839" y="13563600"/>
            <a:ext cx="17739360" cy="10668000"/>
          </a:xfrm>
          <a:prstGeom prst="round2SameRect">
            <a:avLst/>
          </a:prstGeom>
          <a:solidFill>
            <a:srgbClr val="92D050">
              <a:alpha val="15000"/>
            </a:srgbClr>
          </a:solidFill>
          <a:ln w="12700" algn="ctr">
            <a:solidFill>
              <a:srgbClr val="92D050"/>
            </a:solidFill>
            <a:round/>
            <a:headEnd/>
            <a:tailEnd/>
          </a:ln>
          <a:scene3d>
            <a:camera prst="orthographicFront">
              <a:rot lat="10800000" lon="0" rev="0"/>
            </a:camera>
            <a:lightRig rig="threePt" dir="t"/>
          </a:scene3d>
          <a:sp3d/>
        </p:spPr>
        <p:txBody>
          <a:bodyPr anchor="ctr">
            <a:flatTx/>
          </a:bodyPr>
          <a:lstStyle/>
          <a:p>
            <a:pPr marL="571500" indent="-571500" defTabSz="4284663">
              <a:defRPr/>
            </a:pPr>
            <a:endParaRPr lang="en-US" altLang="en-US" sz="4000">
              <a:solidFill>
                <a:schemeClr val="accent1">
                  <a:lumMod val="25000"/>
                </a:schemeClr>
              </a:solidFill>
              <a:latin typeface="SimHei" pitchFamily="49" charset="-122"/>
              <a:ea typeface="SimHei" pitchFamily="49" charset="-122"/>
              <a:cs typeface="Consolas" pitchFamily="49" charset="0"/>
            </a:endParaRPr>
          </a:p>
          <a:p>
            <a:pPr marL="571500" indent="-571500" defTabSz="4284663">
              <a:defRPr/>
            </a:pPr>
            <a:endParaRPr lang="en-US" altLang="en-US" sz="4000" dirty="0">
              <a:solidFill>
                <a:schemeClr val="accent1">
                  <a:lumMod val="25000"/>
                </a:schemeClr>
              </a:solidFill>
              <a:latin typeface="SimHei" pitchFamily="49" charset="-122"/>
              <a:ea typeface="SimHei" pitchFamily="49" charset="-122"/>
              <a:cs typeface="Consolas" pitchFamily="49" charset="0"/>
            </a:endParaRPr>
          </a:p>
        </p:txBody>
      </p:sp>
      <p:pic>
        <p:nvPicPr>
          <p:cNvPr id="2054" name="Picture 38" descr="copy_atlassian_bitb_25_us_592fe99395c27_images_2036569626.jpg"/>
          <p:cNvPicPr>
            <a:picLocks noChangeAspect="1"/>
          </p:cNvPicPr>
          <p:nvPr/>
        </p:nvPicPr>
        <p:blipFill>
          <a:blip r:embed="rId3"/>
          <a:srcRect t="35001" b="36000"/>
          <a:stretch>
            <a:fillRect/>
          </a:stretch>
        </p:blipFill>
        <p:spPr bwMode="auto">
          <a:xfrm>
            <a:off x="5410200" y="4648200"/>
            <a:ext cx="6110288" cy="1600200"/>
          </a:xfrm>
          <a:prstGeom prst="rect">
            <a:avLst/>
          </a:prstGeom>
          <a:noFill/>
          <a:ln w="9525">
            <a:noFill/>
            <a:miter lim="800000"/>
            <a:headEnd/>
            <a:tailEnd/>
          </a:ln>
        </p:spPr>
      </p:pic>
      <p:sp>
        <p:nvSpPr>
          <p:cNvPr id="145" name="Text Box 5"/>
          <p:cNvSpPr txBox="1">
            <a:spLocks noChangeArrowheads="1"/>
          </p:cNvSpPr>
          <p:nvPr/>
        </p:nvSpPr>
        <p:spPr bwMode="auto">
          <a:xfrm>
            <a:off x="6096000" y="762000"/>
            <a:ext cx="21336000" cy="404813"/>
          </a:xfrm>
          <a:prstGeom prst="rect">
            <a:avLst/>
          </a:prstGeom>
          <a:noFill/>
          <a:ln w="9525">
            <a:noFill/>
            <a:miter lim="800000"/>
            <a:headEnd/>
            <a:tailEnd/>
          </a:ln>
          <a:effectLst/>
        </p:spPr>
        <p:txBody>
          <a:bodyPr lIns="98655" tIns="49327" rIns="98655" bIns="49327">
            <a:spAutoFit/>
          </a:bodyPr>
          <a:lstStyle/>
          <a:p>
            <a:pPr algn="ctr" defTabSz="985838">
              <a:lnSpc>
                <a:spcPct val="30000"/>
              </a:lnSpc>
              <a:spcBef>
                <a:spcPct val="50000"/>
              </a:spcBef>
              <a:defRPr/>
            </a:pPr>
            <a:r>
              <a:rPr lang="en-US" altLang="en-US" sz="6600" b="1" dirty="0">
                <a:effectLst>
                  <a:outerShdw blurRad="38100" dist="38100" dir="2700000" algn="tl">
                    <a:srgbClr val="C0C0C0"/>
                  </a:outerShdw>
                </a:effectLst>
                <a:latin typeface="Times New Roman" pitchFamily="18" charset="0"/>
                <a:cs typeface="+mn-cs"/>
              </a:rPr>
              <a:t>Senior Project, Fall 2018</a:t>
            </a:r>
            <a:endParaRPr lang="en-US" altLang="en-US" sz="6600" dirty="0">
              <a:latin typeface="Times New Roman" pitchFamily="18" charset="0"/>
              <a:cs typeface="+mn-cs"/>
            </a:endParaRPr>
          </a:p>
        </p:txBody>
      </p:sp>
      <p:sp>
        <p:nvSpPr>
          <p:cNvPr id="2051" name="Text Box 12"/>
          <p:cNvSpPr txBox="1">
            <a:spLocks noChangeArrowheads="1"/>
          </p:cNvSpPr>
          <p:nvPr/>
        </p:nvSpPr>
        <p:spPr bwMode="auto">
          <a:xfrm>
            <a:off x="8305800" y="3810000"/>
            <a:ext cx="12344400" cy="1946277"/>
          </a:xfrm>
          <a:prstGeom prst="rect">
            <a:avLst/>
          </a:prstGeom>
          <a:noFill/>
          <a:ln w="9525">
            <a:noFill/>
            <a:miter lim="800000"/>
            <a:headEnd/>
            <a:tailEnd/>
          </a:ln>
        </p:spPr>
        <p:txBody>
          <a:bodyPr lIns="98655" tIns="49327" rIns="98655" bIns="49327">
            <a:spAutoFit/>
          </a:bodyPr>
          <a:lstStyle/>
          <a:p>
            <a:pPr defTabSz="985838">
              <a:defRPr/>
            </a:pPr>
            <a:r>
              <a:rPr lang="en-US" altLang="en-US" sz="3600" b="1" dirty="0">
                <a:latin typeface="Arial" pitchFamily="34" charset="0"/>
                <a:cs typeface="+mn-cs"/>
              </a:rPr>
              <a:t>		</a:t>
            </a:r>
            <a:r>
              <a:rPr lang="en-US" altLang="en-US" sz="4000" b="1" dirty="0">
                <a:solidFill>
                  <a:schemeClr val="accent1">
                    <a:lumMod val="25000"/>
                  </a:schemeClr>
                </a:solidFill>
                <a:latin typeface="+mj-lt"/>
                <a:ea typeface="SimHei" pitchFamily="49" charset="-122"/>
                <a:cs typeface="Consolas" pitchFamily="49" charset="0"/>
              </a:rPr>
              <a:t>Student</a:t>
            </a:r>
            <a:r>
              <a:rPr lang="en-US" altLang="en-US" sz="3600" b="1" dirty="0">
                <a:latin typeface="Arial" pitchFamily="34" charset="0"/>
                <a:cs typeface="+mn-cs"/>
              </a:rPr>
              <a:t>: </a:t>
            </a:r>
            <a:r>
              <a:rPr lang="en-US" altLang="en-US" sz="4000" dirty="0">
                <a:solidFill>
                  <a:schemeClr val="accent1">
                    <a:lumMod val="25000"/>
                  </a:schemeClr>
                </a:solidFill>
                <a:latin typeface="+mj-lt"/>
                <a:ea typeface="SimHei" pitchFamily="49" charset="-122"/>
                <a:cs typeface="Consolas" pitchFamily="49" charset="0"/>
              </a:rPr>
              <a:t>Mathew</a:t>
            </a:r>
            <a:r>
              <a:rPr lang="en-US" altLang="en-US" sz="3600" dirty="0">
                <a:latin typeface="Arial" pitchFamily="34" charset="0"/>
                <a:cs typeface="+mn-cs"/>
              </a:rPr>
              <a:t> </a:t>
            </a:r>
            <a:r>
              <a:rPr lang="en-US" altLang="en-US" sz="4000" dirty="0">
                <a:solidFill>
                  <a:schemeClr val="accent1">
                    <a:lumMod val="25000"/>
                  </a:schemeClr>
                </a:solidFill>
                <a:latin typeface="+mj-lt"/>
                <a:ea typeface="SimHei" pitchFamily="49" charset="-122"/>
                <a:cs typeface="Consolas" pitchFamily="49" charset="0"/>
              </a:rPr>
              <a:t>Silva</a:t>
            </a:r>
          </a:p>
          <a:p>
            <a:pPr defTabSz="985838">
              <a:defRPr/>
            </a:pPr>
            <a:r>
              <a:rPr lang="en-US" altLang="en-US" sz="3600" b="1" dirty="0">
                <a:latin typeface="Arial" pitchFamily="34" charset="0"/>
                <a:cs typeface="+mn-cs"/>
              </a:rPr>
              <a:t>			</a:t>
            </a:r>
            <a:r>
              <a:rPr lang="en-US" altLang="en-US" sz="4000" b="1" dirty="0">
                <a:solidFill>
                  <a:schemeClr val="accent1">
                    <a:lumMod val="25000"/>
                  </a:schemeClr>
                </a:solidFill>
                <a:latin typeface="+mj-lt"/>
                <a:ea typeface="SimHei" pitchFamily="49" charset="-122"/>
                <a:cs typeface="Consolas" pitchFamily="49" charset="0"/>
              </a:rPr>
              <a:t>Product owner</a:t>
            </a:r>
            <a:r>
              <a:rPr lang="en-US" altLang="en-US" sz="3600" b="1" dirty="0">
                <a:latin typeface="Arial" pitchFamily="34" charset="0"/>
                <a:cs typeface="+mn-cs"/>
              </a:rPr>
              <a:t>: </a:t>
            </a:r>
            <a:r>
              <a:rPr lang="en-US" altLang="en-US" sz="4000" dirty="0">
                <a:solidFill>
                  <a:schemeClr val="accent1">
                    <a:lumMod val="25000"/>
                  </a:schemeClr>
                </a:solidFill>
                <a:latin typeface="+mj-lt"/>
                <a:ea typeface="SimHei" pitchFamily="49" charset="-122"/>
                <a:cs typeface="Consolas" pitchFamily="49" charset="0"/>
              </a:rPr>
              <a:t>Leonardo</a:t>
            </a:r>
            <a:r>
              <a:rPr lang="en-US" altLang="en-US" sz="3600" dirty="0">
                <a:latin typeface="Arial" pitchFamily="34" charset="0"/>
                <a:cs typeface="+mn-cs"/>
              </a:rPr>
              <a:t> B</a:t>
            </a:r>
            <a:r>
              <a:rPr lang="en-US" altLang="en-US" sz="4000" dirty="0">
                <a:solidFill>
                  <a:schemeClr val="accent1">
                    <a:lumMod val="25000"/>
                  </a:schemeClr>
                </a:solidFill>
                <a:latin typeface="+mj-lt"/>
                <a:ea typeface="SimHei" pitchFamily="49" charset="-122"/>
                <a:cs typeface="Consolas" pitchFamily="49" charset="0"/>
              </a:rPr>
              <a:t>obadilla</a:t>
            </a:r>
          </a:p>
          <a:p>
            <a:pPr lvl="8" defTabSz="985838">
              <a:defRPr/>
            </a:pPr>
            <a:r>
              <a:rPr lang="en-US" altLang="en-US" sz="4000" b="1" dirty="0">
                <a:solidFill>
                  <a:schemeClr val="accent1">
                    <a:lumMod val="25000"/>
                  </a:schemeClr>
                </a:solidFill>
                <a:latin typeface="+mj-lt"/>
                <a:ea typeface="SimHei" pitchFamily="49" charset="-122"/>
                <a:cs typeface="Consolas" pitchFamily="49" charset="0"/>
              </a:rPr>
              <a:t>Instructor</a:t>
            </a:r>
            <a:r>
              <a:rPr lang="en-US" altLang="en-US" sz="3600" b="1" dirty="0">
                <a:latin typeface="Arial" pitchFamily="34" charset="0"/>
                <a:cs typeface="+mn-cs"/>
              </a:rPr>
              <a:t>:</a:t>
            </a:r>
            <a:r>
              <a:rPr lang="en-US" altLang="en-US" sz="3600" b="1" i="1" dirty="0">
                <a:latin typeface="Arial" pitchFamily="34" charset="0"/>
                <a:cs typeface="+mn-cs"/>
              </a:rPr>
              <a:t> </a:t>
            </a:r>
            <a:r>
              <a:rPr lang="en-US" altLang="en-US" sz="4000" dirty="0" err="1">
                <a:solidFill>
                  <a:schemeClr val="accent1">
                    <a:lumMod val="25000"/>
                  </a:schemeClr>
                </a:solidFill>
                <a:latin typeface="+mj-lt"/>
                <a:ea typeface="SimHei" pitchFamily="49" charset="-122"/>
                <a:cs typeface="Consolas" pitchFamily="49" charset="0"/>
              </a:rPr>
              <a:t>Masoud</a:t>
            </a:r>
            <a:r>
              <a:rPr lang="en-US" altLang="en-US" sz="3600" dirty="0">
                <a:latin typeface="Arial" pitchFamily="34" charset="0"/>
                <a:cs typeface="+mn-cs"/>
              </a:rPr>
              <a:t> </a:t>
            </a:r>
            <a:r>
              <a:rPr lang="en-US" altLang="en-US" sz="4000" dirty="0" err="1">
                <a:solidFill>
                  <a:schemeClr val="accent1">
                    <a:lumMod val="25000"/>
                  </a:schemeClr>
                </a:solidFill>
                <a:latin typeface="+mj-lt"/>
                <a:ea typeface="SimHei" pitchFamily="49" charset="-122"/>
                <a:cs typeface="Consolas" pitchFamily="49" charset="0"/>
              </a:rPr>
              <a:t>Sadjadi</a:t>
            </a:r>
            <a:endParaRPr lang="en-US" altLang="en-US" sz="4000" dirty="0">
              <a:solidFill>
                <a:schemeClr val="accent1">
                  <a:lumMod val="25000"/>
                </a:schemeClr>
              </a:solidFill>
              <a:latin typeface="+mj-lt"/>
              <a:ea typeface="SimHei" pitchFamily="49" charset="-122"/>
              <a:cs typeface="Consolas" pitchFamily="49" charset="0"/>
            </a:endParaRPr>
          </a:p>
        </p:txBody>
      </p:sp>
      <p:pic>
        <p:nvPicPr>
          <p:cNvPr id="2057" name="Picture 1"/>
          <p:cNvPicPr>
            <a:picLocks noChangeAspect="1"/>
          </p:cNvPicPr>
          <p:nvPr/>
        </p:nvPicPr>
        <p:blipFill>
          <a:blip r:embed="rId4"/>
          <a:srcRect/>
          <a:stretch>
            <a:fillRect/>
          </a:stretch>
        </p:blipFill>
        <p:spPr bwMode="auto">
          <a:xfrm>
            <a:off x="457200" y="304800"/>
            <a:ext cx="6711950" cy="1828800"/>
          </a:xfrm>
          <a:prstGeom prst="rect">
            <a:avLst/>
          </a:prstGeom>
          <a:noFill/>
          <a:ln w="9525">
            <a:noFill/>
            <a:miter lim="800000"/>
            <a:headEnd/>
            <a:tailEnd/>
          </a:ln>
        </p:spPr>
      </p:pic>
      <p:sp>
        <p:nvSpPr>
          <p:cNvPr id="2" name="Rounded Rectangle 3"/>
          <p:cNvSpPr>
            <a:spLocks noChangeArrowheads="1"/>
          </p:cNvSpPr>
          <p:nvPr/>
        </p:nvSpPr>
        <p:spPr bwMode="auto">
          <a:xfrm>
            <a:off x="914400" y="6705600"/>
            <a:ext cx="17983200" cy="4953000"/>
          </a:xfrm>
          <a:prstGeom prst="roundRect">
            <a:avLst>
              <a:gd name="adj" fmla="val 16667"/>
            </a:avLst>
          </a:prstGeom>
          <a:solidFill>
            <a:srgbClr val="92D050">
              <a:alpha val="15000"/>
            </a:srgbClr>
          </a:solidFill>
          <a:ln w="12700" algn="ctr">
            <a:solidFill>
              <a:srgbClr val="92D050"/>
            </a:solidFill>
            <a:round/>
            <a:headEnd/>
            <a:tailEnd/>
          </a:ln>
          <a:scene3d>
            <a:camera prst="orthographicFront">
              <a:rot lat="10800000" lon="0" rev="0"/>
            </a:camera>
            <a:lightRig rig="threePt" dir="t"/>
          </a:scene3d>
          <a:sp3d/>
        </p:spPr>
        <p:txBody>
          <a:bodyPr anchor="ctr">
            <a:flatTx/>
          </a:bodyPr>
          <a:lstStyle/>
          <a:p>
            <a:pPr marL="571500" indent="-571500" defTabSz="4284663">
              <a:defRPr/>
            </a:pPr>
            <a:endParaRPr lang="en-US" altLang="en-US" sz="4000" dirty="0">
              <a:solidFill>
                <a:schemeClr val="accent1">
                  <a:lumMod val="25000"/>
                </a:schemeClr>
              </a:solidFill>
              <a:latin typeface="SimHei" pitchFamily="49" charset="-122"/>
              <a:ea typeface="SimHei" pitchFamily="49" charset="-122"/>
              <a:cs typeface="Consolas" pitchFamily="49" charset="0"/>
            </a:endParaRPr>
          </a:p>
          <a:p>
            <a:pPr marL="571500" indent="-571500" defTabSz="4284663">
              <a:defRPr/>
            </a:pPr>
            <a:r>
              <a:rPr lang="en-US" altLang="en-US" sz="4000" dirty="0">
                <a:solidFill>
                  <a:schemeClr val="accent1">
                    <a:lumMod val="25000"/>
                  </a:schemeClr>
                </a:solidFill>
                <a:latin typeface="SimHei" pitchFamily="49" charset="-122"/>
                <a:ea typeface="SimHei" pitchFamily="49" charset="-122"/>
                <a:cs typeface="Consolas" pitchFamily="49" charset="0"/>
              </a:rPr>
              <a:t>	</a:t>
            </a:r>
          </a:p>
        </p:txBody>
      </p:sp>
      <p:sp>
        <p:nvSpPr>
          <p:cNvPr id="2083" name="TextBox 66"/>
          <p:cNvSpPr txBox="1">
            <a:spLocks noChangeArrowheads="1"/>
          </p:cNvSpPr>
          <p:nvPr/>
        </p:nvSpPr>
        <p:spPr bwMode="auto">
          <a:xfrm flipH="1">
            <a:off x="25770177" y="27770139"/>
            <a:ext cx="4635539" cy="584775"/>
          </a:xfrm>
          <a:prstGeom prst="rect">
            <a:avLst/>
          </a:prstGeom>
          <a:noFill/>
          <a:ln w="9525">
            <a:noFill/>
            <a:miter lim="800000"/>
            <a:headEnd/>
            <a:tailEnd/>
          </a:ln>
          <a:scene3d>
            <a:camera prst="orthographicFront">
              <a:rot lat="0" lon="0" rev="0"/>
            </a:camera>
            <a:lightRig rig="threePt" dir="t"/>
          </a:scene3d>
        </p:spPr>
        <p:txBody>
          <a:bodyPr>
            <a:spAutoFit/>
          </a:bodyPr>
          <a:lstStyle/>
          <a:p>
            <a:pPr algn="ctr" defTabSz="4284663">
              <a:defRPr/>
            </a:pPr>
            <a:endParaRPr lang="en-US" altLang="en-US" sz="3200" dirty="0">
              <a:latin typeface="Arial" pitchFamily="34" charset="0"/>
              <a:cs typeface="+mn-cs"/>
            </a:endParaRPr>
          </a:p>
        </p:txBody>
      </p:sp>
      <p:sp>
        <p:nvSpPr>
          <p:cNvPr id="54" name="Shape 66"/>
          <p:cNvSpPr>
            <a:spLocks noChangeArrowheads="1"/>
          </p:cNvSpPr>
          <p:nvPr/>
        </p:nvSpPr>
        <p:spPr bwMode="auto">
          <a:xfrm>
            <a:off x="0" y="1828800"/>
            <a:ext cx="32918400" cy="1752600"/>
          </a:xfrm>
          <a:prstGeom prst="rect">
            <a:avLst/>
          </a:prstGeom>
          <a:solidFill>
            <a:schemeClr val="accent1">
              <a:lumMod val="25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a:defRPr/>
            </a:pPr>
            <a:r>
              <a:rPr lang="en-US" sz="8800" b="1" dirty="0">
                <a:ln w="12700">
                  <a:noFill/>
                </a:ln>
                <a:solidFill>
                  <a:schemeClr val="bg1"/>
                </a:solidFill>
                <a:latin typeface="Meiryo UI" pitchFamily="34" charset="-128"/>
                <a:ea typeface="Meiryo UI" pitchFamily="34" charset="-128"/>
                <a:cs typeface="Meiryo UI" pitchFamily="34" charset="-128"/>
                <a:sym typeface="Arial" pitchFamily="34" charset="0"/>
              </a:rPr>
              <a:t>Multi-Vehicle Patrolling for Assessing Port Disruptions</a:t>
            </a:r>
          </a:p>
        </p:txBody>
      </p:sp>
      <p:pic>
        <p:nvPicPr>
          <p:cNvPr id="57" name="Picture 56" descr="Figure_1.png"/>
          <p:cNvPicPr>
            <a:picLocks noChangeAspect="1"/>
          </p:cNvPicPr>
          <p:nvPr/>
        </p:nvPicPr>
        <p:blipFill>
          <a:blip r:embed="rId5"/>
          <a:srcRect l="6098" r="7906"/>
          <a:stretch>
            <a:fillRect/>
          </a:stretch>
        </p:blipFill>
        <p:spPr>
          <a:xfrm>
            <a:off x="16802134" y="26898601"/>
            <a:ext cx="14028321" cy="7758781"/>
          </a:xfrm>
          <a:prstGeom prst="rect">
            <a:avLst/>
          </a:prstGeom>
          <a:scene3d>
            <a:camera prst="orthographicFront">
              <a:rot lat="0" lon="0" rev="0"/>
            </a:camera>
            <a:lightRig rig="threePt" dir="t"/>
          </a:scene3d>
        </p:spPr>
      </p:pic>
      <p:sp>
        <p:nvSpPr>
          <p:cNvPr id="60" name="Round Same Side Corner Rectangle 59"/>
          <p:cNvSpPr/>
          <p:nvPr/>
        </p:nvSpPr>
        <p:spPr bwMode="auto">
          <a:xfrm>
            <a:off x="20193000" y="5334000"/>
            <a:ext cx="11937135" cy="8153400"/>
          </a:xfrm>
          <a:prstGeom prst="round2SameRect">
            <a:avLst/>
          </a:prstGeom>
          <a:solidFill>
            <a:srgbClr val="92D050">
              <a:alpha val="15000"/>
            </a:srgbClr>
          </a:solidFill>
          <a:ln w="12700" algn="ctr">
            <a:solidFill>
              <a:srgbClr val="92D050"/>
            </a:solidFill>
            <a:round/>
            <a:headEnd/>
            <a:tailEnd/>
          </a:ln>
          <a:scene3d>
            <a:camera prst="orthographicFront">
              <a:rot lat="10800000" lon="0" rev="0"/>
            </a:camera>
            <a:lightRig rig="threePt" dir="t"/>
          </a:scene3d>
          <a:sp3d/>
        </p:spPr>
        <p:txBody>
          <a:bodyPr anchor="ctr">
            <a:flatTx/>
          </a:bodyPr>
          <a:lstStyle/>
          <a:p>
            <a:pPr marL="571500" indent="-571500" defTabSz="4284663">
              <a:buFont typeface="Arial" pitchFamily="34" charset="0"/>
              <a:buChar char="•"/>
              <a:defRPr/>
            </a:pPr>
            <a:r>
              <a:rPr lang="en-US" altLang="en-US" sz="4000" dirty="0">
                <a:solidFill>
                  <a:schemeClr val="accent1">
                    <a:lumMod val="25000"/>
                  </a:schemeClr>
                </a:solidFill>
                <a:latin typeface="Arial" pitchFamily="34" charset="0"/>
                <a:ea typeface="SimHei" pitchFamily="49" charset="-122"/>
                <a:cs typeface="Arial" pitchFamily="34" charset="0"/>
              </a:rPr>
              <a:t>The system should take into account vehicle type (air, ground or sea).</a:t>
            </a:r>
          </a:p>
          <a:p>
            <a:pPr marL="571500" indent="-571500" defTabSz="4284663">
              <a:defRPr/>
            </a:pPr>
            <a:endParaRPr lang="en-US" altLang="en-US" sz="4000" dirty="0">
              <a:solidFill>
                <a:schemeClr val="accent1">
                  <a:lumMod val="25000"/>
                </a:schemeClr>
              </a:solidFill>
              <a:latin typeface="Arial" pitchFamily="34" charset="0"/>
              <a:ea typeface="SimHei" pitchFamily="49" charset="-122"/>
              <a:cs typeface="Arial" pitchFamily="34" charset="0"/>
            </a:endParaRPr>
          </a:p>
          <a:p>
            <a:pPr marL="571500" indent="-571500" defTabSz="4284663">
              <a:buFont typeface="Arial" pitchFamily="34" charset="0"/>
              <a:buChar char="•"/>
              <a:defRPr/>
            </a:pPr>
            <a:r>
              <a:rPr lang="en-US" altLang="en-US" sz="4000" dirty="0">
                <a:solidFill>
                  <a:schemeClr val="accent1">
                    <a:lumMod val="25000"/>
                  </a:schemeClr>
                </a:solidFill>
                <a:latin typeface="Arial" pitchFamily="34" charset="0"/>
                <a:ea typeface="SimHei" pitchFamily="49" charset="-122"/>
                <a:cs typeface="Arial" pitchFamily="34" charset="0"/>
              </a:rPr>
              <a:t>When determining routes, critical points should take priority over other areas.</a:t>
            </a:r>
          </a:p>
          <a:p>
            <a:pPr marL="571500" indent="-571500" defTabSz="4284663">
              <a:buFont typeface="Arial" pitchFamily="34" charset="0"/>
              <a:buChar char="•"/>
              <a:defRPr/>
            </a:pPr>
            <a:endParaRPr lang="en-US" altLang="en-US" sz="4000" dirty="0">
              <a:solidFill>
                <a:schemeClr val="accent1">
                  <a:lumMod val="25000"/>
                </a:schemeClr>
              </a:solidFill>
              <a:latin typeface="Arial" pitchFamily="34" charset="0"/>
              <a:ea typeface="SimHei" pitchFamily="49" charset="-122"/>
              <a:cs typeface="Arial" pitchFamily="34" charset="0"/>
            </a:endParaRPr>
          </a:p>
          <a:p>
            <a:pPr marL="571500" indent="-571500" defTabSz="4284663">
              <a:buFont typeface="Arial" pitchFamily="34" charset="0"/>
              <a:buChar char="•"/>
              <a:defRPr/>
            </a:pPr>
            <a:r>
              <a:rPr lang="en-US" altLang="en-US" sz="4000" dirty="0">
                <a:solidFill>
                  <a:schemeClr val="accent1">
                    <a:lumMod val="25000"/>
                  </a:schemeClr>
                </a:solidFill>
                <a:latin typeface="Arial" pitchFamily="34" charset="0"/>
                <a:ea typeface="SimHei" pitchFamily="49" charset="-122"/>
                <a:cs typeface="Arial" pitchFamily="34" charset="0"/>
              </a:rPr>
              <a:t>Patrol routes should be no longer than the set energy budget for each vehicle.</a:t>
            </a:r>
          </a:p>
          <a:p>
            <a:pPr marL="571500" indent="-571500" defTabSz="4284663">
              <a:buFont typeface="Arial" pitchFamily="34" charset="0"/>
              <a:buChar char="•"/>
              <a:defRPr/>
            </a:pPr>
            <a:endParaRPr lang="en-US" altLang="en-US" sz="4000" dirty="0">
              <a:solidFill>
                <a:schemeClr val="accent1">
                  <a:lumMod val="25000"/>
                </a:schemeClr>
              </a:solidFill>
              <a:latin typeface="Arial" pitchFamily="34" charset="0"/>
              <a:ea typeface="SimHei" pitchFamily="49" charset="-122"/>
              <a:cs typeface="Arial" pitchFamily="34" charset="0"/>
            </a:endParaRPr>
          </a:p>
          <a:p>
            <a:pPr marL="571500" indent="-571500" defTabSz="4284663">
              <a:buFont typeface="Arial" pitchFamily="34" charset="0"/>
              <a:buChar char="•"/>
              <a:defRPr/>
            </a:pPr>
            <a:r>
              <a:rPr lang="en-US" altLang="en-US" sz="4000" dirty="0">
                <a:solidFill>
                  <a:schemeClr val="accent1">
                    <a:lumMod val="25000"/>
                  </a:schemeClr>
                </a:solidFill>
                <a:latin typeface="Arial" pitchFamily="34" charset="0"/>
                <a:ea typeface="SimHei" pitchFamily="49" charset="-122"/>
                <a:cs typeface="Arial" pitchFamily="34" charset="0"/>
              </a:rPr>
              <a:t>Patrol routes must be randomized to some degree so that their next action is not predictable to observers.</a:t>
            </a:r>
          </a:p>
          <a:p>
            <a:pPr marL="571500" indent="-571500" defTabSz="4284663">
              <a:defRPr/>
            </a:pPr>
            <a:endParaRPr lang="en-US" altLang="en-US" sz="4000" dirty="0">
              <a:solidFill>
                <a:schemeClr val="accent1">
                  <a:lumMod val="25000"/>
                </a:schemeClr>
              </a:solidFill>
              <a:latin typeface="SimHei" pitchFamily="49" charset="-122"/>
              <a:ea typeface="SimHei" pitchFamily="49" charset="-122"/>
              <a:cs typeface="Consolas" pitchFamily="49" charset="0"/>
            </a:endParaRPr>
          </a:p>
        </p:txBody>
      </p:sp>
      <p:sp>
        <p:nvSpPr>
          <p:cNvPr id="63" name="Round Single Corner Rectangle 62"/>
          <p:cNvSpPr/>
          <p:nvPr/>
        </p:nvSpPr>
        <p:spPr bwMode="auto">
          <a:xfrm>
            <a:off x="10591800" y="25146000"/>
            <a:ext cx="21076526" cy="1143000"/>
          </a:xfrm>
          <a:prstGeom prst="round1Rect">
            <a:avLst/>
          </a:prstGeom>
          <a:solidFill>
            <a:schemeClr val="accent1">
              <a:lumMod val="25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Patrol Routes</a:t>
            </a:r>
          </a:p>
        </p:txBody>
      </p:sp>
      <p:sp>
        <p:nvSpPr>
          <p:cNvPr id="65" name="Round Single Corner Rectangle 64"/>
          <p:cNvSpPr/>
          <p:nvPr/>
        </p:nvSpPr>
        <p:spPr bwMode="auto">
          <a:xfrm>
            <a:off x="20142204" y="4267200"/>
            <a:ext cx="11987931" cy="1066800"/>
          </a:xfrm>
          <a:prstGeom prst="round1Rect">
            <a:avLst/>
          </a:prstGeom>
          <a:solidFill>
            <a:schemeClr val="accent1">
              <a:lumMod val="25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Requirements</a:t>
            </a:r>
          </a:p>
        </p:txBody>
      </p:sp>
      <p:sp>
        <p:nvSpPr>
          <p:cNvPr id="67" name="Round Single Corner Rectangle 66"/>
          <p:cNvSpPr/>
          <p:nvPr/>
        </p:nvSpPr>
        <p:spPr bwMode="auto">
          <a:xfrm>
            <a:off x="914400" y="6629400"/>
            <a:ext cx="17983200" cy="1371600"/>
          </a:xfrm>
          <a:prstGeom prst="round1Rect">
            <a:avLst/>
          </a:prstGeom>
          <a:solidFill>
            <a:schemeClr val="accent1">
              <a:lumMod val="25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Objective</a:t>
            </a:r>
          </a:p>
        </p:txBody>
      </p:sp>
      <p:sp>
        <p:nvSpPr>
          <p:cNvPr id="69" name="Round Single Corner Rectangle 68"/>
          <p:cNvSpPr/>
          <p:nvPr/>
        </p:nvSpPr>
        <p:spPr bwMode="auto">
          <a:xfrm>
            <a:off x="10769475" y="38252400"/>
            <a:ext cx="21389207" cy="1066800"/>
          </a:xfrm>
          <a:prstGeom prst="round1Rect">
            <a:avLst/>
          </a:prstGeom>
          <a:solidFill>
            <a:schemeClr val="accent1">
              <a:lumMod val="25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Acknowledgements</a:t>
            </a:r>
          </a:p>
        </p:txBody>
      </p:sp>
      <p:sp>
        <p:nvSpPr>
          <p:cNvPr id="70" name="Round Single Corner Rectangle 69"/>
          <p:cNvSpPr/>
          <p:nvPr/>
        </p:nvSpPr>
        <p:spPr bwMode="auto">
          <a:xfrm>
            <a:off x="990600" y="12420600"/>
            <a:ext cx="17746147" cy="1143000"/>
          </a:xfrm>
          <a:prstGeom prst="round1Rect">
            <a:avLst/>
          </a:prstGeom>
          <a:solidFill>
            <a:schemeClr val="accent1">
              <a:lumMod val="25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Patrol</a:t>
            </a:r>
            <a:r>
              <a:rPr lang="en-US" sz="5700" b="1" dirty="0">
                <a:ln w="12700">
                  <a:noFill/>
                </a:ln>
                <a:solidFill>
                  <a:schemeClr val="bg1"/>
                </a:solidFill>
                <a:latin typeface="SimHei" pitchFamily="49" charset="-122"/>
                <a:ea typeface="SimHei" pitchFamily="49" charset="-122"/>
                <a:cs typeface="+mn-cs"/>
                <a:sym typeface="Arial" pitchFamily="34" charset="0"/>
              </a:rPr>
              <a:t> </a:t>
            </a: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Area</a:t>
            </a:r>
          </a:p>
        </p:txBody>
      </p:sp>
      <p:pic>
        <p:nvPicPr>
          <p:cNvPr id="2073" name="Picture 71" descr="Port points.png"/>
          <p:cNvPicPr>
            <a:picLocks noChangeAspect="1"/>
          </p:cNvPicPr>
          <p:nvPr/>
        </p:nvPicPr>
        <p:blipFill>
          <a:blip r:embed="rId6"/>
          <a:srcRect/>
          <a:stretch>
            <a:fillRect/>
          </a:stretch>
        </p:blipFill>
        <p:spPr bwMode="auto">
          <a:xfrm>
            <a:off x="1828800" y="14325600"/>
            <a:ext cx="11393488" cy="7096125"/>
          </a:xfrm>
          <a:prstGeom prst="rect">
            <a:avLst/>
          </a:prstGeom>
          <a:noFill/>
          <a:ln w="9525">
            <a:noFill/>
            <a:miter lim="800000"/>
            <a:headEnd/>
            <a:tailEnd/>
          </a:ln>
        </p:spPr>
      </p:pic>
      <p:sp>
        <p:nvSpPr>
          <p:cNvPr id="73" name="TextBox 72"/>
          <p:cNvSpPr txBox="1"/>
          <p:nvPr/>
        </p:nvSpPr>
        <p:spPr>
          <a:xfrm>
            <a:off x="1905000" y="21717000"/>
            <a:ext cx="12496800" cy="1384300"/>
          </a:xfrm>
          <a:prstGeom prst="rect">
            <a:avLst/>
          </a:prstGeom>
          <a:noFill/>
        </p:spPr>
        <p:txBody>
          <a:bodyPr>
            <a:spAutoFit/>
          </a:bodyPr>
          <a:lstStyle/>
          <a:p>
            <a:pPr eaLnBrk="0" hangingPunct="0">
              <a:defRPr/>
            </a:pPr>
            <a:r>
              <a:rPr lang="en-US" altLang="en-US" sz="2800" dirty="0">
                <a:solidFill>
                  <a:schemeClr val="accent1">
                    <a:lumMod val="25000"/>
                  </a:schemeClr>
                </a:solidFill>
                <a:latin typeface="Arial" pitchFamily="34" charset="0"/>
                <a:ea typeface="SimHei" pitchFamily="49" charset="-122"/>
                <a:cs typeface="Arial" pitchFamily="34" charset="0"/>
              </a:rPr>
              <a:t>Figure 1.   An illustration of critical infrastructure points from a distribution based on a survey taken by Port Everglades.  Point size corresponds to relative importance.</a:t>
            </a:r>
            <a:endParaRPr lang="en-US" altLang="en-US" sz="4000" dirty="0">
              <a:solidFill>
                <a:schemeClr val="accent1">
                  <a:lumMod val="25000"/>
                </a:schemeClr>
              </a:solidFill>
              <a:latin typeface="Arial" pitchFamily="34" charset="0"/>
              <a:ea typeface="SimHei" pitchFamily="49" charset="-122"/>
              <a:cs typeface="Arial" pitchFamily="34" charset="0"/>
            </a:endParaRPr>
          </a:p>
        </p:txBody>
      </p:sp>
      <p:sp>
        <p:nvSpPr>
          <p:cNvPr id="74" name="TextBox 73"/>
          <p:cNvSpPr txBox="1"/>
          <p:nvPr/>
        </p:nvSpPr>
        <p:spPr>
          <a:xfrm>
            <a:off x="14173200" y="14173200"/>
            <a:ext cx="4191000" cy="7924800"/>
          </a:xfrm>
          <a:prstGeom prst="rect">
            <a:avLst/>
          </a:prstGeom>
          <a:noFill/>
        </p:spPr>
        <p:txBody>
          <a:bodyPr/>
          <a:lstStyle/>
          <a:p>
            <a:pPr eaLnBrk="0" hangingPunct="0">
              <a:defRPr/>
            </a:pPr>
            <a:r>
              <a:rPr lang="en-US" altLang="en-US" sz="4000" dirty="0">
                <a:solidFill>
                  <a:schemeClr val="accent1">
                    <a:lumMod val="25000"/>
                  </a:schemeClr>
                </a:solidFill>
                <a:latin typeface="+mj-lt"/>
                <a:ea typeface="SimHei" pitchFamily="49" charset="-122"/>
                <a:cs typeface="Consolas" pitchFamily="49" charset="0"/>
              </a:rPr>
              <a:t>Port Everglades is one of the most active cargo container ports </a:t>
            </a:r>
          </a:p>
          <a:p>
            <a:pPr eaLnBrk="0" hangingPunct="0">
              <a:defRPr/>
            </a:pPr>
            <a:r>
              <a:rPr lang="en-US" altLang="en-US" sz="4000" dirty="0">
                <a:solidFill>
                  <a:schemeClr val="accent1">
                    <a:lumMod val="25000"/>
                  </a:schemeClr>
                </a:solidFill>
                <a:latin typeface="+mj-lt"/>
                <a:ea typeface="SimHei" pitchFamily="49" charset="-122"/>
                <a:cs typeface="Consolas" pitchFamily="49" charset="0"/>
              </a:rPr>
              <a:t>in the world. </a:t>
            </a:r>
          </a:p>
          <a:p>
            <a:pPr eaLnBrk="0" hangingPunct="0">
              <a:defRPr/>
            </a:pPr>
            <a:endParaRPr lang="en-US" altLang="en-US" sz="4000" dirty="0">
              <a:solidFill>
                <a:schemeClr val="accent1">
                  <a:lumMod val="25000"/>
                </a:schemeClr>
              </a:solidFill>
              <a:latin typeface="+mj-lt"/>
              <a:ea typeface="SimHei" pitchFamily="49" charset="-122"/>
              <a:cs typeface="Consolas" pitchFamily="49" charset="0"/>
            </a:endParaRPr>
          </a:p>
          <a:p>
            <a:pPr eaLnBrk="0" hangingPunct="0">
              <a:defRPr/>
            </a:pPr>
            <a:r>
              <a:rPr lang="en-US" altLang="en-US" sz="4000" dirty="0">
                <a:solidFill>
                  <a:schemeClr val="accent1">
                    <a:lumMod val="25000"/>
                  </a:schemeClr>
                </a:solidFill>
                <a:latin typeface="+mj-lt"/>
                <a:ea typeface="SimHei" pitchFamily="49" charset="-122"/>
                <a:cs typeface="Consolas" pitchFamily="49" charset="0"/>
              </a:rPr>
              <a:t>There are many areas that are critical for port security and productivity.</a:t>
            </a:r>
          </a:p>
        </p:txBody>
      </p:sp>
      <p:sp>
        <p:nvSpPr>
          <p:cNvPr id="75" name="Round Same Side Corner Rectangle 74"/>
          <p:cNvSpPr/>
          <p:nvPr/>
        </p:nvSpPr>
        <p:spPr bwMode="auto">
          <a:xfrm>
            <a:off x="914400" y="26212800"/>
            <a:ext cx="8991600" cy="16306800"/>
          </a:xfrm>
          <a:prstGeom prst="round2SameRect">
            <a:avLst>
              <a:gd name="adj1" fmla="val 16667"/>
              <a:gd name="adj2" fmla="val 0"/>
            </a:avLst>
          </a:prstGeom>
          <a:solidFill>
            <a:srgbClr val="92D050">
              <a:alpha val="15000"/>
            </a:srgbClr>
          </a:solidFill>
          <a:ln w="12700" algn="ctr">
            <a:solidFill>
              <a:srgbClr val="92D050"/>
            </a:solidFill>
            <a:round/>
            <a:headEnd/>
            <a:tailEnd/>
          </a:ln>
          <a:scene3d>
            <a:camera prst="orthographicFront">
              <a:rot lat="10800000" lon="0" rev="0"/>
            </a:camera>
            <a:lightRig rig="threePt" dir="t"/>
          </a:scene3d>
          <a:sp3d/>
        </p:spPr>
        <p:txBody>
          <a:bodyPr anchor="ctr">
            <a:flatTx/>
          </a:bodyPr>
          <a:lstStyle/>
          <a:p>
            <a:pPr marL="571500" indent="-571500" defTabSz="4284663">
              <a:defRPr/>
            </a:pPr>
            <a:endParaRPr lang="en-US" altLang="en-US" sz="4000" dirty="0">
              <a:solidFill>
                <a:schemeClr val="accent1">
                  <a:lumMod val="25000"/>
                </a:schemeClr>
              </a:solidFill>
              <a:latin typeface="SimHei" pitchFamily="49" charset="-122"/>
              <a:ea typeface="SimHei" pitchFamily="49" charset="-122"/>
              <a:cs typeface="Consolas" pitchFamily="49" charset="0"/>
            </a:endParaRPr>
          </a:p>
          <a:p>
            <a:pPr marL="571500" indent="-571500" defTabSz="4284663">
              <a:defRPr/>
            </a:pPr>
            <a:endParaRPr lang="en-US" altLang="en-US" sz="4000" dirty="0">
              <a:solidFill>
                <a:schemeClr val="accent1">
                  <a:lumMod val="25000"/>
                </a:schemeClr>
              </a:solidFill>
              <a:latin typeface="SimHei" pitchFamily="49" charset="-122"/>
              <a:ea typeface="SimHei" pitchFamily="49" charset="-122"/>
              <a:cs typeface="Consolas" pitchFamily="49" charset="0"/>
            </a:endParaRPr>
          </a:p>
        </p:txBody>
      </p:sp>
      <p:sp>
        <p:nvSpPr>
          <p:cNvPr id="77" name="Round Single Corner Rectangle 76"/>
          <p:cNvSpPr/>
          <p:nvPr/>
        </p:nvSpPr>
        <p:spPr bwMode="auto">
          <a:xfrm>
            <a:off x="914400" y="25146000"/>
            <a:ext cx="8991600" cy="1066801"/>
          </a:xfrm>
          <a:prstGeom prst="round1Rect">
            <a:avLst/>
          </a:prstGeom>
          <a:solidFill>
            <a:schemeClr val="accent1">
              <a:lumMod val="25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Class Diagram</a:t>
            </a:r>
          </a:p>
        </p:txBody>
      </p:sp>
      <p:sp>
        <p:nvSpPr>
          <p:cNvPr id="78" name="Round Same Side Corner Rectangle 77"/>
          <p:cNvSpPr/>
          <p:nvPr/>
        </p:nvSpPr>
        <p:spPr bwMode="auto">
          <a:xfrm>
            <a:off x="19687032" y="15316201"/>
            <a:ext cx="12527280" cy="9067800"/>
          </a:xfrm>
          <a:prstGeom prst="round2SameRect">
            <a:avLst>
              <a:gd name="adj1" fmla="val 16667"/>
              <a:gd name="adj2" fmla="val 0"/>
            </a:avLst>
          </a:prstGeom>
          <a:solidFill>
            <a:srgbClr val="92D050">
              <a:alpha val="15000"/>
            </a:srgbClr>
          </a:solidFill>
          <a:ln w="12700" algn="ctr">
            <a:solidFill>
              <a:srgbClr val="92D050"/>
            </a:solidFill>
            <a:round/>
            <a:headEnd/>
            <a:tailEnd/>
          </a:ln>
          <a:scene3d>
            <a:camera prst="orthographicFront">
              <a:rot lat="10800000" lon="0" rev="0"/>
            </a:camera>
            <a:lightRig rig="threePt" dir="t"/>
          </a:scene3d>
          <a:sp3d/>
        </p:spPr>
        <p:txBody>
          <a:bodyPr anchor="ctr">
            <a:flatTx/>
          </a:bodyPr>
          <a:lstStyle/>
          <a:p>
            <a:pPr marL="571500" indent="-571500" defTabSz="4284663">
              <a:defRPr/>
            </a:pPr>
            <a:endParaRPr lang="en-US" altLang="en-US" sz="4000" dirty="0">
              <a:solidFill>
                <a:schemeClr val="accent1">
                  <a:lumMod val="25000"/>
                </a:schemeClr>
              </a:solidFill>
              <a:latin typeface="SimHei" pitchFamily="49" charset="-122"/>
              <a:ea typeface="SimHei" pitchFamily="49" charset="-122"/>
              <a:cs typeface="Consolas" pitchFamily="49" charset="0"/>
            </a:endParaRPr>
          </a:p>
          <a:p>
            <a:pPr marL="571500" indent="-571500" defTabSz="4284663">
              <a:defRPr/>
            </a:pPr>
            <a:endParaRPr lang="en-US" altLang="en-US" sz="4000" dirty="0">
              <a:solidFill>
                <a:schemeClr val="accent1">
                  <a:lumMod val="25000"/>
                </a:schemeClr>
              </a:solidFill>
              <a:latin typeface="SimHei" pitchFamily="49" charset="-122"/>
              <a:ea typeface="SimHei" pitchFamily="49" charset="-122"/>
              <a:cs typeface="Consolas" pitchFamily="49" charset="0"/>
            </a:endParaRPr>
          </a:p>
        </p:txBody>
      </p:sp>
      <p:sp>
        <p:nvSpPr>
          <p:cNvPr id="79" name="Round Single Corner Rectangle 78"/>
          <p:cNvSpPr/>
          <p:nvPr/>
        </p:nvSpPr>
        <p:spPr bwMode="auto">
          <a:xfrm>
            <a:off x="19659600" y="14249400"/>
            <a:ext cx="12573000" cy="1066801"/>
          </a:xfrm>
          <a:prstGeom prst="round1Rect">
            <a:avLst/>
          </a:prstGeom>
          <a:solidFill>
            <a:schemeClr val="accent1">
              <a:lumMod val="25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Motion Maps</a:t>
            </a:r>
          </a:p>
        </p:txBody>
      </p:sp>
      <p:sp>
        <p:nvSpPr>
          <p:cNvPr id="81" name="TextBox 80"/>
          <p:cNvSpPr txBox="1"/>
          <p:nvPr/>
        </p:nvSpPr>
        <p:spPr>
          <a:xfrm>
            <a:off x="27508200" y="15621000"/>
            <a:ext cx="4648200" cy="8094663"/>
          </a:xfrm>
          <a:prstGeom prst="rect">
            <a:avLst/>
          </a:prstGeom>
          <a:noFill/>
        </p:spPr>
        <p:txBody>
          <a:bodyPr>
            <a:spAutoFit/>
          </a:bodyPr>
          <a:lstStyle/>
          <a:p>
            <a:pPr eaLnBrk="0" hangingPunct="0">
              <a:defRPr/>
            </a:pPr>
            <a:r>
              <a:rPr lang="en-US" altLang="en-US" sz="4000" dirty="0">
                <a:solidFill>
                  <a:schemeClr val="accent1">
                    <a:lumMod val="25000"/>
                  </a:schemeClr>
                </a:solidFill>
                <a:latin typeface="+mj-lt"/>
                <a:ea typeface="SimHei" pitchFamily="49" charset="-122"/>
                <a:cs typeface="Consolas" pitchFamily="49" charset="0"/>
              </a:rPr>
              <a:t>A discrete network of nodes is used to represent the traversable paths for each type of vehicle.</a:t>
            </a:r>
          </a:p>
          <a:p>
            <a:pPr eaLnBrk="0" hangingPunct="0">
              <a:defRPr/>
            </a:pPr>
            <a:endParaRPr lang="en-US" altLang="en-US" sz="4000" dirty="0">
              <a:solidFill>
                <a:schemeClr val="accent1">
                  <a:lumMod val="25000"/>
                </a:schemeClr>
              </a:solidFill>
              <a:latin typeface="+mj-lt"/>
              <a:ea typeface="SimHei" pitchFamily="49" charset="-122"/>
              <a:cs typeface="Consolas" pitchFamily="49" charset="0"/>
            </a:endParaRPr>
          </a:p>
          <a:p>
            <a:pPr eaLnBrk="0" hangingPunct="0">
              <a:defRPr/>
            </a:pPr>
            <a:r>
              <a:rPr lang="en-US" altLang="en-US" sz="4000" dirty="0">
                <a:solidFill>
                  <a:schemeClr val="accent1">
                    <a:lumMod val="25000"/>
                  </a:schemeClr>
                </a:solidFill>
                <a:latin typeface="+mj-lt"/>
                <a:ea typeface="SimHei" pitchFamily="49" charset="-122"/>
                <a:cs typeface="Consolas" pitchFamily="49" charset="0"/>
              </a:rPr>
              <a:t>The network is overlaid on a birds-eye view of the port to show the area for which each node corresponds.</a:t>
            </a:r>
          </a:p>
        </p:txBody>
      </p:sp>
      <p:sp>
        <p:nvSpPr>
          <p:cNvPr id="82" name="TextBox 81"/>
          <p:cNvSpPr txBox="1"/>
          <p:nvPr/>
        </p:nvSpPr>
        <p:spPr>
          <a:xfrm>
            <a:off x="20802600" y="22402800"/>
            <a:ext cx="6019800" cy="1816100"/>
          </a:xfrm>
          <a:prstGeom prst="rect">
            <a:avLst/>
          </a:prstGeom>
          <a:noFill/>
        </p:spPr>
        <p:txBody>
          <a:bodyPr>
            <a:spAutoFit/>
          </a:bodyPr>
          <a:lstStyle/>
          <a:p>
            <a:pPr eaLnBrk="0" hangingPunct="0">
              <a:defRPr/>
            </a:pPr>
            <a:r>
              <a:rPr lang="en-US" altLang="en-US" sz="2800" dirty="0">
                <a:solidFill>
                  <a:schemeClr val="accent1">
                    <a:lumMod val="25000"/>
                  </a:schemeClr>
                </a:solidFill>
                <a:latin typeface="Arial" pitchFamily="34" charset="0"/>
                <a:ea typeface="SimHei" pitchFamily="49" charset="-122"/>
                <a:cs typeface="Arial" pitchFamily="34" charset="0"/>
              </a:rPr>
              <a:t>Figure 2. A  visualization of how different vehicles have different networks of traversable nodes.</a:t>
            </a:r>
          </a:p>
          <a:p>
            <a:pPr eaLnBrk="0" hangingPunct="0">
              <a:defRPr/>
            </a:pPr>
            <a:endParaRPr lang="en-US" altLang="en-US" sz="2800" dirty="0">
              <a:solidFill>
                <a:schemeClr val="accent1">
                  <a:lumMod val="25000"/>
                </a:schemeClr>
              </a:solidFill>
              <a:latin typeface="Arial" pitchFamily="34" charset="0"/>
              <a:ea typeface="SimHei" pitchFamily="49" charset="-122"/>
              <a:cs typeface="Arial" pitchFamily="34" charset="0"/>
            </a:endParaRPr>
          </a:p>
        </p:txBody>
      </p:sp>
      <p:sp>
        <p:nvSpPr>
          <p:cNvPr id="2086" name="TextBox 82"/>
          <p:cNvSpPr txBox="1">
            <a:spLocks noChangeArrowheads="1"/>
          </p:cNvSpPr>
          <p:nvPr/>
        </p:nvSpPr>
        <p:spPr bwMode="auto">
          <a:xfrm>
            <a:off x="1371600" y="28498800"/>
            <a:ext cx="8224838" cy="1384300"/>
          </a:xfrm>
          <a:prstGeom prst="rect">
            <a:avLst/>
          </a:prstGeom>
          <a:noFill/>
          <a:ln w="9525">
            <a:noFill/>
            <a:miter lim="800000"/>
            <a:headEnd/>
            <a:tailEnd/>
          </a:ln>
        </p:spPr>
        <p:txBody>
          <a:bodyPr>
            <a:spAutoFit/>
          </a:bodyPr>
          <a:lstStyle/>
          <a:p>
            <a:pPr eaLnBrk="0" hangingPunct="0"/>
            <a:endParaRPr lang="en-US"/>
          </a:p>
        </p:txBody>
      </p:sp>
      <p:sp>
        <p:nvSpPr>
          <p:cNvPr id="84" name="Round Same Side Corner Rectangle 83"/>
          <p:cNvSpPr/>
          <p:nvPr/>
        </p:nvSpPr>
        <p:spPr bwMode="auto">
          <a:xfrm>
            <a:off x="10820400" y="39319200"/>
            <a:ext cx="21336000" cy="3124200"/>
          </a:xfrm>
          <a:prstGeom prst="round2SameRect">
            <a:avLst>
              <a:gd name="adj1" fmla="val 16667"/>
              <a:gd name="adj2" fmla="val 0"/>
            </a:avLst>
          </a:prstGeom>
          <a:solidFill>
            <a:srgbClr val="92D050">
              <a:alpha val="15000"/>
            </a:srgbClr>
          </a:solidFill>
          <a:ln w="12700" algn="ctr">
            <a:solidFill>
              <a:srgbClr val="92D050"/>
            </a:solidFill>
            <a:round/>
            <a:headEnd/>
            <a:tailEnd/>
          </a:ln>
          <a:scene3d>
            <a:camera prst="orthographicFront">
              <a:rot lat="10800000" lon="0" rev="0"/>
            </a:camera>
            <a:lightRig rig="threePt" dir="t"/>
          </a:scene3d>
          <a:sp3d/>
        </p:spPr>
        <p:txBody>
          <a:bodyPr anchor="ctr">
            <a:flatTx/>
          </a:bodyPr>
          <a:lstStyle/>
          <a:p>
            <a:pPr marL="571500" indent="-571500" algn="just" defTabSz="4284663">
              <a:defRPr/>
            </a:pPr>
            <a:endParaRPr lang="en-US" altLang="en-US" sz="4000" dirty="0">
              <a:solidFill>
                <a:schemeClr val="accent1">
                  <a:lumMod val="25000"/>
                </a:schemeClr>
              </a:solidFill>
              <a:latin typeface="SimHei" pitchFamily="49" charset="-122"/>
              <a:ea typeface="SimHei" pitchFamily="49" charset="-122"/>
              <a:cs typeface="Consolas" pitchFamily="49" charset="0"/>
            </a:endParaRPr>
          </a:p>
          <a:p>
            <a:pPr marL="571500" indent="-571500" algn="just" defTabSz="4284663">
              <a:defRPr/>
            </a:pPr>
            <a:endParaRPr lang="en-US" altLang="en-US" sz="4000" dirty="0">
              <a:solidFill>
                <a:schemeClr val="accent1">
                  <a:lumMod val="25000"/>
                </a:schemeClr>
              </a:solidFill>
              <a:latin typeface="+mj-lt"/>
              <a:ea typeface="SimHei" pitchFamily="49" charset="-122"/>
              <a:cs typeface="Consolas" pitchFamily="49" charset="0"/>
            </a:endParaRPr>
          </a:p>
          <a:p>
            <a:pPr marL="571500" indent="-571500" defTabSz="4284663">
              <a:defRPr/>
            </a:pPr>
            <a:endParaRPr lang="en-US" altLang="en-US" sz="4000" dirty="0">
              <a:solidFill>
                <a:schemeClr val="accent1">
                  <a:lumMod val="25000"/>
                </a:schemeClr>
              </a:solidFill>
              <a:latin typeface="+mj-lt"/>
              <a:ea typeface="SimHei" pitchFamily="49" charset="-122"/>
              <a:cs typeface="Consolas" pitchFamily="49" charset="0"/>
            </a:endParaRPr>
          </a:p>
          <a:p>
            <a:pPr marL="571500" indent="-571500" defTabSz="4284663">
              <a:defRPr/>
            </a:pPr>
            <a:r>
              <a:rPr lang="en-US" altLang="en-US" sz="4000" dirty="0">
                <a:solidFill>
                  <a:schemeClr val="accent1">
                    <a:lumMod val="25000"/>
                  </a:schemeClr>
                </a:solidFill>
                <a:latin typeface="+mj-lt"/>
                <a:ea typeface="SimHei" pitchFamily="49" charset="-122"/>
                <a:cs typeface="Consolas" pitchFamily="49" charset="0"/>
              </a:rPr>
              <a:t>   </a:t>
            </a:r>
          </a:p>
        </p:txBody>
      </p:sp>
      <p:sp>
        <p:nvSpPr>
          <p:cNvPr id="32" name="TextBox 31"/>
          <p:cNvSpPr txBox="1"/>
          <p:nvPr/>
        </p:nvSpPr>
        <p:spPr>
          <a:xfrm>
            <a:off x="11125200" y="27508200"/>
            <a:ext cx="5288017" cy="6863417"/>
          </a:xfrm>
          <a:prstGeom prst="rect">
            <a:avLst/>
          </a:prstGeom>
          <a:noFill/>
          <a:scene3d>
            <a:camera prst="orthographicFront">
              <a:rot lat="0" lon="0" rev="0"/>
            </a:camera>
            <a:lightRig rig="threePt" dir="t"/>
          </a:scene3d>
        </p:spPr>
        <p:txBody>
          <a:bodyPr>
            <a:spAutoFit/>
          </a:bodyPr>
          <a:lstStyle/>
          <a:p>
            <a:pPr eaLnBrk="0" hangingPunct="0">
              <a:defRPr/>
            </a:pPr>
            <a:r>
              <a:rPr lang="en-US" altLang="en-US" sz="4000" dirty="0">
                <a:solidFill>
                  <a:schemeClr val="accent1">
                    <a:lumMod val="25000"/>
                  </a:schemeClr>
                </a:solidFill>
                <a:latin typeface="+mj-lt"/>
                <a:ea typeface="SimHei" pitchFamily="49" charset="-122"/>
                <a:cs typeface="Consolas" pitchFamily="49" charset="0"/>
              </a:rPr>
              <a:t>After running the route planning algorithm all of the points that will be  traversed and seen are recorded. </a:t>
            </a:r>
          </a:p>
          <a:p>
            <a:pPr eaLnBrk="0" hangingPunct="0">
              <a:defRPr/>
            </a:pPr>
            <a:endParaRPr lang="en-US" altLang="en-US" sz="4000" dirty="0">
              <a:solidFill>
                <a:schemeClr val="accent1">
                  <a:lumMod val="25000"/>
                </a:schemeClr>
              </a:solidFill>
              <a:latin typeface="+mj-lt"/>
              <a:ea typeface="SimHei" pitchFamily="49" charset="-122"/>
              <a:cs typeface="Consolas" pitchFamily="49" charset="0"/>
            </a:endParaRPr>
          </a:p>
          <a:p>
            <a:pPr eaLnBrk="0" hangingPunct="0">
              <a:defRPr/>
            </a:pPr>
            <a:r>
              <a:rPr lang="en-US" altLang="en-US" sz="4000" dirty="0">
                <a:solidFill>
                  <a:schemeClr val="accent1">
                    <a:lumMod val="25000"/>
                  </a:schemeClr>
                </a:solidFill>
                <a:latin typeface="+mj-lt"/>
                <a:ea typeface="SimHei" pitchFamily="49" charset="-122"/>
                <a:cs typeface="Consolas" pitchFamily="49" charset="0"/>
              </a:rPr>
              <a:t>All of the recorded points are plotted on top of a birds-eye view of the port for user reference.</a:t>
            </a:r>
          </a:p>
        </p:txBody>
      </p:sp>
      <p:sp>
        <p:nvSpPr>
          <p:cNvPr id="33" name="TextBox 32"/>
          <p:cNvSpPr txBox="1"/>
          <p:nvPr/>
        </p:nvSpPr>
        <p:spPr>
          <a:xfrm>
            <a:off x="16611600" y="35052000"/>
            <a:ext cx="14312901" cy="954107"/>
          </a:xfrm>
          <a:prstGeom prst="rect">
            <a:avLst/>
          </a:prstGeom>
          <a:noFill/>
          <a:scene3d>
            <a:camera prst="orthographicFront">
              <a:rot lat="0" lon="0" rev="0"/>
            </a:camera>
            <a:lightRig rig="threePt" dir="t"/>
          </a:scene3d>
        </p:spPr>
        <p:txBody>
          <a:bodyPr>
            <a:spAutoFit/>
          </a:bodyPr>
          <a:lstStyle/>
          <a:p>
            <a:pPr eaLnBrk="0" hangingPunct="0">
              <a:defRPr/>
            </a:pPr>
            <a:r>
              <a:rPr lang="en-US" altLang="en-US" sz="2800" dirty="0">
                <a:solidFill>
                  <a:schemeClr val="accent1">
                    <a:lumMod val="25000"/>
                  </a:schemeClr>
                </a:solidFill>
                <a:latin typeface="Arial" pitchFamily="34" charset="0"/>
                <a:ea typeface="SimHei" pitchFamily="49" charset="-122"/>
                <a:cs typeface="Arial" pitchFamily="34" charset="0"/>
              </a:rPr>
              <a:t>Figure 3. A  sample output of a route that would be taken by a ground vehicle. The red points show the route taken and the blue points show the areas seen  from  the  route.</a:t>
            </a:r>
          </a:p>
        </p:txBody>
      </p:sp>
      <p:pic>
        <p:nvPicPr>
          <p:cNvPr id="2092" name="Picture 33" descr="vehicle networks.png"/>
          <p:cNvPicPr>
            <a:picLocks noChangeAspect="1"/>
          </p:cNvPicPr>
          <p:nvPr/>
        </p:nvPicPr>
        <p:blipFill>
          <a:blip r:embed="rId7"/>
          <a:srcRect/>
          <a:stretch>
            <a:fillRect/>
          </a:stretch>
        </p:blipFill>
        <p:spPr bwMode="auto">
          <a:xfrm>
            <a:off x="20193000" y="15849600"/>
            <a:ext cx="6927850" cy="5981700"/>
          </a:xfrm>
          <a:prstGeom prst="rect">
            <a:avLst/>
          </a:prstGeom>
          <a:noFill/>
          <a:ln w="9525">
            <a:noFill/>
            <a:miter lim="800000"/>
            <a:headEnd/>
            <a:tailEnd/>
          </a:ln>
        </p:spPr>
      </p:pic>
      <p:sp>
        <p:nvSpPr>
          <p:cNvPr id="36" name="TextBox 35"/>
          <p:cNvSpPr txBox="1"/>
          <p:nvPr/>
        </p:nvSpPr>
        <p:spPr>
          <a:xfrm>
            <a:off x="1447800" y="8153400"/>
            <a:ext cx="16840200" cy="3170238"/>
          </a:xfrm>
          <a:prstGeom prst="rect">
            <a:avLst/>
          </a:prstGeom>
          <a:noFill/>
        </p:spPr>
        <p:txBody>
          <a:bodyPr>
            <a:spAutoFit/>
          </a:bodyPr>
          <a:lstStyle/>
          <a:p>
            <a:pPr eaLnBrk="0" hangingPunct="0">
              <a:defRPr/>
            </a:pPr>
            <a:r>
              <a:rPr lang="en-US" altLang="en-US" sz="4000" dirty="0">
                <a:solidFill>
                  <a:schemeClr val="accent1">
                    <a:lumMod val="25000"/>
                  </a:schemeClr>
                </a:solidFill>
                <a:latin typeface="Arial" pitchFamily="34" charset="0"/>
                <a:ea typeface="SimHei" pitchFamily="49" charset="-122"/>
                <a:cs typeface="Arial" pitchFamily="34" charset="0"/>
              </a:rPr>
              <a:t>Our objective for this project was to create a system that would plot patrol routes for autonomous vehicles. Using our system, autonomous air, ground and sea vehicles can be used to patrol Port Everglades and monitor specific user defined areas for suspicious activity making the port more secure and productive.</a:t>
            </a:r>
          </a:p>
        </p:txBody>
      </p:sp>
      <p:pic>
        <p:nvPicPr>
          <p:cNvPr id="2094" name="Picture 34" descr="pylogo.png"/>
          <p:cNvPicPr>
            <a:picLocks noChangeAspect="1"/>
          </p:cNvPicPr>
          <p:nvPr/>
        </p:nvPicPr>
        <p:blipFill>
          <a:blip r:embed="rId8"/>
          <a:srcRect l="11290" r="12904" b="21269"/>
          <a:stretch>
            <a:fillRect/>
          </a:stretch>
        </p:blipFill>
        <p:spPr bwMode="auto">
          <a:xfrm>
            <a:off x="838200" y="4953000"/>
            <a:ext cx="4059238" cy="1295400"/>
          </a:xfrm>
          <a:prstGeom prst="rect">
            <a:avLst/>
          </a:prstGeom>
          <a:noFill/>
          <a:ln w="9525">
            <a:noFill/>
            <a:miter lim="800000"/>
            <a:headEnd/>
            <a:tailEnd/>
          </a:ln>
        </p:spPr>
      </p:pic>
      <p:pic>
        <p:nvPicPr>
          <p:cNvPr id="2095" name="Picture 36" descr="matplotlib-1.jpg"/>
          <p:cNvPicPr>
            <a:picLocks noChangeAspect="1"/>
          </p:cNvPicPr>
          <p:nvPr/>
        </p:nvPicPr>
        <p:blipFill>
          <a:blip r:embed="rId9"/>
          <a:srcRect t="19048" b="28571"/>
          <a:stretch>
            <a:fillRect/>
          </a:stretch>
        </p:blipFill>
        <p:spPr bwMode="auto">
          <a:xfrm>
            <a:off x="160338" y="4008438"/>
            <a:ext cx="6091237" cy="838200"/>
          </a:xfrm>
          <a:prstGeom prst="rect">
            <a:avLst/>
          </a:prstGeom>
          <a:noFill/>
          <a:ln w="9525">
            <a:noFill/>
            <a:miter lim="800000"/>
            <a:headEnd/>
            <a:tailEnd/>
          </a:ln>
        </p:spPr>
      </p:pic>
      <p:sp>
        <p:nvSpPr>
          <p:cNvPr id="40" name="TextBox 39"/>
          <p:cNvSpPr txBox="1"/>
          <p:nvPr/>
        </p:nvSpPr>
        <p:spPr>
          <a:xfrm>
            <a:off x="12496800" y="39852600"/>
            <a:ext cx="18135600" cy="1938338"/>
          </a:xfrm>
          <a:prstGeom prst="rect">
            <a:avLst/>
          </a:prstGeom>
          <a:noFill/>
        </p:spPr>
        <p:txBody>
          <a:bodyPr>
            <a:spAutoFit/>
          </a:bodyPr>
          <a:lstStyle/>
          <a:p>
            <a:pPr eaLnBrk="0" hangingPunct="0">
              <a:defRPr/>
            </a:pPr>
            <a:r>
              <a:rPr lang="en-US" altLang="en-US" sz="4000" dirty="0">
                <a:solidFill>
                  <a:schemeClr val="accent1">
                    <a:lumMod val="25000"/>
                  </a:schemeClr>
                </a:solidFill>
                <a:latin typeface="+mj-lt"/>
                <a:ea typeface="SimHei" pitchFamily="49" charset="-122"/>
                <a:cs typeface="Consolas" pitchFamily="49" charset="0"/>
              </a:rPr>
              <a:t>This project was a collaborative effort between Gabriel Weaver, Leonardo Bobadilla, </a:t>
            </a:r>
            <a:r>
              <a:rPr lang="en-US" altLang="en-US" sz="4000" dirty="0" err="1">
                <a:solidFill>
                  <a:schemeClr val="accent1">
                    <a:lumMod val="25000"/>
                  </a:schemeClr>
                </a:solidFill>
                <a:latin typeface="+mj-lt"/>
                <a:ea typeface="SimHei" pitchFamily="49" charset="-122"/>
                <a:cs typeface="Consolas" pitchFamily="49" charset="0"/>
              </a:rPr>
              <a:t>Tauhidul</a:t>
            </a:r>
            <a:r>
              <a:rPr lang="en-US" altLang="en-US" sz="4000" dirty="0">
                <a:solidFill>
                  <a:schemeClr val="accent1">
                    <a:lumMod val="25000"/>
                  </a:schemeClr>
                </a:solidFill>
                <a:latin typeface="+mj-lt"/>
                <a:ea typeface="SimHei" pitchFamily="49" charset="-122"/>
                <a:cs typeface="Consolas" pitchFamily="49" charset="0"/>
              </a:rPr>
              <a:t> </a:t>
            </a:r>
            <a:r>
              <a:rPr lang="en-US" altLang="en-US" sz="4000" dirty="0" err="1">
                <a:solidFill>
                  <a:schemeClr val="accent1">
                    <a:lumMod val="25000"/>
                  </a:schemeClr>
                </a:solidFill>
                <a:latin typeface="+mj-lt"/>
                <a:ea typeface="SimHei" pitchFamily="49" charset="-122"/>
                <a:cs typeface="Consolas" pitchFamily="49" charset="0"/>
              </a:rPr>
              <a:t>Alam</a:t>
            </a:r>
            <a:r>
              <a:rPr lang="en-US" altLang="en-US" sz="4000" dirty="0">
                <a:solidFill>
                  <a:schemeClr val="accent1">
                    <a:lumMod val="25000"/>
                  </a:schemeClr>
                </a:solidFill>
                <a:latin typeface="+mj-lt"/>
                <a:ea typeface="SimHei" pitchFamily="49" charset="-122"/>
                <a:cs typeface="Consolas" pitchFamily="49" charset="0"/>
              </a:rPr>
              <a:t>, Alexander </a:t>
            </a:r>
            <a:r>
              <a:rPr lang="en-US" altLang="en-US" sz="4000" dirty="0" err="1">
                <a:solidFill>
                  <a:schemeClr val="accent1">
                    <a:lumMod val="25000"/>
                  </a:schemeClr>
                </a:solidFill>
                <a:latin typeface="+mj-lt"/>
                <a:ea typeface="SimHei" pitchFamily="49" charset="-122"/>
                <a:cs typeface="Consolas" pitchFamily="49" charset="0"/>
              </a:rPr>
              <a:t>Campaneria</a:t>
            </a:r>
            <a:r>
              <a:rPr lang="en-US" altLang="en-US" sz="4000" dirty="0">
                <a:solidFill>
                  <a:schemeClr val="accent1">
                    <a:lumMod val="25000"/>
                  </a:schemeClr>
                </a:solidFill>
                <a:latin typeface="+mj-lt"/>
                <a:ea typeface="SimHei" pitchFamily="49" charset="-122"/>
                <a:cs typeface="Consolas" pitchFamily="49" charset="0"/>
              </a:rPr>
              <a:t> and myself.  It would not have been possible with out each of their ideas and guidance.</a:t>
            </a:r>
          </a:p>
        </p:txBody>
      </p:sp>
      <p:pic>
        <p:nvPicPr>
          <p:cNvPr id="2097" name="Picture 40" descr="port_everglades_logo.jpg"/>
          <p:cNvPicPr>
            <a:picLocks noChangeAspect="1"/>
          </p:cNvPicPr>
          <p:nvPr/>
        </p:nvPicPr>
        <p:blipFill>
          <a:blip r:embed="rId10"/>
          <a:srcRect t="32362" b="32039"/>
          <a:stretch>
            <a:fillRect/>
          </a:stretch>
        </p:blipFill>
        <p:spPr bwMode="auto">
          <a:xfrm>
            <a:off x="24447500" y="304800"/>
            <a:ext cx="8470900" cy="1371600"/>
          </a:xfrm>
          <a:prstGeom prst="rect">
            <a:avLst/>
          </a:prstGeom>
          <a:noFill/>
          <a:ln w="9525">
            <a:noFill/>
            <a:miter lim="800000"/>
            <a:headEnd/>
            <a:tailEnd/>
          </a:ln>
        </p:spPr>
      </p:pic>
      <p:sp>
        <p:nvSpPr>
          <p:cNvPr id="2098" name="TextBox 45"/>
          <p:cNvSpPr txBox="1">
            <a:spLocks noChangeArrowheads="1"/>
          </p:cNvSpPr>
          <p:nvPr/>
        </p:nvSpPr>
        <p:spPr bwMode="auto">
          <a:xfrm>
            <a:off x="1524000" y="39928800"/>
            <a:ext cx="7239000" cy="954088"/>
          </a:xfrm>
          <a:prstGeom prst="rect">
            <a:avLst/>
          </a:prstGeom>
          <a:noFill/>
          <a:ln w="9525">
            <a:noFill/>
            <a:miter lim="800000"/>
            <a:headEnd/>
            <a:tailEnd/>
          </a:ln>
        </p:spPr>
        <p:txBody>
          <a:bodyPr>
            <a:spAutoFit/>
          </a:bodyPr>
          <a:lstStyle/>
          <a:p>
            <a:pPr eaLnBrk="0" hangingPunct="0"/>
            <a:r>
              <a:rPr lang="en-US" altLang="en-US" sz="2800">
                <a:solidFill>
                  <a:srgbClr val="1E4649"/>
                </a:solidFill>
                <a:ea typeface="SimHei" pitchFamily="49" charset="-122"/>
              </a:rPr>
              <a:t>Figure 4. A simplified diagram of the four classes that make up the system.</a:t>
            </a:r>
            <a:endParaRPr lang="en-US"/>
          </a:p>
        </p:txBody>
      </p:sp>
      <p:pic>
        <p:nvPicPr>
          <p:cNvPr id="2100" name="Picture 40" descr="ClassDiagram.png"/>
          <p:cNvPicPr>
            <a:picLocks noChangeAspect="1"/>
          </p:cNvPicPr>
          <p:nvPr/>
        </p:nvPicPr>
        <p:blipFill>
          <a:blip r:embed="rId11"/>
          <a:srcRect/>
          <a:stretch>
            <a:fillRect/>
          </a:stretch>
        </p:blipFill>
        <p:spPr bwMode="auto">
          <a:xfrm>
            <a:off x="1447800" y="27355800"/>
            <a:ext cx="8077200" cy="12017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379</Words>
  <Application>Microsoft Macintosh PowerPoint</Application>
  <PresentationFormat>Custom</PresentationFormat>
  <Paragraphs>42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2018-12-05T21:17:29Z</dcterms:created>
  <dcterms:modified xsi:type="dcterms:W3CDTF">2018-12-05T21:30:49Z</dcterms:modified>
</cp:coreProperties>
</file>