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y="5143500" cx="9144000"/>
  <p:notesSz cx="6858000" cy="9144000"/>
  <p:embeddedFontLst>
    <p:embeddedFont>
      <p:font typeface="Raleway"/>
      <p:regular r:id="rId21"/>
      <p:bold r:id="rId22"/>
      <p:italic r:id="rId23"/>
      <p:boldItalic r:id="rId24"/>
    </p:embeddedFont>
    <p:embeddedFont>
      <p:font typeface="Roboto"/>
      <p:regular r:id="rId25"/>
      <p:bold r:id="rId26"/>
      <p:italic r:id="rId27"/>
      <p:boldItalic r:id="rId28"/>
    </p:embeddedFont>
    <p:embeddedFont>
      <p:font typeface="Lato"/>
      <p:regular r:id="rId29"/>
      <p:bold r:id="rId30"/>
      <p:italic r:id="rId31"/>
      <p:boldItalic r:id="rId3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D6D0F67E-660F-454A-8B62-9E2BD25AFC19}">
  <a:tblStyle styleId="{D6D0F67E-660F-454A-8B62-9E2BD25AFC1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font" Target="fonts/Raleway-bold.fntdata"/><Relationship Id="rId21" Type="http://schemas.openxmlformats.org/officeDocument/2006/relationships/font" Target="fonts/Raleway-regular.fntdata"/><Relationship Id="rId24" Type="http://schemas.openxmlformats.org/officeDocument/2006/relationships/font" Target="fonts/Raleway-boldItalic.fntdata"/><Relationship Id="rId23" Type="http://schemas.openxmlformats.org/officeDocument/2006/relationships/font" Target="fonts/Raleway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Roboto-bold.fntdata"/><Relationship Id="rId25" Type="http://schemas.openxmlformats.org/officeDocument/2006/relationships/font" Target="fonts/Roboto-regular.fntdata"/><Relationship Id="rId28" Type="http://schemas.openxmlformats.org/officeDocument/2006/relationships/font" Target="fonts/Roboto-boldItalic.fntdata"/><Relationship Id="rId27" Type="http://schemas.openxmlformats.org/officeDocument/2006/relationships/font" Target="fonts/Roboto-italic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Lato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Lato-italic.fntdata"/><Relationship Id="rId30" Type="http://schemas.openxmlformats.org/officeDocument/2006/relationships/font" Target="fonts/Lato-bold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32" Type="http://schemas.openxmlformats.org/officeDocument/2006/relationships/font" Target="fonts/Lato-bold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" name="Google Shape;9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8" name="Google Shape;17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5" name="Google Shape;18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6. Detailed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1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5" name="Google Shape;195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6. Detailed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1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3" name="Google Shape;203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7. Test Suites and Test Cases (one sunny day and one rainy day) for the use case represented in part (5) above (2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7.1 One sunny day and one rainy day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7.2 Automated test scripts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1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1" name="Google Shape;211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Summarize your contribution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Include your contact information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Ask if anyone has any questions for you.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Thank your audience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48631ee058_0_8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48631ee058_0_8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g48631ee058_0_81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3" name="Google Shape;11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0" name="Google Shape;12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Management (schedule for entire semester) (one slide; Gantt Chart).</a:t>
            </a:r>
            <a:endParaRPr/>
          </a:p>
        </p:txBody>
      </p:sp>
      <p:sp>
        <p:nvSpPr>
          <p:cNvPr id="121" name="Google Shape;121;p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8" name="Google Shape;12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5" name="Google Shape;13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8" name="Google Shape;14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5" name="Google Shape;15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1" name="Google Shape;171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bg>
      <p:bgPr>
        <a:solidFill>
          <a:schemeClr val="lt2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6" name="Google Shape;16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7" name="Google Shape;17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9" name="Google Shape;19;p2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0" name="Google Shape;20;p2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1" name="Google Shape;21;p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bg>
      <p:bgPr>
        <a:solidFill>
          <a:schemeClr val="dk1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oogle Shape;79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80" name="Google Shape;80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2" name="Google Shape;82;p11"/>
          <p:cNvSpPr txBox="1"/>
          <p:nvPr>
            <p:ph hasCustomPrompt="1"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3" name="Google Shape;83;p11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4" name="Google Shape;84;p1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88" name="Google Shape;88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40494"/>
            <a:ext cx="6621065" cy="4861323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 txBox="1"/>
          <p:nvPr>
            <p:ph type="title"/>
          </p:nvPr>
        </p:nvSpPr>
        <p:spPr>
          <a:xfrm>
            <a:off x="779463" y="-190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13"/>
          <p:cNvSpPr txBox="1"/>
          <p:nvPr>
            <p:ph idx="1" type="body"/>
          </p:nvPr>
        </p:nvSpPr>
        <p:spPr>
          <a:xfrm>
            <a:off x="779463" y="1371600"/>
            <a:ext cx="7583400" cy="31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●"/>
              <a:defRPr/>
            </a:lvl1pPr>
            <a:lvl2pPr indent="-3429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○"/>
              <a:defRPr/>
            </a:lvl2pPr>
            <a:lvl3pPr indent="-3429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■"/>
              <a:defRPr/>
            </a:lvl3pPr>
            <a:lvl4pPr indent="-3429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●"/>
              <a:defRPr/>
            </a:lvl4pPr>
            <a:lvl5pPr indent="-3429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○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91" name="Google Shape;91;p13"/>
          <p:cNvSpPr txBox="1"/>
          <p:nvPr>
            <p:ph idx="10" type="dt"/>
          </p:nvPr>
        </p:nvSpPr>
        <p:spPr>
          <a:xfrm>
            <a:off x="381000" y="4716066"/>
            <a:ext cx="1887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3"/>
          <p:cNvSpPr txBox="1"/>
          <p:nvPr>
            <p:ph idx="11" type="ftr"/>
          </p:nvPr>
        </p:nvSpPr>
        <p:spPr>
          <a:xfrm>
            <a:off x="3305175" y="4716066"/>
            <a:ext cx="5238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3"/>
          <p:cNvSpPr txBox="1"/>
          <p:nvPr>
            <p:ph idx="12" type="sldNum"/>
          </p:nvPr>
        </p:nvSpPr>
        <p:spPr>
          <a:xfrm>
            <a:off x="8404225" y="164306"/>
            <a:ext cx="493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bg>
      <p:bgPr>
        <a:solidFill>
          <a:schemeClr val="dk1"/>
        </a:solid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oogle Shape;23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4" name="Google Shape;24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6" name="Google Shape;26;p3"/>
          <p:cNvSpPr txBox="1"/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7" name="Google Shape;27;p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0" name="Google Shape;30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1" name="Google Shape;31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3" name="Google Shape;33;p4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4" name="Google Shape;34;p4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5" name="Google Shape;35;p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8" name="Google Shape;38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9" name="Google Shape;39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" name="Google Shape;40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1" name="Google Shape;41;p5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2" name="Google Shape;42;p5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3" name="Google Shape;43;p5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4" name="Google Shape;44;p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7" name="Google Shape;47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8" name="Google Shape;48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" name="Google Shape;49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0" name="Google Shape;50;p6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1" name="Google Shape;51;p6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4" name="Google Shape;54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5" name="Google Shape;55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" name="Google Shape;56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7" name="Google Shape;57;p7"/>
          <p:cNvSpPr txBox="1"/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8" name="Google Shape;58;p7"/>
          <p:cNvSpPr txBox="1"/>
          <p:nvPr>
            <p:ph idx="1" type="body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9" name="Google Shape;59;p7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bg>
      <p:bgPr>
        <a:solidFill>
          <a:schemeClr val="accent3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oogle Shape;61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62" name="Google Shape;62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" name="Google Shape;63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4" name="Google Shape;64;p8"/>
          <p:cNvSpPr txBox="1"/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5" name="Google Shape;65;p8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8" name="Google Shape;68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9" name="Google Shape;69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" name="Google Shape;70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1" name="Google Shape;71;p9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72" name="Google Shape;72;p9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73" name="Google Shape;73;p9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74" name="Google Shape;74;p9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0"/>
          <p:cNvSpPr txBox="1"/>
          <p:nvPr>
            <p:ph idx="1" type="body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77" name="Google Shape;77;p10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treamline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3" name="Google Shape;13;p1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6649050" y="4631325"/>
            <a:ext cx="2186749" cy="51025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hyperlink" Target="mailto:nicogonzalez2012@gmail.com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4"/>
          <p:cNvSpPr txBox="1"/>
          <p:nvPr>
            <p:ph type="ctrTitle"/>
          </p:nvPr>
        </p:nvSpPr>
        <p:spPr>
          <a:xfrm>
            <a:off x="0" y="3564600"/>
            <a:ext cx="5389500" cy="1578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2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br>
              <a:rPr lang="en-US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16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School of Computing and Information Sciences</a:t>
            </a:r>
            <a:br>
              <a:rPr lang="en-US" sz="16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16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Florida International University</a:t>
            </a:r>
            <a:endParaRPr sz="1600">
              <a:solidFill>
                <a:srgbClr val="073763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00" name="Google Shape;100;p14"/>
          <p:cNvSpPr txBox="1"/>
          <p:nvPr>
            <p:ph idx="1" type="subTitle"/>
          </p:nvPr>
        </p:nvSpPr>
        <p:spPr>
          <a:xfrm>
            <a:off x="3086950" y="4240275"/>
            <a:ext cx="34707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>
                <a:solidFill>
                  <a:srgbClr val="BF9000"/>
                </a:solidFill>
                <a:latin typeface="Trebuchet MS"/>
                <a:ea typeface="Trebuchet MS"/>
                <a:cs typeface="Trebuchet MS"/>
                <a:sym typeface="Trebuchet MS"/>
              </a:rPr>
              <a:t>11/30/2018</a:t>
            </a:r>
            <a:endParaRPr>
              <a:solidFill>
                <a:srgbClr val="BF900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01" name="Google Shape;101;p14"/>
          <p:cNvSpPr txBox="1"/>
          <p:nvPr/>
        </p:nvSpPr>
        <p:spPr>
          <a:xfrm>
            <a:off x="228600" y="-340650"/>
            <a:ext cx="8686800" cy="1299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00" u="none" cap="none" strike="noStrike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Senior Project Final Presentation</a:t>
            </a:r>
            <a:br>
              <a:rPr b="1" i="0" lang="en-US" sz="4400" u="none" cap="none" strike="noStrike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1" lang="en-US" sz="28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Fall 2018</a:t>
            </a:r>
            <a:endParaRPr b="1" i="0" sz="4400" u="none" cap="none" strike="noStrike">
              <a:solidFill>
                <a:srgbClr val="073763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02" name="Google Shape;102;p14"/>
          <p:cNvSpPr txBox="1"/>
          <p:nvPr/>
        </p:nvSpPr>
        <p:spPr>
          <a:xfrm>
            <a:off x="0" y="1258125"/>
            <a:ext cx="9144000" cy="290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400">
                <a:solidFill>
                  <a:srgbClr val="BF9000"/>
                </a:solidFill>
                <a:latin typeface="Trebuchet MS"/>
                <a:ea typeface="Trebuchet MS"/>
                <a:cs typeface="Trebuchet MS"/>
                <a:sym typeface="Trebuchet MS"/>
              </a:rPr>
              <a:t>SPARSE: A Simulation Platform for Autonomous Research and System Evaluation Ver 1.0</a:t>
            </a:r>
            <a:endParaRPr sz="3400">
              <a:solidFill>
                <a:srgbClr val="BF9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Trebuchet MS"/>
                <a:ea typeface="Trebuchet MS"/>
                <a:cs typeface="Trebuchet MS"/>
                <a:sym typeface="Trebuchet MS"/>
              </a:rPr>
              <a:t>Team Member(s): Nicolas Gonzalez, Emmanuel Perez</a:t>
            </a:r>
            <a:br>
              <a:rPr lang="en-US" sz="2400"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2400">
                <a:latin typeface="Trebuchet MS"/>
                <a:ea typeface="Trebuchet MS"/>
                <a:cs typeface="Trebuchet MS"/>
                <a:sym typeface="Trebuchet MS"/>
              </a:rPr>
              <a:t>Product Owner(s): Miguel Alonso</a:t>
            </a:r>
            <a:br>
              <a:rPr lang="en-US" sz="2400"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2400">
                <a:latin typeface="Trebuchet MS"/>
                <a:ea typeface="Trebuchet MS"/>
                <a:cs typeface="Trebuchet MS"/>
                <a:sym typeface="Trebuchet MS"/>
              </a:rPr>
              <a:t>Professor: Masoud Sadjadi</a:t>
            </a:r>
            <a:endParaRPr sz="2400"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3"/>
          <p:cNvSpPr txBox="1"/>
          <p:nvPr>
            <p:ph type="title"/>
          </p:nvPr>
        </p:nvSpPr>
        <p:spPr>
          <a:xfrm>
            <a:off x="779463" y="-190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System Design</a:t>
            </a:r>
            <a:endParaRPr/>
          </a:p>
        </p:txBody>
      </p:sp>
      <p:sp>
        <p:nvSpPr>
          <p:cNvPr id="182" name="Google Shape;182;p23"/>
          <p:cNvSpPr txBox="1"/>
          <p:nvPr>
            <p:ph idx="1" type="body"/>
          </p:nvPr>
        </p:nvSpPr>
        <p:spPr>
          <a:xfrm>
            <a:off x="779463" y="1371600"/>
            <a:ext cx="7583400" cy="31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●"/>
            </a:pPr>
            <a:r>
              <a:rPr lang="en-US"/>
              <a:t>Persistent data design</a:t>
            </a:r>
            <a:endParaRPr/>
          </a:p>
          <a:p>
            <a:pPr indent="-295275" lvl="1" marL="57785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We currently have no </a:t>
            </a:r>
            <a:r>
              <a:rPr lang="en-US"/>
              <a:t>database</a:t>
            </a:r>
            <a:r>
              <a:rPr lang="en-US"/>
              <a:t> and we do not store any </a:t>
            </a:r>
            <a:r>
              <a:rPr lang="en-US"/>
              <a:t>persistent</a:t>
            </a:r>
            <a:r>
              <a:rPr lang="en-US"/>
              <a:t> data.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●"/>
            </a:pPr>
            <a:r>
              <a:rPr lang="en-US"/>
              <a:t>Security/Privacy</a:t>
            </a:r>
            <a:endParaRPr/>
          </a:p>
          <a:p>
            <a:pPr indent="-295275" lvl="1" marL="577850" rtl="0" algn="l">
              <a:spcBef>
                <a:spcPts val="200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Security</a:t>
            </a:r>
            <a:r>
              <a:rPr lang="en-US"/>
              <a:t> and privacy should be not be a concern. Our project does not create users/</a:t>
            </a:r>
            <a:r>
              <a:rPr lang="en-US"/>
              <a:t>accounts</a:t>
            </a:r>
            <a:r>
              <a:rPr lang="en-US"/>
              <a:t>/</a:t>
            </a:r>
            <a:r>
              <a:rPr lang="en-US"/>
              <a:t>passwords</a:t>
            </a:r>
            <a:r>
              <a:rPr lang="en-US"/>
              <a:t> etc and does not store any information(email, name address etc) from users.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4"/>
          <p:cNvSpPr txBox="1"/>
          <p:nvPr>
            <p:ph type="title"/>
          </p:nvPr>
        </p:nvSpPr>
        <p:spPr>
          <a:xfrm>
            <a:off x="779463" y="-190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Minimal Class Diagram</a:t>
            </a:r>
            <a:endParaRPr/>
          </a:p>
        </p:txBody>
      </p:sp>
      <p:pic>
        <p:nvPicPr>
          <p:cNvPr id="189" name="Google Shape;18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0150" y="796000"/>
            <a:ext cx="6210301" cy="3821725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4"/>
          <p:cNvSpPr/>
          <p:nvPr/>
        </p:nvSpPr>
        <p:spPr>
          <a:xfrm>
            <a:off x="1165850" y="995675"/>
            <a:ext cx="731400" cy="335400"/>
          </a:xfrm>
          <a:prstGeom prst="rect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24"/>
          <p:cNvSpPr/>
          <p:nvPr/>
        </p:nvSpPr>
        <p:spPr>
          <a:xfrm>
            <a:off x="2232650" y="919475"/>
            <a:ext cx="1569600" cy="678300"/>
          </a:xfrm>
          <a:prstGeom prst="rect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24"/>
          <p:cNvSpPr/>
          <p:nvPr/>
        </p:nvSpPr>
        <p:spPr>
          <a:xfrm>
            <a:off x="4465300" y="796000"/>
            <a:ext cx="1828800" cy="3666900"/>
          </a:xfrm>
          <a:prstGeom prst="rect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5"/>
          <p:cNvSpPr txBox="1"/>
          <p:nvPr>
            <p:ph type="title"/>
          </p:nvPr>
        </p:nvSpPr>
        <p:spPr>
          <a:xfrm>
            <a:off x="779463" y="-190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Main algorithm </a:t>
            </a:r>
            <a:endParaRPr/>
          </a:p>
        </p:txBody>
      </p:sp>
      <p:sp>
        <p:nvSpPr>
          <p:cNvPr id="199" name="Google Shape;199;p25"/>
          <p:cNvSpPr txBox="1"/>
          <p:nvPr/>
        </p:nvSpPr>
        <p:spPr>
          <a:xfrm>
            <a:off x="365775" y="1191175"/>
            <a:ext cx="8686800" cy="371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class rpcServerTask : public FNonAbandonableTask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{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	int32 numThreads;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	AQ7Pawn* carPtr;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	//Creates task (thread)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	rpcServerTask(int32 IAmParameter, AQ7Pawn* carPtr){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		this-&gt;numThreads = IAmParameter;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		this-&gt;carPtr = carPtr;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	}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	// Deletes Task (thread)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	~rpcServerTask() {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		rpc::this_server().stop();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		UE_LOG(LogTemp, Warning, TEXT("Task Deleted"));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	}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	//Start server and bind functions to rpc calls</a:t>
            </a:r>
            <a:endParaRPr sz="1000"/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void initRPCserver(){</a:t>
            </a:r>
            <a:endParaRPr sz="1000"/>
          </a:p>
          <a:p>
            <a:pPr indent="45720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rpc::server srv(18800)</a:t>
            </a:r>
            <a:endParaRPr sz="1000"/>
          </a:p>
          <a:p>
            <a:pPr indent="45720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//To throttle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		srv.bind("throttle", [&amp;](float Val) {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				if (this-&gt;carPtr != nullptr){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					this-&gt;carPtr-&gt;MoveForward(Val);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				}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		});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		//All calls are binded in a similar method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	});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200" name="Google Shape;200;p25"/>
          <p:cNvSpPr txBox="1"/>
          <p:nvPr/>
        </p:nvSpPr>
        <p:spPr>
          <a:xfrm>
            <a:off x="4655800" y="205750"/>
            <a:ext cx="40539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282575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latin typeface="Lato"/>
                <a:ea typeface="Lato"/>
                <a:cs typeface="Lato"/>
                <a:sym typeface="Lato"/>
              </a:rPr>
              <a:t>void AQ7Pawn::beginRPCServer()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282575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latin typeface="Lato"/>
                <a:ea typeface="Lato"/>
                <a:cs typeface="Lato"/>
                <a:sym typeface="Lato"/>
              </a:rPr>
              <a:t>{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282575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latin typeface="Lato"/>
                <a:ea typeface="Lato"/>
                <a:cs typeface="Lato"/>
                <a:sym typeface="Lato"/>
              </a:rPr>
              <a:t>	Tasker = (new FAutoDeleteAsyncTask&lt;rpcServerTask&gt;(1,this));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282575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latin typeface="Lato"/>
                <a:ea typeface="Lato"/>
                <a:cs typeface="Lato"/>
                <a:sym typeface="Lato"/>
              </a:rPr>
              <a:t>	Tasker-&gt;StartBackgroundTask();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282575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latin typeface="Lato"/>
                <a:ea typeface="Lato"/>
                <a:cs typeface="Lato"/>
                <a:sym typeface="Lato"/>
              </a:rPr>
              <a:t>}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6"/>
          <p:cNvSpPr txBox="1"/>
          <p:nvPr>
            <p:ph type="title"/>
          </p:nvPr>
        </p:nvSpPr>
        <p:spPr>
          <a:xfrm>
            <a:off x="779463" y="-190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Test Suites and Test Cases</a:t>
            </a:r>
            <a:endParaRPr/>
          </a:p>
        </p:txBody>
      </p:sp>
      <p:sp>
        <p:nvSpPr>
          <p:cNvPr id="207" name="Google Shape;207;p26"/>
          <p:cNvSpPr txBox="1"/>
          <p:nvPr>
            <p:ph idx="1" type="body"/>
          </p:nvPr>
        </p:nvSpPr>
        <p:spPr>
          <a:xfrm>
            <a:off x="779463" y="877350"/>
            <a:ext cx="7583400" cy="31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●"/>
            </a:pPr>
            <a:r>
              <a:rPr lang="en-US"/>
              <a:t>Sunny Day</a:t>
            </a:r>
            <a:endParaRPr/>
          </a:p>
          <a:p>
            <a:pPr indent="0" lvl="0" marL="57785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282575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282575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282575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282575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282575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aphicFrame>
        <p:nvGraphicFramePr>
          <p:cNvPr id="208" name="Google Shape;208;p26"/>
          <p:cNvGraphicFramePr/>
          <p:nvPr/>
        </p:nvGraphicFramePr>
        <p:xfrm>
          <a:off x="951675" y="14431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{D6D0F67E-660F-454A-8B62-9E2BD25AFC19}</a:tableStyleId>
              </a:tblPr>
              <a:tblGrid>
                <a:gridCol w="2413000"/>
                <a:gridCol w="2413000"/>
                <a:gridCol w="2413000"/>
              </a:tblGrid>
              <a:tr h="3288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/>
                        <a:t>Test Cases</a:t>
                      </a:r>
                      <a:endParaRPr b="1" sz="1000"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/>
                        <a:t>Steps</a:t>
                      </a:r>
                      <a:endParaRPr b="1" sz="1000"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/>
                        <a:t>Expected Result</a:t>
                      </a:r>
                      <a:endParaRPr b="1" sz="1000"/>
                    </a:p>
                  </a:txBody>
                  <a:tcPr marT="91425" marB="91425" marR="91425" marL="91425"/>
                </a:tc>
              </a:tr>
              <a:tr h="3288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/>
                        <a:t>A (from Controller)</a:t>
                      </a:r>
                      <a:endParaRPr b="1" sz="1000"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/>
                        <a:t>Reset Simulation</a:t>
                      </a:r>
                      <a:endParaRPr b="1" sz="1000"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3288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1</a:t>
                      </a:r>
                      <a:endParaRPr sz="1000"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Click start on Controller</a:t>
                      </a:r>
                      <a:endParaRPr sz="1000"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Game resets</a:t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4782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2</a:t>
                      </a:r>
                      <a:endParaRPr sz="1000"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Wait till client reconnects (5 secs)</a:t>
                      </a:r>
                      <a:endParaRPr sz="1000"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controller input works on reset simulation</a:t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3627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/>
                        <a:t>B </a:t>
                      </a:r>
                      <a:r>
                        <a:rPr b="1" lang="en-US" sz="1000"/>
                        <a:t>(from code)</a:t>
                      </a:r>
                      <a:endParaRPr b="1" sz="1000"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US" sz="1000"/>
                        <a:t>Reset Simulation</a:t>
                      </a:r>
                      <a:endParaRPr b="1" sz="1000"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3627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1</a:t>
                      </a:r>
                      <a:endParaRPr sz="1000"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go to codeMode (options on controller)</a:t>
                      </a:r>
                      <a:endParaRPr sz="1000"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Enter Code Mode</a:t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3627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2</a:t>
                      </a:r>
                      <a:endParaRPr sz="1000"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/>
                        <a:t>In CodeMode() type “reset”</a:t>
                      </a:r>
                      <a:endParaRPr sz="1000"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/>
                        <a:t>Game resets</a:t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3627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3</a:t>
                      </a:r>
                      <a:endParaRPr sz="1000"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/>
                        <a:t>Wait till client reconnects (5 secs)</a:t>
                      </a:r>
                      <a:endParaRPr sz="1000"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/>
                        <a:t>Code </a:t>
                      </a:r>
                      <a:r>
                        <a:rPr lang="en-US" sz="1000"/>
                        <a:t>input works on reset simulation</a:t>
                      </a:r>
                      <a:endParaRPr sz="1000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7"/>
          <p:cNvSpPr txBox="1"/>
          <p:nvPr>
            <p:ph type="title"/>
          </p:nvPr>
        </p:nvSpPr>
        <p:spPr>
          <a:xfrm>
            <a:off x="779463" y="-190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Summary</a:t>
            </a:r>
            <a:endParaRPr/>
          </a:p>
        </p:txBody>
      </p:sp>
      <p:sp>
        <p:nvSpPr>
          <p:cNvPr id="215" name="Google Shape;215;p27"/>
          <p:cNvSpPr txBox="1"/>
          <p:nvPr>
            <p:ph idx="1" type="body"/>
          </p:nvPr>
        </p:nvSpPr>
        <p:spPr>
          <a:xfrm>
            <a:off x="450525" y="798150"/>
            <a:ext cx="8434800" cy="37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This project is version 1 of a Simulation Platform for Autonomous Research and System Evaluation (SPARSE). The platform provides a realistic driving simulation that can be used to test and develop an autonomous driving system with minimal costs and safety concerns.</a:t>
            </a:r>
            <a:endParaRPr sz="1800"/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</a:rPr>
              <a:t>Nicolas Gonzalez	</a:t>
            </a:r>
            <a:r>
              <a:rPr lang="en-US" sz="2200" u="sng">
                <a:solidFill>
                  <a:srgbClr val="000000"/>
                </a:solidFill>
                <a:hlinkClick r:id="rId3"/>
              </a:rPr>
              <a:t>nicogonzalez2012@gmail.com</a:t>
            </a:r>
            <a:r>
              <a:rPr lang="en-US" sz="2200">
                <a:solidFill>
                  <a:srgbClr val="000000"/>
                </a:solidFill>
              </a:rPr>
              <a:t>	9545910625</a:t>
            </a:r>
            <a:endParaRPr sz="2200">
              <a:solidFill>
                <a:srgbClr val="000000"/>
              </a:solidFill>
            </a:endParaRPr>
          </a:p>
          <a:p>
            <a:pPr indent="0" lvl="0" marL="282575" rtl="0" algn="ctr">
              <a:spcBef>
                <a:spcPts val="200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000000"/>
                </a:solidFill>
              </a:rPr>
              <a:t>Questions?</a:t>
            </a:r>
            <a:endParaRPr b="1" sz="3000">
              <a:solidFill>
                <a:srgbClr val="000000"/>
              </a:solidFill>
            </a:endParaRPr>
          </a:p>
          <a:p>
            <a:pPr indent="0" lvl="0" marL="282575" rtl="0" algn="ctr">
              <a:spcBef>
                <a:spcPts val="200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000000"/>
                </a:solidFill>
              </a:rPr>
              <a:t>Thank You!</a:t>
            </a:r>
            <a:endParaRPr b="1" sz="30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5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15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0" name="Google Shape;11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" y="-659823"/>
            <a:ext cx="9144000" cy="58033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6"/>
          <p:cNvSpPr txBox="1"/>
          <p:nvPr>
            <p:ph type="title"/>
          </p:nvPr>
        </p:nvSpPr>
        <p:spPr>
          <a:xfrm>
            <a:off x="779463" y="-190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Problem definition</a:t>
            </a:r>
            <a:endParaRPr/>
          </a:p>
        </p:txBody>
      </p:sp>
      <p:sp>
        <p:nvSpPr>
          <p:cNvPr id="117" name="Google Shape;117;p16"/>
          <p:cNvSpPr txBox="1"/>
          <p:nvPr>
            <p:ph idx="1" type="body"/>
          </p:nvPr>
        </p:nvSpPr>
        <p:spPr>
          <a:xfrm>
            <a:off x="779475" y="856550"/>
            <a:ext cx="7583400" cy="40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698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600"/>
              <a:buChar char="●"/>
            </a:pPr>
            <a:r>
              <a:rPr lang="en-US" sz="1600"/>
              <a:t>Whole Project:</a:t>
            </a:r>
            <a:endParaRPr sz="1600"/>
          </a:p>
          <a:p>
            <a:pPr indent="-269875" lvl="1" marL="5778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State of the art research in AI for the autonomous systems space requires the collection of large, annotated datasets of real-world scenarios, especially for edge case events. Take for example, autonomous driving, an edge case might be that while driving, the system encounters a situation in which boxes have suddenly fallen out of the bed of a truck, requiring quick action by the autonomous system. It is difficult to collect enough data for these edge cases in the real world, since by definition, they are edge cases.</a:t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69875" lvl="1" marL="5778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Char char="○"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Existing systems exist like such as Carla, OpenAIs gym, or Microsoft’s AirSim, however, these systems have a number of issues: </a:t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57175" lvl="2" marL="86042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Char char="■"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Lack of realism or real-time simulation speed</a:t>
            </a: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(which is critical for creating robust real-time AI systems</a:t>
            </a: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57175" lvl="2" marL="86042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Char char="■"/>
            </a:pPr>
            <a:r>
              <a:rPr lang="en-US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Lack Custom sensor configurability, and simple APIs</a:t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69875" lvl="0" marL="28257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My Part:</a:t>
            </a:r>
            <a:endParaRPr sz="1600"/>
          </a:p>
          <a:p>
            <a:pPr indent="-28257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400"/>
              <a:buChar char="○"/>
            </a:pPr>
            <a:r>
              <a:rPr lang="en-US" sz="1400"/>
              <a:t>Unreal requires a way to be communicated with from an external source for ex. a python client. RPC needs to be built into Unreal to run an rpc server where the Unreal functions to control a car can be bound to rpc calls and called from an rpc client. The client will need to used to control a car </a:t>
            </a:r>
            <a:r>
              <a:rPr lang="en-US" sz="1400"/>
              <a:t>programmatically</a:t>
            </a:r>
            <a:r>
              <a:rPr lang="en-US" sz="1400"/>
              <a:t> and with a gamepad</a:t>
            </a:r>
            <a:endParaRPr sz="1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9800" y="802075"/>
            <a:ext cx="6706306" cy="376965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7"/>
          <p:cNvSpPr txBox="1"/>
          <p:nvPr>
            <p:ph type="title"/>
          </p:nvPr>
        </p:nvSpPr>
        <p:spPr>
          <a:xfrm>
            <a:off x="779463" y="-190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Management</a:t>
            </a:r>
            <a:endParaRPr/>
          </a:p>
        </p:txBody>
      </p:sp>
      <p:sp>
        <p:nvSpPr>
          <p:cNvPr id="125" name="Google Shape;125;p17"/>
          <p:cNvSpPr/>
          <p:nvPr/>
        </p:nvSpPr>
        <p:spPr>
          <a:xfrm>
            <a:off x="3737700" y="872125"/>
            <a:ext cx="1777200" cy="208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8"/>
          <p:cNvSpPr txBox="1"/>
          <p:nvPr>
            <p:ph type="title"/>
          </p:nvPr>
        </p:nvSpPr>
        <p:spPr>
          <a:xfrm>
            <a:off x="779463" y="-190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User Stories </a:t>
            </a:r>
            <a:endParaRPr/>
          </a:p>
        </p:txBody>
      </p:sp>
      <p:sp>
        <p:nvSpPr>
          <p:cNvPr id="132" name="Google Shape;132;p18"/>
          <p:cNvSpPr txBox="1"/>
          <p:nvPr>
            <p:ph idx="1" type="body"/>
          </p:nvPr>
        </p:nvSpPr>
        <p:spPr>
          <a:xfrm>
            <a:off x="780288" y="854325"/>
            <a:ext cx="7583400" cy="31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317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400"/>
              <a:buChar char="●"/>
            </a:pPr>
            <a:r>
              <a:rPr lang="en-US" sz="140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User should be able to make an API call through RPC so that they can control the simulation environment</a:t>
            </a:r>
            <a:endParaRPr sz="140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69875" lvl="1" marL="577850" rtl="0" algn="l"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400"/>
              <a:buFont typeface="Roboto"/>
              <a:buChar char="○"/>
            </a:pPr>
            <a:r>
              <a:rPr lang="en-US" sz="140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Added a C++ rpc library(rpclib) to the unreal build system</a:t>
            </a:r>
            <a:endParaRPr sz="140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69875" lvl="1" marL="577850" rtl="0" algn="l"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400"/>
              <a:buFont typeface="Roboto"/>
              <a:buChar char="○"/>
            </a:pPr>
            <a:r>
              <a:rPr lang="en-US" sz="140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Begin a seperate thread (task) in Unreal to run the RPC server</a:t>
            </a:r>
            <a:endParaRPr sz="140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69875" lvl="1" marL="577850" rtl="0" algn="l"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400"/>
              <a:buFont typeface="Roboto"/>
              <a:buChar char="○"/>
            </a:pPr>
            <a:r>
              <a:rPr lang="en-US" sz="140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Start and stop RPC server when the game is started and stopped </a:t>
            </a:r>
            <a:r>
              <a:rPr lang="en-US" sz="140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respectively</a:t>
            </a:r>
            <a:r>
              <a:rPr lang="en-US" sz="140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 </a:t>
            </a:r>
            <a:endParaRPr sz="140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317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400"/>
              <a:buChar char="●"/>
            </a:pPr>
            <a:r>
              <a:rPr lang="en-US" sz="140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Users should be able to send API calls to steer car left and right</a:t>
            </a:r>
            <a:endParaRPr sz="140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317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400"/>
              <a:buChar char="●"/>
            </a:pPr>
            <a:r>
              <a:rPr lang="en-US" sz="140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User should be able to send API calls to throttle the car</a:t>
            </a:r>
            <a:endParaRPr sz="140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31775" lvl="0" marL="282575" rtl="0" algn="l"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400"/>
              <a:buFont typeface="Roboto"/>
              <a:buChar char="●"/>
            </a:pPr>
            <a:r>
              <a:rPr lang="en-US" sz="140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User should be able to reset the platform to restart the pawn to its default position</a:t>
            </a:r>
            <a:endParaRPr sz="140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31775" lvl="0" marL="282575" rtl="0" algn="l"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400"/>
              <a:buFont typeface="Roboto"/>
              <a:buChar char="●"/>
            </a:pPr>
            <a:r>
              <a:rPr lang="en-US" sz="140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User should be able to control the python client using a Controller to control the car and game hud</a:t>
            </a:r>
            <a:endParaRPr sz="140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69875" lvl="1" marL="577850" rtl="0" algn="l"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400"/>
              <a:buFont typeface="Roboto"/>
              <a:buChar char="○"/>
            </a:pPr>
            <a:r>
              <a:rPr lang="en-US" sz="140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Added inputs package to python</a:t>
            </a:r>
            <a:endParaRPr sz="140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69875" lvl="1" marL="577850" rtl="0" algn="l"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400"/>
              <a:buFont typeface="Roboto"/>
              <a:buChar char="○"/>
            </a:pPr>
            <a:r>
              <a:rPr lang="en-US" sz="140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Mapped client calls to corresponding controller </a:t>
            </a:r>
            <a:r>
              <a:rPr lang="en-US" sz="140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input</a:t>
            </a:r>
            <a:endParaRPr sz="140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69875" lvl="1" marL="577850" rtl="0" algn="l"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400"/>
              <a:buFont typeface="Roboto"/>
              <a:buChar char="○"/>
            </a:pPr>
            <a:r>
              <a:rPr lang="en-US" sz="140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Also added simple code input</a:t>
            </a:r>
            <a:endParaRPr sz="140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31775" lvl="0" marL="282575" rtl="0" algn="l"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400"/>
              <a:buFont typeface="Roboto"/>
              <a:buChar char="●"/>
            </a:pPr>
            <a:r>
              <a:rPr lang="en-US" sz="140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User should be able to see the frame rate of the simulation in the hud, to monitor its performance</a:t>
            </a:r>
            <a:endParaRPr sz="140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31775" lvl="0" marL="282575" rtl="0" algn="l"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400"/>
              <a:buFont typeface="Roboto"/>
              <a:buChar char="●"/>
            </a:pPr>
            <a:r>
              <a:rPr lang="en-US" sz="140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Users should have a realistic environment to drive the car on</a:t>
            </a:r>
            <a:endParaRPr sz="140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9"/>
          <p:cNvSpPr txBox="1"/>
          <p:nvPr>
            <p:ph type="title"/>
          </p:nvPr>
        </p:nvSpPr>
        <p:spPr>
          <a:xfrm>
            <a:off x="779463" y="-190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Use Cases</a:t>
            </a:r>
            <a:endParaRPr/>
          </a:p>
        </p:txBody>
      </p:sp>
      <p:pic>
        <p:nvPicPr>
          <p:cNvPr id="139" name="Google Shape;13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6250" y="710900"/>
            <a:ext cx="7223776" cy="39451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9"/>
          <p:cNvSpPr/>
          <p:nvPr/>
        </p:nvSpPr>
        <p:spPr>
          <a:xfrm>
            <a:off x="3665225" y="1064250"/>
            <a:ext cx="868800" cy="358200"/>
          </a:xfrm>
          <a:prstGeom prst="ellipse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19"/>
          <p:cNvSpPr/>
          <p:nvPr/>
        </p:nvSpPr>
        <p:spPr>
          <a:xfrm>
            <a:off x="4853950" y="1026150"/>
            <a:ext cx="868800" cy="358200"/>
          </a:xfrm>
          <a:prstGeom prst="ellipse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19"/>
          <p:cNvSpPr/>
          <p:nvPr/>
        </p:nvSpPr>
        <p:spPr>
          <a:xfrm>
            <a:off x="1783100" y="1216650"/>
            <a:ext cx="906900" cy="518100"/>
          </a:xfrm>
          <a:prstGeom prst="ellipse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19"/>
          <p:cNvSpPr/>
          <p:nvPr/>
        </p:nvSpPr>
        <p:spPr>
          <a:xfrm>
            <a:off x="1737375" y="3540750"/>
            <a:ext cx="906900" cy="518100"/>
          </a:xfrm>
          <a:prstGeom prst="ellipse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19"/>
          <p:cNvSpPr/>
          <p:nvPr/>
        </p:nvSpPr>
        <p:spPr>
          <a:xfrm>
            <a:off x="5867400" y="1064250"/>
            <a:ext cx="754500" cy="358200"/>
          </a:xfrm>
          <a:prstGeom prst="ellipse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19"/>
          <p:cNvSpPr/>
          <p:nvPr/>
        </p:nvSpPr>
        <p:spPr>
          <a:xfrm>
            <a:off x="5112900" y="2298700"/>
            <a:ext cx="967800" cy="548700"/>
          </a:xfrm>
          <a:prstGeom prst="ellipse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6875" y="688050"/>
            <a:ext cx="6023674" cy="437435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20"/>
          <p:cNvSpPr txBox="1"/>
          <p:nvPr>
            <p:ph type="title"/>
          </p:nvPr>
        </p:nvSpPr>
        <p:spPr>
          <a:xfrm>
            <a:off x="779463" y="-190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Sequence Diagrams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1"/>
          <p:cNvSpPr txBox="1"/>
          <p:nvPr>
            <p:ph type="title"/>
          </p:nvPr>
        </p:nvSpPr>
        <p:spPr>
          <a:xfrm>
            <a:off x="779463" y="-190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System Design: Architecture</a:t>
            </a:r>
            <a:endParaRPr/>
          </a:p>
        </p:txBody>
      </p:sp>
      <p:sp>
        <p:nvSpPr>
          <p:cNvPr id="159" name="Google Shape;159;p21"/>
          <p:cNvSpPr/>
          <p:nvPr/>
        </p:nvSpPr>
        <p:spPr>
          <a:xfrm>
            <a:off x="775875" y="1043225"/>
            <a:ext cx="4271700" cy="3350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160" name="Google Shape;160;p21"/>
          <p:cNvSpPr/>
          <p:nvPr/>
        </p:nvSpPr>
        <p:spPr>
          <a:xfrm>
            <a:off x="985125" y="1595750"/>
            <a:ext cx="3853200" cy="25545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SPARSE Plugin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Unreal Car			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161" name="Google Shape;161;p21"/>
          <p:cNvSpPr txBox="1"/>
          <p:nvPr/>
        </p:nvSpPr>
        <p:spPr>
          <a:xfrm>
            <a:off x="985125" y="982050"/>
            <a:ext cx="2737500" cy="21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/>
              <a:t>Unreal Engine</a:t>
            </a:r>
            <a:endParaRPr b="1" sz="2200"/>
          </a:p>
        </p:txBody>
      </p:sp>
      <p:sp>
        <p:nvSpPr>
          <p:cNvPr id="162" name="Google Shape;162;p21"/>
          <p:cNvSpPr/>
          <p:nvPr/>
        </p:nvSpPr>
        <p:spPr>
          <a:xfrm>
            <a:off x="5989125" y="1200150"/>
            <a:ext cx="2373900" cy="1542600"/>
          </a:xfrm>
          <a:prstGeom prst="rect">
            <a:avLst/>
          </a:prstGeom>
          <a:solidFill>
            <a:srgbClr val="FFFFFF"/>
          </a:solidFill>
          <a:ln cap="flat" cmpd="sng" w="381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RPC Client</a:t>
            </a:r>
            <a:endParaRPr/>
          </a:p>
        </p:txBody>
      </p:sp>
      <p:pic>
        <p:nvPicPr>
          <p:cNvPr id="163" name="Google Shape;16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12250" y="1276350"/>
            <a:ext cx="2327650" cy="801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38150" y="2486800"/>
            <a:ext cx="2783850" cy="166345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1"/>
          <p:cNvSpPr/>
          <p:nvPr/>
        </p:nvSpPr>
        <p:spPr>
          <a:xfrm>
            <a:off x="3822000" y="2486800"/>
            <a:ext cx="1016400" cy="1641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21"/>
          <p:cNvSpPr/>
          <p:nvPr/>
        </p:nvSpPr>
        <p:spPr>
          <a:xfrm>
            <a:off x="3974100" y="3515875"/>
            <a:ext cx="813300" cy="3042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000"/>
              <a:t>RPCserver</a:t>
            </a:r>
            <a:endParaRPr sz="1000"/>
          </a:p>
        </p:txBody>
      </p:sp>
      <p:cxnSp>
        <p:nvCxnSpPr>
          <p:cNvPr id="167" name="Google Shape;167;p21"/>
          <p:cNvCxnSpPr>
            <a:stCxn id="166" idx="1"/>
          </p:cNvCxnSpPr>
          <p:nvPr/>
        </p:nvCxnSpPr>
        <p:spPr>
          <a:xfrm flipH="1">
            <a:off x="3223500" y="3667975"/>
            <a:ext cx="750600" cy="12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8" name="Google Shape;168;p21"/>
          <p:cNvCxnSpPr/>
          <p:nvPr/>
        </p:nvCxnSpPr>
        <p:spPr>
          <a:xfrm flipH="1">
            <a:off x="4787425" y="2429850"/>
            <a:ext cx="1233600" cy="1251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2"/>
          <p:cNvSpPr txBox="1"/>
          <p:nvPr>
            <p:ph type="title"/>
          </p:nvPr>
        </p:nvSpPr>
        <p:spPr>
          <a:xfrm>
            <a:off x="779463" y="-190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System Design: Deployment</a:t>
            </a:r>
            <a:endParaRPr/>
          </a:p>
        </p:txBody>
      </p:sp>
      <p:pic>
        <p:nvPicPr>
          <p:cNvPr id="175" name="Google Shape;17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1575" y="1069675"/>
            <a:ext cx="8839199" cy="31519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