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8101013" cy="107902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1" autoAdjust="0"/>
    <p:restoredTop sz="94660"/>
  </p:normalViewPr>
  <p:slideViewPr>
    <p:cSldViewPr snapToGrid="0">
      <p:cViewPr>
        <p:scale>
          <a:sx n="150" d="100"/>
          <a:sy n="150" d="100"/>
        </p:scale>
        <p:origin x="-106" y="-63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76" y="1765903"/>
            <a:ext cx="6885861" cy="3756601"/>
          </a:xfrm>
        </p:spPr>
        <p:txBody>
          <a:bodyPr anchor="b"/>
          <a:lstStyle>
            <a:lvl1pPr algn="ctr">
              <a:defRPr sz="531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2627" y="5667374"/>
            <a:ext cx="6075760" cy="2605142"/>
          </a:xfrm>
        </p:spPr>
        <p:txBody>
          <a:bodyPr/>
          <a:lstStyle>
            <a:lvl1pPr marL="0" indent="0" algn="ctr">
              <a:buNone/>
              <a:defRPr sz="2126"/>
            </a:lvl1pPr>
            <a:lvl2pPr marL="405033" indent="0" algn="ctr">
              <a:buNone/>
              <a:defRPr sz="1772"/>
            </a:lvl2pPr>
            <a:lvl3pPr marL="810067" indent="0" algn="ctr">
              <a:buNone/>
              <a:defRPr sz="1595"/>
            </a:lvl3pPr>
            <a:lvl4pPr marL="1215100" indent="0" algn="ctr">
              <a:buNone/>
              <a:defRPr sz="1417"/>
            </a:lvl4pPr>
            <a:lvl5pPr marL="1620134" indent="0" algn="ctr">
              <a:buNone/>
              <a:defRPr sz="1417"/>
            </a:lvl5pPr>
            <a:lvl6pPr marL="2025167" indent="0" algn="ctr">
              <a:buNone/>
              <a:defRPr sz="1417"/>
            </a:lvl6pPr>
            <a:lvl7pPr marL="2430201" indent="0" algn="ctr">
              <a:buNone/>
              <a:defRPr sz="1417"/>
            </a:lvl7pPr>
            <a:lvl8pPr marL="2835234" indent="0" algn="ctr">
              <a:buNone/>
              <a:defRPr sz="1417"/>
            </a:lvl8pPr>
            <a:lvl9pPr marL="3240268" indent="0" algn="ctr">
              <a:buNone/>
              <a:defRPr sz="1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224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8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97288" y="574480"/>
            <a:ext cx="1746781" cy="91442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6945" y="574480"/>
            <a:ext cx="5139080" cy="914422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2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2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26" y="2690070"/>
            <a:ext cx="6987124" cy="4488438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726" y="7220970"/>
            <a:ext cx="6987124" cy="2360364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/>
                </a:solidFill>
              </a:defRPr>
            </a:lvl1pPr>
            <a:lvl2pPr marL="405033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10067" indent="0">
              <a:buNone/>
              <a:defRPr sz="1595">
                <a:solidFill>
                  <a:schemeClr val="tx1">
                    <a:tint val="75000"/>
                  </a:schemeClr>
                </a:solidFill>
              </a:defRPr>
            </a:lvl3pPr>
            <a:lvl4pPr marL="1215100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2013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516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3020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523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40268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44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6944" y="2872401"/>
            <a:ext cx="3442931" cy="68463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1138" y="2872401"/>
            <a:ext cx="3442931" cy="68463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3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574483"/>
            <a:ext cx="6987124" cy="208561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001" y="2645108"/>
            <a:ext cx="3427108" cy="1296326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5033" indent="0">
              <a:buNone/>
              <a:defRPr sz="1772" b="1"/>
            </a:lvl2pPr>
            <a:lvl3pPr marL="810067" indent="0">
              <a:buNone/>
              <a:defRPr sz="1595" b="1"/>
            </a:lvl3pPr>
            <a:lvl4pPr marL="1215100" indent="0">
              <a:buNone/>
              <a:defRPr sz="1417" b="1"/>
            </a:lvl4pPr>
            <a:lvl5pPr marL="1620134" indent="0">
              <a:buNone/>
              <a:defRPr sz="1417" b="1"/>
            </a:lvl5pPr>
            <a:lvl6pPr marL="2025167" indent="0">
              <a:buNone/>
              <a:defRPr sz="1417" b="1"/>
            </a:lvl6pPr>
            <a:lvl7pPr marL="2430201" indent="0">
              <a:buNone/>
              <a:defRPr sz="1417" b="1"/>
            </a:lvl7pPr>
            <a:lvl8pPr marL="2835234" indent="0">
              <a:buNone/>
              <a:defRPr sz="1417" b="1"/>
            </a:lvl8pPr>
            <a:lvl9pPr marL="3240268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001" y="3941434"/>
            <a:ext cx="3427108" cy="579725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01138" y="2645108"/>
            <a:ext cx="3443986" cy="1296326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5033" indent="0">
              <a:buNone/>
              <a:defRPr sz="1772" b="1"/>
            </a:lvl2pPr>
            <a:lvl3pPr marL="810067" indent="0">
              <a:buNone/>
              <a:defRPr sz="1595" b="1"/>
            </a:lvl3pPr>
            <a:lvl4pPr marL="1215100" indent="0">
              <a:buNone/>
              <a:defRPr sz="1417" b="1"/>
            </a:lvl4pPr>
            <a:lvl5pPr marL="1620134" indent="0">
              <a:buNone/>
              <a:defRPr sz="1417" b="1"/>
            </a:lvl5pPr>
            <a:lvl6pPr marL="2025167" indent="0">
              <a:buNone/>
              <a:defRPr sz="1417" b="1"/>
            </a:lvl6pPr>
            <a:lvl7pPr marL="2430201" indent="0">
              <a:buNone/>
              <a:defRPr sz="1417" b="1"/>
            </a:lvl7pPr>
            <a:lvl8pPr marL="2835234" indent="0">
              <a:buNone/>
              <a:defRPr sz="1417" b="1"/>
            </a:lvl8pPr>
            <a:lvl9pPr marL="3240268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01138" y="3941434"/>
            <a:ext cx="3443986" cy="579725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6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967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719349"/>
            <a:ext cx="2612788" cy="2517722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3986" y="1553597"/>
            <a:ext cx="4101138" cy="7668063"/>
          </a:xfrm>
        </p:spPr>
        <p:txBody>
          <a:bodyPr/>
          <a:lstStyle>
            <a:lvl1pPr>
              <a:defRPr sz="2835"/>
            </a:lvl1pPr>
            <a:lvl2pPr>
              <a:defRPr sz="2481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8000" y="3237071"/>
            <a:ext cx="2612788" cy="5997075"/>
          </a:xfrm>
        </p:spPr>
        <p:txBody>
          <a:bodyPr/>
          <a:lstStyle>
            <a:lvl1pPr marL="0" indent="0">
              <a:buNone/>
              <a:defRPr sz="1417"/>
            </a:lvl1pPr>
            <a:lvl2pPr marL="405033" indent="0">
              <a:buNone/>
              <a:defRPr sz="1240"/>
            </a:lvl2pPr>
            <a:lvl3pPr marL="810067" indent="0">
              <a:buNone/>
              <a:defRPr sz="1063"/>
            </a:lvl3pPr>
            <a:lvl4pPr marL="1215100" indent="0">
              <a:buNone/>
              <a:defRPr sz="886"/>
            </a:lvl4pPr>
            <a:lvl5pPr marL="1620134" indent="0">
              <a:buNone/>
              <a:defRPr sz="886"/>
            </a:lvl5pPr>
            <a:lvl6pPr marL="2025167" indent="0">
              <a:buNone/>
              <a:defRPr sz="886"/>
            </a:lvl6pPr>
            <a:lvl7pPr marL="2430201" indent="0">
              <a:buNone/>
              <a:defRPr sz="886"/>
            </a:lvl7pPr>
            <a:lvl8pPr marL="2835234" indent="0">
              <a:buNone/>
              <a:defRPr sz="886"/>
            </a:lvl8pPr>
            <a:lvl9pPr marL="3240268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6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719349"/>
            <a:ext cx="2612788" cy="2517722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43986" y="1553597"/>
            <a:ext cx="4101138" cy="7668063"/>
          </a:xfrm>
        </p:spPr>
        <p:txBody>
          <a:bodyPr anchor="t"/>
          <a:lstStyle>
            <a:lvl1pPr marL="0" indent="0">
              <a:buNone/>
              <a:defRPr sz="2835"/>
            </a:lvl1pPr>
            <a:lvl2pPr marL="405033" indent="0">
              <a:buNone/>
              <a:defRPr sz="2481"/>
            </a:lvl2pPr>
            <a:lvl3pPr marL="810067" indent="0">
              <a:buNone/>
              <a:defRPr sz="2126"/>
            </a:lvl3pPr>
            <a:lvl4pPr marL="1215100" indent="0">
              <a:buNone/>
              <a:defRPr sz="1772"/>
            </a:lvl4pPr>
            <a:lvl5pPr marL="1620134" indent="0">
              <a:buNone/>
              <a:defRPr sz="1772"/>
            </a:lvl5pPr>
            <a:lvl6pPr marL="2025167" indent="0">
              <a:buNone/>
              <a:defRPr sz="1772"/>
            </a:lvl6pPr>
            <a:lvl7pPr marL="2430201" indent="0">
              <a:buNone/>
              <a:defRPr sz="1772"/>
            </a:lvl7pPr>
            <a:lvl8pPr marL="2835234" indent="0">
              <a:buNone/>
              <a:defRPr sz="1772"/>
            </a:lvl8pPr>
            <a:lvl9pPr marL="3240268" indent="0">
              <a:buNone/>
              <a:defRPr sz="177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8000" y="3237071"/>
            <a:ext cx="2612788" cy="5997075"/>
          </a:xfrm>
        </p:spPr>
        <p:txBody>
          <a:bodyPr/>
          <a:lstStyle>
            <a:lvl1pPr marL="0" indent="0">
              <a:buNone/>
              <a:defRPr sz="1417"/>
            </a:lvl1pPr>
            <a:lvl2pPr marL="405033" indent="0">
              <a:buNone/>
              <a:defRPr sz="1240"/>
            </a:lvl2pPr>
            <a:lvl3pPr marL="810067" indent="0">
              <a:buNone/>
              <a:defRPr sz="1063"/>
            </a:lvl3pPr>
            <a:lvl4pPr marL="1215100" indent="0">
              <a:buNone/>
              <a:defRPr sz="886"/>
            </a:lvl4pPr>
            <a:lvl5pPr marL="1620134" indent="0">
              <a:buNone/>
              <a:defRPr sz="886"/>
            </a:lvl5pPr>
            <a:lvl6pPr marL="2025167" indent="0">
              <a:buNone/>
              <a:defRPr sz="886"/>
            </a:lvl6pPr>
            <a:lvl7pPr marL="2430201" indent="0">
              <a:buNone/>
              <a:defRPr sz="886"/>
            </a:lvl7pPr>
            <a:lvl8pPr marL="2835234" indent="0">
              <a:buNone/>
              <a:defRPr sz="886"/>
            </a:lvl8pPr>
            <a:lvl9pPr marL="3240268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5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45" y="574483"/>
            <a:ext cx="6987124" cy="2085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45" y="2872401"/>
            <a:ext cx="6987124" cy="6846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6945" y="10000955"/>
            <a:ext cx="1822728" cy="57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21180-7F50-4FDA-A17B-751DB6F6B7B3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3461" y="10000955"/>
            <a:ext cx="2734092" cy="57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1340" y="10000955"/>
            <a:ext cx="1822728" cy="57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9D120-83C2-406B-8925-6D7F7CA49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03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10067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17" indent="-202517" algn="l" defTabSz="810067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50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5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17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6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6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718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7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785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0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0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1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1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201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2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268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F5A855E-AD10-46FC-AD57-D770E53678D4}"/>
              </a:ext>
            </a:extLst>
          </p:cNvPr>
          <p:cNvSpPr/>
          <p:nvPr/>
        </p:nvSpPr>
        <p:spPr>
          <a:xfrm>
            <a:off x="264890" y="1640880"/>
            <a:ext cx="7552944" cy="872762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7902" tIns="53951" rIns="107902" bIns="5395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508" baseline="-25000" dirty="0"/>
          </a:p>
        </p:txBody>
      </p:sp>
      <p:pic>
        <p:nvPicPr>
          <p:cNvPr id="4" name="Picture 8" descr="File:Unreal Engine 4 logo and wordmark.svg">
            <a:extLst>
              <a:ext uri="{FF2B5EF4-FFF2-40B4-BE49-F238E27FC236}">
                <a16:creationId xmlns:a16="http://schemas.microsoft.com/office/drawing/2014/main" id="{EC849D31-1D8F-4D2A-ADC7-7B45E8782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90" y="181942"/>
            <a:ext cx="935441" cy="103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Image result for python logo">
            <a:extLst>
              <a:ext uri="{FF2B5EF4-FFF2-40B4-BE49-F238E27FC236}">
                <a16:creationId xmlns:a16="http://schemas.microsoft.com/office/drawing/2014/main" id="{CB892E8D-3D79-4652-94E2-2231A5F4B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724" y="174509"/>
            <a:ext cx="935443" cy="104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Image result for fiu cs logo">
            <a:extLst>
              <a:ext uri="{FF2B5EF4-FFF2-40B4-BE49-F238E27FC236}">
                <a16:creationId xmlns:a16="http://schemas.microsoft.com/office/drawing/2014/main" id="{F0B2C74B-A6C1-49E8-974A-98B2316C6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316" y="20919"/>
            <a:ext cx="1780379" cy="38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855E73-DED2-4A25-9EE6-DEFE01E52211}"/>
              </a:ext>
            </a:extLst>
          </p:cNvPr>
          <p:cNvSpPr txBox="1"/>
          <p:nvPr/>
        </p:nvSpPr>
        <p:spPr>
          <a:xfrm>
            <a:off x="1416050" y="348894"/>
            <a:ext cx="52659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Senior Project, 2018, Fall</a:t>
            </a:r>
            <a:br>
              <a:rPr lang="en-US" sz="2000" b="1" dirty="0"/>
            </a:br>
            <a:r>
              <a:rPr lang="en-US" sz="1600" b="1" dirty="0"/>
              <a:t>A Simulation Platform for Autonomous Research and System Evaluation (SPARSEv1.0)</a:t>
            </a:r>
          </a:p>
          <a:p>
            <a:pPr algn="ctr"/>
            <a:r>
              <a:rPr lang="en-US" sz="1000" b="1" dirty="0"/>
              <a:t>Students: </a:t>
            </a:r>
            <a:r>
              <a:rPr lang="en-US" sz="1000" dirty="0"/>
              <a:t>Nicolas Gonzalez, Emmanuel Perez</a:t>
            </a:r>
          </a:p>
          <a:p>
            <a:pPr algn="ctr"/>
            <a:r>
              <a:rPr lang="en-US" sz="1000" b="1" dirty="0"/>
              <a:t>Mentor: </a:t>
            </a:r>
            <a:r>
              <a:rPr lang="en-US" sz="1000" dirty="0"/>
              <a:t>Dr. Miguel Alonso</a:t>
            </a:r>
          </a:p>
          <a:p>
            <a:pPr algn="ctr"/>
            <a:r>
              <a:rPr lang="en-US" sz="1000" b="1" dirty="0"/>
              <a:t>Professor: </a:t>
            </a:r>
            <a:r>
              <a:rPr lang="en-US" sz="1000" dirty="0"/>
              <a:t>Dr. Masoud Sadjadi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30D247-A83D-4E49-9727-6F01DD872410}"/>
              </a:ext>
            </a:extLst>
          </p:cNvPr>
          <p:cNvSpPr/>
          <p:nvPr/>
        </p:nvSpPr>
        <p:spPr>
          <a:xfrm>
            <a:off x="396909" y="2026319"/>
            <a:ext cx="2311895" cy="172577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endParaRPr lang="en-US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800" dirty="0">
              <a:ln w="0"/>
              <a:solidFill>
                <a:schemeClr val="tx1"/>
              </a:solidFill>
            </a:endParaRPr>
          </a:p>
          <a:p>
            <a:r>
              <a:rPr lang="en-US" sz="1000" dirty="0">
                <a:ln w="0"/>
                <a:solidFill>
                  <a:schemeClr val="tx1"/>
                </a:solidFill>
              </a:rPr>
              <a:t>AI research for autonomous systems requires the collection of large, annotated datasets of real-world scenarios, especially for edge case events. It is difficult to collect enough data for these edge cases in the real world, since edge cases, by definition, are rare.</a:t>
            </a:r>
          </a:p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54D330-B5C4-47A0-964D-B26118F50EE4}"/>
              </a:ext>
            </a:extLst>
          </p:cNvPr>
          <p:cNvSpPr/>
          <p:nvPr/>
        </p:nvSpPr>
        <p:spPr>
          <a:xfrm>
            <a:off x="396909" y="1768221"/>
            <a:ext cx="2311895" cy="258097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Problem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1D5A0E4-C09E-494A-A163-F391924CB2F5}"/>
              </a:ext>
            </a:extLst>
          </p:cNvPr>
          <p:cNvSpPr/>
          <p:nvPr/>
        </p:nvSpPr>
        <p:spPr>
          <a:xfrm>
            <a:off x="2863118" y="2026318"/>
            <a:ext cx="2311895" cy="172577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The Unreal Game Engine provides the perfect environment to simulate realistic driving situations in real-time with minimal costs and with no safety risks.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In a simulated environment edge cases can be easily tested repeatedly,  accruing the large datasets needed to train an autonomous system.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CA44AB7-90AD-463A-9C4E-C48CB034BCFD}"/>
              </a:ext>
            </a:extLst>
          </p:cNvPr>
          <p:cNvSpPr/>
          <p:nvPr/>
        </p:nvSpPr>
        <p:spPr>
          <a:xfrm>
            <a:off x="2863118" y="1768221"/>
            <a:ext cx="2311895" cy="258097"/>
          </a:xfrm>
          <a:prstGeom prst="rect">
            <a:avLst/>
          </a:prstGeom>
          <a:solidFill>
            <a:srgbClr val="002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Solution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5007AF0-E03C-4CC1-88ED-BB59779EE374}"/>
              </a:ext>
            </a:extLst>
          </p:cNvPr>
          <p:cNvSpPr/>
          <p:nvPr/>
        </p:nvSpPr>
        <p:spPr>
          <a:xfrm>
            <a:off x="5329328" y="2026319"/>
            <a:ext cx="2311895" cy="172577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en-US" sz="1000" dirty="0">
                <a:ln w="0"/>
                <a:solidFill>
                  <a:schemeClr val="tx1"/>
                </a:solidFill>
              </a:rPr>
              <a:t>There are other platforms that provide some of this functionality, such as </a:t>
            </a:r>
            <a:r>
              <a:rPr lang="en-US" sz="1000" dirty="0" err="1">
                <a:ln w="0"/>
                <a:solidFill>
                  <a:schemeClr val="tx1"/>
                </a:solidFill>
              </a:rPr>
              <a:t>OpenAIs</a:t>
            </a:r>
            <a:r>
              <a:rPr lang="en-US" sz="1000" dirty="0">
                <a:ln w="0"/>
                <a:solidFill>
                  <a:schemeClr val="tx1"/>
                </a:solidFill>
              </a:rPr>
              <a:t> gym, CARLA, or Microsoft’s </a:t>
            </a:r>
            <a:r>
              <a:rPr lang="en-US" sz="1000" dirty="0" err="1">
                <a:ln w="0"/>
                <a:solidFill>
                  <a:schemeClr val="tx1"/>
                </a:solidFill>
              </a:rPr>
              <a:t>AirSim</a:t>
            </a:r>
            <a:r>
              <a:rPr lang="en-US" sz="1000" dirty="0">
                <a:ln w="0"/>
                <a:solidFill>
                  <a:schemeClr val="tx1"/>
                </a:solidFill>
              </a:rPr>
              <a:t>. However, these systems have a number of issues, such as a lack of realism, real-time simulation speed, custom sensor configurability, and readily usable APIs.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4EB9E2-C21F-4EB3-AF1F-3D90C739C5EE}"/>
              </a:ext>
            </a:extLst>
          </p:cNvPr>
          <p:cNvSpPr/>
          <p:nvPr/>
        </p:nvSpPr>
        <p:spPr>
          <a:xfrm>
            <a:off x="5329328" y="1768221"/>
            <a:ext cx="2311895" cy="258097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Current Systems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BF60BC5-BBCC-460B-97F6-8DBBDF9E7ACF}"/>
              </a:ext>
            </a:extLst>
          </p:cNvPr>
          <p:cNvSpPr/>
          <p:nvPr/>
        </p:nvSpPr>
        <p:spPr>
          <a:xfrm>
            <a:off x="5329328" y="4139047"/>
            <a:ext cx="2311895" cy="18678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850" dirty="0">
                <a:ln w="0"/>
                <a:solidFill>
                  <a:schemeClr val="tx1"/>
                </a:solidFill>
              </a:rPr>
              <a:t>We started with </a:t>
            </a:r>
            <a:r>
              <a:rPr lang="en-US" sz="850" dirty="0" err="1">
                <a:ln w="0"/>
                <a:solidFill>
                  <a:schemeClr val="tx1"/>
                </a:solidFill>
              </a:rPr>
              <a:t>Unreal’s</a:t>
            </a:r>
            <a:r>
              <a:rPr lang="en-US" sz="850" dirty="0">
                <a:ln w="0"/>
                <a:solidFill>
                  <a:schemeClr val="tx1"/>
                </a:solidFill>
              </a:rPr>
              <a:t> C++ Vehicle Template 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850" dirty="0">
                <a:ln w="0"/>
                <a:solidFill>
                  <a:schemeClr val="tx1"/>
                </a:solidFill>
              </a:rPr>
              <a:t>To control the Unreal simulation from a python client we added an RPC library called “</a:t>
            </a:r>
            <a:r>
              <a:rPr lang="en-US" sz="850" dirty="0" err="1">
                <a:ln w="0"/>
                <a:solidFill>
                  <a:schemeClr val="tx1"/>
                </a:solidFill>
              </a:rPr>
              <a:t>rpclib</a:t>
            </a:r>
            <a:r>
              <a:rPr lang="en-US" sz="850" dirty="0">
                <a:ln w="0"/>
                <a:solidFill>
                  <a:schemeClr val="tx1"/>
                </a:solidFill>
              </a:rPr>
              <a:t>”.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850" dirty="0">
                <a:ln w="0"/>
                <a:solidFill>
                  <a:schemeClr val="tx1"/>
                </a:solidFill>
              </a:rPr>
              <a:t>In the RPC server we bound different functions from the Unreal vehicle pawn so they could be called from the client.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850" dirty="0">
                <a:ln w="0"/>
                <a:solidFill>
                  <a:schemeClr val="tx1"/>
                </a:solidFill>
              </a:rPr>
              <a:t>We then created 3 cameras to record the visual data from the Vehicles perspective.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850" dirty="0">
                <a:ln w="0"/>
                <a:solidFill>
                  <a:schemeClr val="tx1"/>
                </a:solidFill>
              </a:rPr>
              <a:t>We optimized and added assets for the vehicle and for the environment.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A76C6AE-5B32-43AF-A205-4E5B79661733}"/>
              </a:ext>
            </a:extLst>
          </p:cNvPr>
          <p:cNvSpPr/>
          <p:nvPr/>
        </p:nvSpPr>
        <p:spPr>
          <a:xfrm>
            <a:off x="5329328" y="3880951"/>
            <a:ext cx="2311895" cy="258097"/>
          </a:xfrm>
          <a:prstGeom prst="rect">
            <a:avLst/>
          </a:prstGeom>
          <a:solidFill>
            <a:srgbClr val="002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Implementation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75E7125-C2A5-4756-97E7-302F3662FCE9}"/>
              </a:ext>
            </a:extLst>
          </p:cNvPr>
          <p:cNvSpPr/>
          <p:nvPr/>
        </p:nvSpPr>
        <p:spPr>
          <a:xfrm>
            <a:off x="2861561" y="4147924"/>
            <a:ext cx="2311895" cy="1858965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3DB900E-DCAC-4298-A090-5124B11C5561}"/>
              </a:ext>
            </a:extLst>
          </p:cNvPr>
          <p:cNvSpPr/>
          <p:nvPr/>
        </p:nvSpPr>
        <p:spPr>
          <a:xfrm>
            <a:off x="2863118" y="3889827"/>
            <a:ext cx="2311895" cy="258097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System Design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889014B-2EDB-45AC-ACE9-E187664EF7A0}"/>
              </a:ext>
            </a:extLst>
          </p:cNvPr>
          <p:cNvSpPr/>
          <p:nvPr/>
        </p:nvSpPr>
        <p:spPr>
          <a:xfrm>
            <a:off x="396909" y="8672958"/>
            <a:ext cx="2311895" cy="1556891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DBDFB6F-40CB-4E62-BC76-4791AE9BC46E}"/>
              </a:ext>
            </a:extLst>
          </p:cNvPr>
          <p:cNvSpPr/>
          <p:nvPr/>
        </p:nvSpPr>
        <p:spPr>
          <a:xfrm>
            <a:off x="396909" y="8414861"/>
            <a:ext cx="2311895" cy="258097"/>
          </a:xfrm>
          <a:prstGeom prst="rect">
            <a:avLst/>
          </a:prstGeom>
          <a:solidFill>
            <a:srgbClr val="002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Object  Design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00E617-2B95-413F-B37D-A1CC598AF8DA}"/>
              </a:ext>
            </a:extLst>
          </p:cNvPr>
          <p:cNvSpPr/>
          <p:nvPr/>
        </p:nvSpPr>
        <p:spPr>
          <a:xfrm>
            <a:off x="2851970" y="8672959"/>
            <a:ext cx="2311895" cy="155689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endParaRPr lang="en-US" sz="1000" dirty="0">
              <a:ln w="0"/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SPARSE requires a way to extract the visual data that Unreal Engine is rendering in real time. It likely can be done with an RTSP server.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Add more customizability to sensors.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Further optimization.</a:t>
            </a:r>
          </a:p>
          <a:p>
            <a:pPr algn="ctr"/>
            <a:endParaRPr lang="en-US" sz="900" dirty="0">
              <a:ln w="0"/>
              <a:solidFill>
                <a:schemeClr val="tx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3FA96C6-C644-43CA-AF55-F9E0DD6B83D1}"/>
              </a:ext>
            </a:extLst>
          </p:cNvPr>
          <p:cNvSpPr/>
          <p:nvPr/>
        </p:nvSpPr>
        <p:spPr>
          <a:xfrm>
            <a:off x="2851970" y="8414861"/>
            <a:ext cx="2311895" cy="258097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Future Work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5FE0FA3-FBB2-4B84-B3AD-56057AC968A6}"/>
              </a:ext>
            </a:extLst>
          </p:cNvPr>
          <p:cNvSpPr/>
          <p:nvPr/>
        </p:nvSpPr>
        <p:spPr>
          <a:xfrm>
            <a:off x="5318180" y="8672958"/>
            <a:ext cx="2311895" cy="1556891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en-US" sz="1000" dirty="0">
                <a:ln w="0"/>
                <a:solidFill>
                  <a:schemeClr val="tx1"/>
                </a:solidFill>
              </a:rPr>
              <a:t>This project is version 1.0 of a </a:t>
            </a:r>
            <a:r>
              <a:rPr lang="en-US" altLang="en-US" sz="1000" dirty="0">
                <a:ln w="0"/>
                <a:solidFill>
                  <a:schemeClr val="tx1"/>
                </a:solidFill>
              </a:rPr>
              <a:t>Simulation Platform for Autonomous Research and System Evaluation (SPARSE).</a:t>
            </a:r>
            <a:r>
              <a:rPr lang="en-US" sz="1000" dirty="0">
                <a:ln w="0"/>
                <a:solidFill>
                  <a:schemeClr val="tx1"/>
                </a:solidFill>
              </a:rPr>
              <a:t> </a:t>
            </a:r>
          </a:p>
          <a:p>
            <a:endParaRPr lang="en-US" sz="1000">
              <a:ln w="0"/>
              <a:solidFill>
                <a:schemeClr val="tx1"/>
              </a:solidFill>
            </a:endParaRPr>
          </a:p>
          <a:p>
            <a:r>
              <a:rPr lang="en-US" sz="1000">
                <a:ln w="0"/>
                <a:solidFill>
                  <a:schemeClr val="tx1"/>
                </a:solidFill>
              </a:rPr>
              <a:t>The </a:t>
            </a:r>
            <a:r>
              <a:rPr lang="en-US" sz="1000" dirty="0">
                <a:ln w="0"/>
                <a:solidFill>
                  <a:schemeClr val="tx1"/>
                </a:solidFill>
              </a:rPr>
              <a:t>platform provides a realistic driving simulation that can be used to test and develop an autonomous driving system with minimal costs and safety concerns.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E521D5F-1E37-4A6D-95BE-EAB6B12077C3}"/>
              </a:ext>
            </a:extLst>
          </p:cNvPr>
          <p:cNvSpPr/>
          <p:nvPr/>
        </p:nvSpPr>
        <p:spPr>
          <a:xfrm>
            <a:off x="5318180" y="8414861"/>
            <a:ext cx="2311895" cy="258097"/>
          </a:xfrm>
          <a:prstGeom prst="rect">
            <a:avLst/>
          </a:prstGeom>
          <a:solidFill>
            <a:srgbClr val="002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Summary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3CD7DD4-8E20-478B-9D09-50C7B8208663}"/>
              </a:ext>
            </a:extLst>
          </p:cNvPr>
          <p:cNvSpPr/>
          <p:nvPr/>
        </p:nvSpPr>
        <p:spPr>
          <a:xfrm>
            <a:off x="408057" y="4142818"/>
            <a:ext cx="2311895" cy="18640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2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en-US" sz="1000" dirty="0">
                <a:ln w="0"/>
                <a:solidFill>
                  <a:schemeClr val="tx1"/>
                </a:solidFill>
              </a:rPr>
              <a:t>Design a realistic autonomous AI simulator that addresses the shortcomings of current systems.</a:t>
            </a:r>
          </a:p>
          <a:p>
            <a:endParaRPr lang="en-US" sz="1000" dirty="0">
              <a:ln w="0"/>
              <a:solidFill>
                <a:schemeClr val="tx1"/>
              </a:solidFill>
            </a:endParaRPr>
          </a:p>
          <a:p>
            <a:r>
              <a:rPr lang="en-US" sz="1000" dirty="0">
                <a:ln w="0"/>
                <a:solidFill>
                  <a:schemeClr val="tx1"/>
                </a:solidFill>
              </a:rPr>
              <a:t>Include: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A realistic environment and vehicle.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Real-time simulation speed.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000" dirty="0">
                <a:ln w="0"/>
                <a:solidFill>
                  <a:schemeClr val="tx1"/>
                </a:solidFill>
              </a:rPr>
              <a:t>Programmatic input from a python client.</a:t>
            </a:r>
          </a:p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FDA4297-DB92-40DB-8EBF-E3E38B307EC5}"/>
              </a:ext>
            </a:extLst>
          </p:cNvPr>
          <p:cNvSpPr/>
          <p:nvPr/>
        </p:nvSpPr>
        <p:spPr>
          <a:xfrm>
            <a:off x="408057" y="3884722"/>
            <a:ext cx="2311895" cy="258097"/>
          </a:xfrm>
          <a:prstGeom prst="rect">
            <a:avLst/>
          </a:prstGeom>
          <a:solidFill>
            <a:srgbClr val="002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Requirements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0EA38E0-0C40-406D-94EA-4F1B3AEDFA76}"/>
              </a:ext>
            </a:extLst>
          </p:cNvPr>
          <p:cNvSpPr/>
          <p:nvPr/>
        </p:nvSpPr>
        <p:spPr>
          <a:xfrm>
            <a:off x="408057" y="6350189"/>
            <a:ext cx="7244314" cy="192601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C55F9E8-E03F-4D48-BAF1-DECD2F27E54D}"/>
              </a:ext>
            </a:extLst>
          </p:cNvPr>
          <p:cNvSpPr/>
          <p:nvPr/>
        </p:nvSpPr>
        <p:spPr>
          <a:xfrm>
            <a:off x="408057" y="6119489"/>
            <a:ext cx="7244314" cy="2307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Screenshots</a:t>
            </a:r>
          </a:p>
        </p:txBody>
      </p:sp>
      <p:pic>
        <p:nvPicPr>
          <p:cNvPr id="1026" name="Picture 2" descr="Image result for car audi icon">
            <a:extLst>
              <a:ext uri="{FF2B5EF4-FFF2-40B4-BE49-F238E27FC236}">
                <a16:creationId xmlns:a16="http://schemas.microsoft.com/office/drawing/2014/main" id="{9EAFF221-ED6C-4502-9464-FCD0CC450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292" y="1030540"/>
            <a:ext cx="752148" cy="75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7F232755-F258-416C-B1E1-AD8E9EFF48E3}"/>
              </a:ext>
            </a:extLst>
          </p:cNvPr>
          <p:cNvSpPr/>
          <p:nvPr/>
        </p:nvSpPr>
        <p:spPr>
          <a:xfrm>
            <a:off x="2105025" y="10455211"/>
            <a:ext cx="5712809" cy="23621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en-US" sz="700" dirty="0">
                <a:ln w="0"/>
                <a:solidFill>
                  <a:schemeClr val="tx1"/>
                </a:solidFill>
              </a:rPr>
              <a:t>The material presented in this poster is based upon the work done by Nicolas Gonzalez and Emmanuel Perez with support by Dr. Miguel Alonso.</a:t>
            </a:r>
          </a:p>
          <a:p>
            <a:r>
              <a:rPr lang="en-US" sz="700" dirty="0">
                <a:ln w="0"/>
                <a:solidFill>
                  <a:schemeClr val="tx1"/>
                </a:solidFill>
              </a:rPr>
              <a:t>Special thanks to our mentor Dr. Miguel Alonso and Professor Masoud Sadjadi.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068C0E0-AC1C-4530-ADD0-CA08EF9A0524}"/>
              </a:ext>
            </a:extLst>
          </p:cNvPr>
          <p:cNvSpPr/>
          <p:nvPr/>
        </p:nvSpPr>
        <p:spPr>
          <a:xfrm>
            <a:off x="264048" y="10455212"/>
            <a:ext cx="1840977" cy="236211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Acknowledgements</a:t>
            </a:r>
          </a:p>
        </p:txBody>
      </p:sp>
      <p:pic>
        <p:nvPicPr>
          <p:cNvPr id="1028" name="Picture 4" descr="Image result for c++ logo">
            <a:extLst>
              <a:ext uri="{FF2B5EF4-FFF2-40B4-BE49-F238E27FC236}">
                <a16:creationId xmlns:a16="http://schemas.microsoft.com/office/drawing/2014/main" id="{369F0182-6784-46BD-B52E-2FB79188A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086" y="1110901"/>
            <a:ext cx="446635" cy="50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FE5CD383-7773-4629-9988-FAE29BCF7927}"/>
              </a:ext>
            </a:extLst>
          </p:cNvPr>
          <p:cNvSpPr/>
          <p:nvPr/>
        </p:nvSpPr>
        <p:spPr>
          <a:xfrm>
            <a:off x="4113022" y="4406392"/>
            <a:ext cx="970987" cy="577236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RPC Server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7F45840-ACA9-4355-899F-80FF23977EAC}"/>
              </a:ext>
            </a:extLst>
          </p:cNvPr>
          <p:cNvSpPr/>
          <p:nvPr/>
        </p:nvSpPr>
        <p:spPr>
          <a:xfrm>
            <a:off x="3354375" y="5113007"/>
            <a:ext cx="926030" cy="73684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RPC Client</a:t>
            </a:r>
          </a:p>
        </p:txBody>
      </p:sp>
      <p:pic>
        <p:nvPicPr>
          <p:cNvPr id="84" name="Picture 2" descr="Image result for unreal engine logo">
            <a:extLst>
              <a:ext uri="{FF2B5EF4-FFF2-40B4-BE49-F238E27FC236}">
                <a16:creationId xmlns:a16="http://schemas.microsoft.com/office/drawing/2014/main" id="{0402C6B5-B06B-4017-9A1F-719B9FDFA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199" y="4354208"/>
            <a:ext cx="583102" cy="60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Image result for python logo">
            <a:extLst>
              <a:ext uri="{FF2B5EF4-FFF2-40B4-BE49-F238E27FC236}">
                <a16:creationId xmlns:a16="http://schemas.microsoft.com/office/drawing/2014/main" id="{12EB279E-15D6-4CEA-9A78-0E19C81FC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04" y="5153447"/>
            <a:ext cx="493944" cy="49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DBD213DD-BDA4-4EE7-80C6-79FC56D9EC3A}"/>
              </a:ext>
            </a:extLst>
          </p:cNvPr>
          <p:cNvSpPr txBox="1"/>
          <p:nvPr/>
        </p:nvSpPr>
        <p:spPr>
          <a:xfrm>
            <a:off x="4097120" y="4406393"/>
            <a:ext cx="1046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SPARSE</a:t>
            </a:r>
          </a:p>
          <a:p>
            <a:r>
              <a:rPr lang="en-US" sz="1200" b="1" dirty="0"/>
              <a:t>Unreal Plugin</a:t>
            </a:r>
          </a:p>
        </p:txBody>
      </p: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CE2F9631-A2BB-4AF1-865B-AE57860EE072}"/>
              </a:ext>
            </a:extLst>
          </p:cNvPr>
          <p:cNvCxnSpPr>
            <a:cxnSpLocks/>
            <a:endCxn id="82" idx="2"/>
          </p:cNvCxnSpPr>
          <p:nvPr/>
        </p:nvCxnSpPr>
        <p:spPr>
          <a:xfrm rot="5400000" flipH="1" flipV="1">
            <a:off x="4035202" y="5228831"/>
            <a:ext cx="808516" cy="318111"/>
          </a:xfrm>
          <a:prstGeom prst="bentConnector3">
            <a:avLst>
              <a:gd name="adj1" fmla="val 828"/>
            </a:avLst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D803DB3-0C26-4077-95EF-6D5460C769C7}"/>
              </a:ext>
            </a:extLst>
          </p:cNvPr>
          <p:cNvCxnSpPr>
            <a:cxnSpLocks/>
          </p:cNvCxnSpPr>
          <p:nvPr/>
        </p:nvCxnSpPr>
        <p:spPr>
          <a:xfrm>
            <a:off x="3529920" y="4689670"/>
            <a:ext cx="589678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Picture 95">
            <a:extLst>
              <a:ext uri="{FF2B5EF4-FFF2-40B4-BE49-F238E27FC236}">
                <a16:creationId xmlns:a16="http://schemas.microsoft.com/office/drawing/2014/main" id="{60188884-E8EA-4A8E-B566-6A9B825F05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0" y="6442015"/>
            <a:ext cx="2833867" cy="1791129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6271D1FA-4710-4745-9495-ED6E9F50A28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2"/>
          <a:stretch/>
        </p:blipFill>
        <p:spPr>
          <a:xfrm>
            <a:off x="3416096" y="6920914"/>
            <a:ext cx="1474881" cy="860228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49DDBB0E-9376-4469-B2CD-EC538BAEBB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696" y="6427158"/>
            <a:ext cx="2577840" cy="1636047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01039163-36E1-40E6-ABBE-95C2B4204858}"/>
              </a:ext>
            </a:extLst>
          </p:cNvPr>
          <p:cNvSpPr txBox="1"/>
          <p:nvPr/>
        </p:nvSpPr>
        <p:spPr>
          <a:xfrm>
            <a:off x="4900153" y="8078626"/>
            <a:ext cx="8360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Left Camera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4134EFB-CAFB-4BC7-9A76-ABC32F9F1E09}"/>
              </a:ext>
            </a:extLst>
          </p:cNvPr>
          <p:cNvSpPr txBox="1"/>
          <p:nvPr/>
        </p:nvSpPr>
        <p:spPr>
          <a:xfrm>
            <a:off x="6682004" y="8074263"/>
            <a:ext cx="925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Right Camera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77305A3-2BEC-4C20-9844-8694A6421316}"/>
              </a:ext>
            </a:extLst>
          </p:cNvPr>
          <p:cNvSpPr txBox="1"/>
          <p:nvPr/>
        </p:nvSpPr>
        <p:spPr>
          <a:xfrm>
            <a:off x="5741326" y="8069482"/>
            <a:ext cx="10760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Depth Camera</a:t>
            </a:r>
          </a:p>
        </p:txBody>
      </p:sp>
      <p:sp>
        <p:nvSpPr>
          <p:cNvPr id="111" name="Arrow: Right 110">
            <a:extLst>
              <a:ext uri="{FF2B5EF4-FFF2-40B4-BE49-F238E27FC236}">
                <a16:creationId xmlns:a16="http://schemas.microsoft.com/office/drawing/2014/main" id="{D672E65B-D6F1-4CA6-B83E-40E07BB9088E}"/>
              </a:ext>
            </a:extLst>
          </p:cNvPr>
          <p:cNvSpPr/>
          <p:nvPr/>
        </p:nvSpPr>
        <p:spPr>
          <a:xfrm rot="16200000">
            <a:off x="5526459" y="8058352"/>
            <a:ext cx="94377" cy="85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Arrow: Right 114">
            <a:extLst>
              <a:ext uri="{FF2B5EF4-FFF2-40B4-BE49-F238E27FC236}">
                <a16:creationId xmlns:a16="http://schemas.microsoft.com/office/drawing/2014/main" id="{A9EF587F-8B33-4CF7-B351-9C2E9815C422}"/>
              </a:ext>
            </a:extLst>
          </p:cNvPr>
          <p:cNvSpPr/>
          <p:nvPr/>
        </p:nvSpPr>
        <p:spPr>
          <a:xfrm rot="16200000">
            <a:off x="6274486" y="8059828"/>
            <a:ext cx="94377" cy="85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Arrow: Right 115">
            <a:extLst>
              <a:ext uri="{FF2B5EF4-FFF2-40B4-BE49-F238E27FC236}">
                <a16:creationId xmlns:a16="http://schemas.microsoft.com/office/drawing/2014/main" id="{67B0400C-8F25-4A54-9F61-90D1B1BFA02A}"/>
              </a:ext>
            </a:extLst>
          </p:cNvPr>
          <p:cNvSpPr/>
          <p:nvPr/>
        </p:nvSpPr>
        <p:spPr>
          <a:xfrm rot="16200000">
            <a:off x="6859953" y="8061280"/>
            <a:ext cx="94377" cy="85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FA9527-14F2-4D70-A017-C73CC6D26C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87" y="8888507"/>
            <a:ext cx="2272421" cy="113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0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905</TotalTime>
  <Words>413</Words>
  <Application>Microsoft Office PowerPoint</Application>
  <PresentationFormat>Custom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nicolas gonzalez</dc:creator>
  <cp:lastModifiedBy>Emmanuel Perez</cp:lastModifiedBy>
  <cp:revision>37</cp:revision>
  <dcterms:created xsi:type="dcterms:W3CDTF">2018-11-25T21:12:19Z</dcterms:created>
  <dcterms:modified xsi:type="dcterms:W3CDTF">2018-11-26T21:40:09Z</dcterms:modified>
</cp:coreProperties>
</file>