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22"/>
  </p:notesMasterIdLst>
  <p:sldIdLst>
    <p:sldId id="256" r:id="rId2"/>
    <p:sldId id="257" r:id="rId3"/>
    <p:sldId id="258" r:id="rId4"/>
    <p:sldId id="259" r:id="rId5"/>
    <p:sldId id="261" r:id="rId6"/>
    <p:sldId id="262" r:id="rId7"/>
    <p:sldId id="263" r:id="rId8"/>
    <p:sldId id="297" r:id="rId9"/>
    <p:sldId id="268" r:id="rId10"/>
    <p:sldId id="298" r:id="rId11"/>
    <p:sldId id="299" r:id="rId12"/>
    <p:sldId id="300" r:id="rId13"/>
    <p:sldId id="301" r:id="rId14"/>
    <p:sldId id="265" r:id="rId15"/>
    <p:sldId id="266" r:id="rId16"/>
    <p:sldId id="302" r:id="rId17"/>
    <p:sldId id="303" r:id="rId18"/>
    <p:sldId id="304" r:id="rId19"/>
    <p:sldId id="305" r:id="rId20"/>
    <p:sldId id="296" r:id="rId2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A74143B-47E0-4A25-9472-C095D514FE74}">
  <a:tblStyle styleId="{5A74143B-47E0-4A25-9472-C095D514FE7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59"/>
    <p:restoredTop sz="94681"/>
  </p:normalViewPr>
  <p:slideViewPr>
    <p:cSldViewPr snapToGrid="0" snapToObjects="1">
      <p:cViewPr varScale="1">
        <p:scale>
          <a:sx n="107" d="100"/>
          <a:sy n="107" d="100"/>
        </p:scale>
        <p:origin x="116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7200"/>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3" y="0"/>
            <a:ext cx="2971800" cy="457200"/>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72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Shape 14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7 seconds.( I will select 2 best slides (i will give them extra points and students will present for CIS committee)</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a:p>
          <a:p>
            <a:pPr marL="0" marR="0" lvl="0" indent="0" algn="l" rtl="0">
              <a:spcBef>
                <a:spcPts val="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10</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07525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406075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76835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13</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28585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14</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Shape 22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2" name="Shape 22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15</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92259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Shape 22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2" name="Shape 22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75926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05657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Shape 22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2" name="Shape 22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75951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Shape 15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endParaRPr/>
          </a:p>
          <a:p>
            <a:pPr marL="0" marR="0" lvl="0" indent="0" algn="l" rtl="0">
              <a:lnSpc>
                <a:spcPct val="100000"/>
              </a:lnSpc>
              <a:spcBef>
                <a:spcPts val="0"/>
              </a:spcBef>
              <a:spcAft>
                <a:spcPts val="0"/>
              </a:spcAft>
              <a:buNone/>
            </a:pPr>
            <a:endParaRPr/>
          </a:p>
        </p:txBody>
      </p:sp>
      <p:sp>
        <p:nvSpPr>
          <p:cNvPr id="155" name="Shape 15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Shape 4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Shape 44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Include your contact information</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Ask if anyone has any questions for you.</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Thank your audience</a:t>
            </a: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443" name="Shape 44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20</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Shape 16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Font typeface="Arial"/>
              <a:buNone/>
            </a:pPr>
            <a:r>
              <a:rPr lang="en-US"/>
              <a:t>20 seconds.</a:t>
            </a:r>
            <a:endParaRPr/>
          </a:p>
          <a:p>
            <a:pPr marL="0" lvl="0" indent="0" rtl="0">
              <a:spcBef>
                <a:spcPts val="0"/>
              </a:spcBef>
              <a:spcAft>
                <a:spcPts val="0"/>
              </a:spcAft>
              <a:buClr>
                <a:schemeClr val="dk1"/>
              </a:buClr>
              <a:buFont typeface="Arial"/>
              <a:buNone/>
            </a:pPr>
            <a:r>
              <a:rPr lang="en-US"/>
              <a:t>Introduce the problem that the your project (in new version) tackles with GIF or screenshot. </a:t>
            </a:r>
            <a:endParaRPr/>
          </a:p>
          <a:p>
            <a:pPr marL="0" lvl="0" indent="0" rtl="0">
              <a:spcBef>
                <a:spcPts val="0"/>
              </a:spcBef>
              <a:spcAft>
                <a:spcPts val="0"/>
              </a:spcAft>
              <a:buClr>
                <a:schemeClr val="dk1"/>
              </a:buClr>
              <a:buSzPts val="1100"/>
              <a:buFont typeface="Arial"/>
              <a:buNone/>
            </a:pPr>
            <a:endParaRPr/>
          </a:p>
          <a:p>
            <a:pPr marL="0" marR="0" lvl="0" indent="0" algn="l" rtl="0">
              <a:spcBef>
                <a:spcPts val="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2" name="Shape 16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Shape 168"/>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5 seconds</a:t>
            </a:r>
            <a:endParaRPr/>
          </a:p>
          <a:p>
            <a:pPr marL="0" marR="0" lvl="0" indent="0" algn="l" rtl="0">
              <a:spcBef>
                <a:spcPts val="0"/>
              </a:spcBef>
              <a:spcAft>
                <a:spcPts val="0"/>
              </a:spcAft>
              <a:buNone/>
            </a:pPr>
            <a:r>
              <a:rPr lang="en-US"/>
              <a:t>Show the Use Case Diagram for the whole project.</a:t>
            </a:r>
            <a:br>
              <a:rPr lang="en-US"/>
            </a:br>
            <a:r>
              <a:rPr lang="en-US"/>
              <a:t>Highlight your use cases.</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9" name="Shape 169"/>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4</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Shape 18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20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System design: </a:t>
            </a:r>
            <a:r>
              <a:rPr lang="en-US"/>
              <a:t>Highlight the parts that you contributed to them.</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1. System decomposition; identify the architecture patterns used </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2. System deployment – h/w and s/w requirements </a:t>
            </a:r>
            <a:endParaRPr/>
          </a:p>
          <a:p>
            <a:pPr marL="0" marR="0" lvl="0" indent="0" algn="l" rtl="0">
              <a:spcBef>
                <a:spcPts val="360"/>
              </a:spcBef>
              <a:spcAft>
                <a:spcPts val="0"/>
              </a:spcAft>
              <a:buNone/>
            </a:pPr>
            <a:r>
              <a:rPr lang="en-US"/>
              <a:t/>
            </a:r>
            <a:br>
              <a:rPr lang="en-US"/>
            </a:br>
            <a:r>
              <a:rPr lang="en-US"/>
              <a:t/>
            </a:r>
            <a:br>
              <a:rPr lang="en-US"/>
            </a:b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5" name="Shape 18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5</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Shape 19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10 seconds.</a:t>
            </a:r>
            <a:r>
              <a:rPr lang="en-US" sz="1200" b="0" i="0" u="none" strike="noStrike" cap="none">
                <a:solidFill>
                  <a:schemeClr val="dk1"/>
                </a:solidFill>
                <a:latin typeface="Calibri"/>
                <a:ea typeface="Calibri"/>
                <a:cs typeface="Calibri"/>
                <a:sym typeface="Calibri"/>
              </a:rPr>
              <a:t>Minimal class diagram. Highlight the classes that you created/modified</a:t>
            </a:r>
            <a:endParaRPr sz="1200" b="0" i="0" u="none" strike="noStrike" cap="none">
              <a:solidFill>
                <a:schemeClr val="dk1"/>
              </a:solidFill>
              <a:latin typeface="Calibri"/>
              <a:ea typeface="Calibri"/>
              <a:cs typeface="Calibri"/>
              <a:sym typeface="Calibri"/>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Identify the design patterns used (one or more slides).</a:t>
            </a:r>
            <a:endParaRPr/>
          </a:p>
          <a:p>
            <a:pPr marL="0" lvl="0" indent="0" rtl="0">
              <a:spcBef>
                <a:spcPts val="360"/>
              </a:spcBef>
              <a:spcAft>
                <a:spcPts val="0"/>
              </a:spcAft>
              <a:buNone/>
            </a:pPr>
            <a:endParaRPr/>
          </a:p>
          <a:p>
            <a:pPr marL="0" marR="0" lvl="0" indent="0" algn="l" rtl="0">
              <a:spcBef>
                <a:spcPts val="360"/>
              </a:spcBef>
              <a:spcAft>
                <a:spcPts val="0"/>
              </a:spcAft>
              <a:buNone/>
            </a:pPr>
            <a:endParaRPr/>
          </a:p>
        </p:txBody>
      </p:sp>
      <p:sp>
        <p:nvSpPr>
          <p:cNvPr id="193" name="Shape 19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6</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Shape 200"/>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a:t>5 seconds.</a:t>
            </a:r>
            <a:endParaRPr/>
          </a:p>
          <a:p>
            <a:pPr marL="0" lvl="0" indent="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marL="0" marR="0" lvl="0" indent="0" algn="l" rtl="0">
              <a:spcBef>
                <a:spcPts val="0"/>
              </a:spcBef>
              <a:spcAft>
                <a:spcPts val="0"/>
              </a:spcAft>
              <a:buNone/>
            </a:pP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1" name="Shape 201"/>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7</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98330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9</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pic>
        <p:nvPicPr>
          <p:cNvPr id="18" name="Shape 18" descr="Overlay-TitleSlide.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9" name="Shape 19"/>
          <p:cNvSpPr txBox="1">
            <a:spLocks noGrp="1"/>
          </p:cNvSpPr>
          <p:nvPr>
            <p:ph type="ctrTitle"/>
          </p:nvPr>
        </p:nvSpPr>
        <p:spPr>
          <a:xfrm>
            <a:off x="1600200" y="2492375"/>
            <a:ext cx="6762749" cy="1470025"/>
          </a:xfrm>
          <a:prstGeom prst="rect">
            <a:avLst/>
          </a:prstGeom>
          <a:noFill/>
          <a:ln>
            <a:noFill/>
          </a:ln>
        </p:spPr>
        <p:txBody>
          <a:bodyPr spcFirstLastPara="1" wrap="square" lIns="91425" tIns="91425" rIns="91425" bIns="91425" anchor="b" anchorCtr="0"/>
          <a:lstStyle>
            <a:lvl1pPr marL="0" marR="0" lvl="0" indent="0" algn="r" rtl="0">
              <a:spcBef>
                <a:spcPts val="0"/>
              </a:spcBef>
              <a:spcAft>
                <a:spcPts val="0"/>
              </a:spcAft>
              <a:buSzPts val="1400"/>
              <a:buNone/>
              <a:defRPr sz="44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0" name="Shape 20"/>
          <p:cNvSpPr txBox="1">
            <a:spLocks noGrp="1"/>
          </p:cNvSpPr>
          <p:nvPr>
            <p:ph type="subTitle" idx="1"/>
          </p:nvPr>
        </p:nvSpPr>
        <p:spPr>
          <a:xfrm>
            <a:off x="1600201" y="3966882"/>
            <a:ext cx="6762749" cy="1752600"/>
          </a:xfrm>
          <a:prstGeom prst="rect">
            <a:avLst/>
          </a:prstGeom>
          <a:noFill/>
          <a:ln>
            <a:noFill/>
          </a:ln>
        </p:spPr>
        <p:txBody>
          <a:bodyPr spcFirstLastPara="1" wrap="square" lIns="91425" tIns="91425" rIns="91425" bIns="91425" anchor="t" anchorCtr="0"/>
          <a:lstStyle>
            <a:lvl1pPr marL="0" marR="0" lvl="0" indent="0" algn="r" rtl="0">
              <a:spcBef>
                <a:spcPts val="600"/>
              </a:spcBef>
              <a:spcAft>
                <a:spcPts val="0"/>
              </a:spcAft>
              <a:buClr>
                <a:schemeClr val="lt1"/>
              </a:buClr>
              <a:buSzPts val="2200"/>
              <a:buFont typeface="Noto Sans Symbols"/>
              <a:buNone/>
              <a:defRPr sz="1800" b="0" i="0" u="none" strike="noStrike" cap="none">
                <a:solidFill>
                  <a:schemeClr val="lt1"/>
                </a:solidFill>
                <a:latin typeface="Trebuchet MS"/>
                <a:ea typeface="Trebuchet MS"/>
                <a:cs typeface="Trebuchet MS"/>
                <a:sym typeface="Trebuchet MS"/>
              </a:defRPr>
            </a:lvl1pPr>
            <a:lvl2pPr marL="457200" marR="0" lvl="1" indent="0" algn="ctr" rtl="0">
              <a:spcBef>
                <a:spcPts val="600"/>
              </a:spcBef>
              <a:spcAft>
                <a:spcPts val="0"/>
              </a:spcAft>
              <a:buClr>
                <a:srgbClr val="888888"/>
              </a:buClr>
              <a:buSzPts val="2000"/>
              <a:buFont typeface="Noto Sans Symbols"/>
              <a:buNone/>
              <a:defRPr sz="2000" b="0" i="0" u="none" strike="noStrike" cap="none">
                <a:solidFill>
                  <a:srgbClr val="888888"/>
                </a:solidFill>
                <a:latin typeface="Trebuchet MS"/>
                <a:ea typeface="Trebuchet MS"/>
                <a:cs typeface="Trebuchet MS"/>
                <a:sym typeface="Trebuchet MS"/>
              </a:defRPr>
            </a:lvl2pPr>
            <a:lvl3pPr marL="914400" marR="0" lvl="2"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3pPr>
            <a:lvl4pPr marL="1371600" marR="0" lvl="3"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4pPr>
            <a:lvl5pPr marL="1828800" marR="0" lvl="4"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5pPr>
            <a:lvl6pPr marL="2286000" marR="0" lvl="5"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6pPr>
            <a:lvl7pPr marL="2743200" marR="0" lvl="6"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7pPr>
            <a:lvl8pPr marL="3200400" marR="0" lvl="7"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8pPr>
            <a:lvl9pPr marL="3657600" marR="0" lvl="8"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9pPr>
          </a:lstStyle>
          <a:p>
            <a:endParaRPr/>
          </a:p>
        </p:txBody>
      </p:sp>
      <p:sp>
        <p:nvSpPr>
          <p:cNvPr id="21" name="Shape 21"/>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
        <p:nvSpPr>
          <p:cNvPr id="22" name="Shape 22"/>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pic>
        <p:nvPicPr>
          <p:cNvPr id="23" name="Shape 23"/>
          <p:cNvPicPr preferRelativeResize="0"/>
          <p:nvPr/>
        </p:nvPicPr>
        <p:blipFill>
          <a:blip r:embed="rId3">
            <a:alphaModFix/>
          </a:blip>
          <a:stretch>
            <a:fillRect/>
          </a:stretch>
        </p:blipFill>
        <p:spPr>
          <a:xfrm>
            <a:off x="515741" y="5592550"/>
            <a:ext cx="1326474" cy="10781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pic>
        <p:nvPicPr>
          <p:cNvPr id="94" name="Shape 94"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95" name="Shape 9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6" name="Shape 9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7" name="Shape 9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8"/>
        <p:cNvGrpSpPr/>
        <p:nvPr/>
      </p:nvGrpSpPr>
      <p:grpSpPr>
        <a:xfrm>
          <a:off x="0" y="0"/>
          <a:ext cx="0" cy="0"/>
          <a:chOff x="0" y="0"/>
          <a:chExt cx="0" cy="0"/>
        </a:xfrm>
      </p:grpSpPr>
      <p:pic>
        <p:nvPicPr>
          <p:cNvPr id="99" name="Shape 99" descr="Overlay-ContentCaption.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00" name="Shape 100"/>
          <p:cNvSpPr txBox="1">
            <a:spLocks noGrp="1"/>
          </p:cNvSpPr>
          <p:nvPr>
            <p:ph type="title"/>
          </p:nvPr>
        </p:nvSpPr>
        <p:spPr>
          <a:xfrm>
            <a:off x="779464" y="590550"/>
            <a:ext cx="3657600" cy="1162050"/>
          </a:xfrm>
          <a:prstGeom prst="rect">
            <a:avLst/>
          </a:prstGeom>
          <a:noFill/>
          <a:ln>
            <a:noFill/>
          </a:ln>
        </p:spPr>
        <p:txBody>
          <a:bodyPr spcFirstLastPara="1" wrap="square" lIns="91425" tIns="91425" rIns="91425" bIns="91425" anchor="b" anchorCtr="0"/>
          <a:lstStyle>
            <a:lvl1pPr marL="0" marR="0" lvl="0" indent="0" algn="ctr"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1" name="Shape 101"/>
          <p:cNvSpPr txBox="1">
            <a:spLocks noGrp="1"/>
          </p:cNvSpPr>
          <p:nvPr>
            <p:ph type="body" idx="1"/>
          </p:nvPr>
        </p:nvSpPr>
        <p:spPr>
          <a:xfrm>
            <a:off x="4693023" y="739588"/>
            <a:ext cx="3657600" cy="5308787"/>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02" name="Shape 102"/>
          <p:cNvSpPr txBox="1">
            <a:spLocks noGrp="1"/>
          </p:cNvSpPr>
          <p:nvPr>
            <p:ph type="body" idx="2"/>
          </p:nvPr>
        </p:nvSpPr>
        <p:spPr>
          <a:xfrm>
            <a:off x="779464" y="1816100"/>
            <a:ext cx="3657600" cy="3822700"/>
          </a:xfrm>
          <a:prstGeom prst="rect">
            <a:avLst/>
          </a:prstGeom>
          <a:noFill/>
          <a:ln>
            <a:noFill/>
          </a:ln>
        </p:spPr>
        <p:txBody>
          <a:bodyPr spcFirstLastPara="1" wrap="square" lIns="91425" tIns="91425" rIns="91425" bIns="91425" anchor="t" anchorCtr="0"/>
          <a:lstStyle>
            <a:lvl1pPr marL="457200" marR="0" lvl="0" indent="-228600" algn="ctr"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03" name="Shape 103"/>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4" name="Shape 104"/>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5" name="Shape 105"/>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pic>
        <p:nvPicPr>
          <p:cNvPr id="107" name="Shape 107" descr="Overlay-PictureCaption.png"/>
          <p:cNvPicPr preferRelativeResize="0"/>
          <p:nvPr/>
        </p:nvPicPr>
        <p:blipFill rotWithShape="1">
          <a:blip r:embed="rId2">
            <a:alphaModFix/>
          </a:blip>
          <a:srcRect/>
          <a:stretch/>
        </p:blipFill>
        <p:spPr>
          <a:xfrm>
            <a:off x="449263" y="187325"/>
            <a:ext cx="8535987" cy="6483350"/>
          </a:xfrm>
          <a:prstGeom prst="rect">
            <a:avLst/>
          </a:prstGeom>
          <a:noFill/>
          <a:ln>
            <a:noFill/>
          </a:ln>
        </p:spPr>
      </p:pic>
      <p:sp>
        <p:nvSpPr>
          <p:cNvPr id="108" name="Shape 108"/>
          <p:cNvSpPr txBox="1">
            <a:spLocks noGrp="1"/>
          </p:cNvSpPr>
          <p:nvPr>
            <p:ph type="title"/>
          </p:nvPr>
        </p:nvSpPr>
        <p:spPr>
          <a:xfrm>
            <a:off x="3886200" y="533400"/>
            <a:ext cx="4476750" cy="12525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9" name="Shape 109"/>
          <p:cNvSpPr txBox="1">
            <a:spLocks noGrp="1"/>
          </p:cNvSpPr>
          <p:nvPr>
            <p:ph type="body" idx="1"/>
          </p:nvPr>
        </p:nvSpPr>
        <p:spPr>
          <a:xfrm>
            <a:off x="3886124" y="1828800"/>
            <a:ext cx="4474539" cy="3810000"/>
          </a:xfrm>
          <a:prstGeom prst="rect">
            <a:avLst/>
          </a:prstGeom>
          <a:noFill/>
          <a:ln>
            <a:noFill/>
          </a:ln>
        </p:spPr>
        <p:txBody>
          <a:bodyPr spcFirstLastPara="1" wrap="square" lIns="91425" tIns="91425" rIns="91425" bIns="91425" anchor="t" anchorCtr="0"/>
          <a:lstStyle>
            <a:lvl1pPr marL="457200" marR="0" lvl="0" indent="-228600" algn="l"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0" name="Shape 110"/>
          <p:cNvSpPr>
            <a:spLocks noGrp="1"/>
          </p:cNvSpPr>
          <p:nvPr>
            <p:ph type="pic" idx="2"/>
          </p:nvPr>
        </p:nvSpPr>
        <p:spPr>
          <a:xfrm flipH="1">
            <a:off x="188253" y="179292"/>
            <a:ext cx="3281087" cy="6483096"/>
          </a:xfrm>
          <a:prstGeom prst="round1Rect">
            <a:avLst>
              <a:gd name="adj" fmla="val 17325"/>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1" name="Shape 111"/>
          <p:cNvSpPr txBox="1">
            <a:spLocks noGrp="1"/>
          </p:cNvSpPr>
          <p:nvPr>
            <p:ph type="dt" idx="10"/>
          </p:nvPr>
        </p:nvSpPr>
        <p:spPr>
          <a:xfrm>
            <a:off x="38862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2" name="Shape 112"/>
          <p:cNvSpPr txBox="1">
            <a:spLocks noGrp="1"/>
          </p:cNvSpPr>
          <p:nvPr>
            <p:ph type="ftr" idx="11"/>
          </p:nvPr>
        </p:nvSpPr>
        <p:spPr>
          <a:xfrm>
            <a:off x="5867400" y="6288088"/>
            <a:ext cx="2676525"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3" name="Shape 113"/>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Alt.">
  <p:cSld name="Picture with Caption, Alt.">
    <p:spTree>
      <p:nvGrpSpPr>
        <p:cNvPr id="1" name="Shape 114"/>
        <p:cNvGrpSpPr/>
        <p:nvPr/>
      </p:nvGrpSpPr>
      <p:grpSpPr>
        <a:xfrm>
          <a:off x="0" y="0"/>
          <a:ext cx="0" cy="0"/>
          <a:chOff x="0" y="0"/>
          <a:chExt cx="0" cy="0"/>
        </a:xfrm>
      </p:grpSpPr>
      <p:pic>
        <p:nvPicPr>
          <p:cNvPr id="115" name="Shape 115" descr="Overlay-PictureCaption-Extras.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16" name="Shape 116"/>
          <p:cNvSpPr txBox="1">
            <a:spLocks noGrp="1"/>
          </p:cNvSpPr>
          <p:nvPr>
            <p:ph type="title"/>
          </p:nvPr>
        </p:nvSpPr>
        <p:spPr>
          <a:xfrm>
            <a:off x="4710953" y="533400"/>
            <a:ext cx="3657600" cy="12525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17" name="Shape 117"/>
          <p:cNvSpPr>
            <a:spLocks noGrp="1"/>
          </p:cNvSpPr>
          <p:nvPr>
            <p:ph type="pic" idx="2"/>
          </p:nvPr>
        </p:nvSpPr>
        <p:spPr>
          <a:xfrm flipH="1">
            <a:off x="596153" y="1600199"/>
            <a:ext cx="3657600" cy="3657601"/>
          </a:xfrm>
          <a:prstGeom prst="ellipse">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8" name="Shape 118"/>
          <p:cNvSpPr txBox="1">
            <a:spLocks noGrp="1"/>
          </p:cNvSpPr>
          <p:nvPr>
            <p:ph type="body" idx="1"/>
          </p:nvPr>
        </p:nvSpPr>
        <p:spPr>
          <a:xfrm>
            <a:off x="4710412" y="1828800"/>
            <a:ext cx="3657600" cy="3810000"/>
          </a:xfrm>
          <a:prstGeom prst="rect">
            <a:avLst/>
          </a:prstGeom>
          <a:noFill/>
          <a:ln>
            <a:noFill/>
          </a:ln>
        </p:spPr>
        <p:txBody>
          <a:bodyPr spcFirstLastPara="1" wrap="square" lIns="91425" tIns="91425" rIns="91425" bIns="91425" anchor="t" anchorCtr="0"/>
          <a:lstStyle>
            <a:lvl1pPr marL="457200" marR="0" lvl="0" indent="-228600" algn="l"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9" name="Shape 119"/>
          <p:cNvSpPr txBox="1">
            <a:spLocks noGrp="1"/>
          </p:cNvSpPr>
          <p:nvPr>
            <p:ph type="dt" idx="10"/>
          </p:nvPr>
        </p:nvSpPr>
        <p:spPr>
          <a:xfrm>
            <a:off x="381000" y="6288088"/>
            <a:ext cx="1865313"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0" name="Shape 120"/>
          <p:cNvSpPr txBox="1">
            <a:spLocks noGrp="1"/>
          </p:cNvSpPr>
          <p:nvPr>
            <p:ph type="ftr" idx="11"/>
          </p:nvPr>
        </p:nvSpPr>
        <p:spPr>
          <a:xfrm>
            <a:off x="3325813" y="6288088"/>
            <a:ext cx="5218112"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1" name="Shape 121"/>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above Caption">
  <p:cSld name="Picture above Caption">
    <p:spTree>
      <p:nvGrpSpPr>
        <p:cNvPr id="1" name="Shape 122"/>
        <p:cNvGrpSpPr/>
        <p:nvPr/>
      </p:nvGrpSpPr>
      <p:grpSpPr>
        <a:xfrm>
          <a:off x="0" y="0"/>
          <a:ext cx="0" cy="0"/>
          <a:chOff x="0" y="0"/>
          <a:chExt cx="0" cy="0"/>
        </a:xfrm>
      </p:grpSpPr>
      <p:pic>
        <p:nvPicPr>
          <p:cNvPr id="123" name="Shape 123" descr="Overlay-PictureCaption-Extras.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24" name="Shape 124"/>
          <p:cNvSpPr txBox="1">
            <a:spLocks noGrp="1"/>
          </p:cNvSpPr>
          <p:nvPr>
            <p:ph type="title"/>
          </p:nvPr>
        </p:nvSpPr>
        <p:spPr>
          <a:xfrm>
            <a:off x="808038" y="3778624"/>
            <a:ext cx="7560515" cy="110265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5" name="Shape 125"/>
          <p:cNvSpPr>
            <a:spLocks noGrp="1"/>
          </p:cNvSpPr>
          <p:nvPr>
            <p:ph type="pic" idx="2"/>
          </p:nvPr>
        </p:nvSpPr>
        <p:spPr>
          <a:xfrm flipH="1">
            <a:off x="871584" y="762000"/>
            <a:ext cx="7427726" cy="2989730"/>
          </a:xfrm>
          <a:prstGeom prst="roundRect">
            <a:avLst>
              <a:gd name="adj" fmla="val 7476"/>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26" name="Shape 126"/>
          <p:cNvSpPr txBox="1">
            <a:spLocks noGrp="1"/>
          </p:cNvSpPr>
          <p:nvPr>
            <p:ph type="body" idx="1"/>
          </p:nvPr>
        </p:nvSpPr>
        <p:spPr>
          <a:xfrm>
            <a:off x="808034" y="4827493"/>
            <a:ext cx="7559977" cy="1220881"/>
          </a:xfrm>
          <a:prstGeom prst="rect">
            <a:avLst/>
          </a:prstGeom>
          <a:noFill/>
          <a:ln>
            <a:noFill/>
          </a:ln>
        </p:spPr>
        <p:txBody>
          <a:bodyPr spcFirstLastPara="1" wrap="square" lIns="91425" tIns="91425" rIns="91425" bIns="91425" anchor="t" anchorCtr="0"/>
          <a:lstStyle>
            <a:lvl1pPr marL="457200" marR="0" lvl="0" indent="-228600" algn="l" rtl="0">
              <a:spcBef>
                <a:spcPts val="6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27" name="Shape 127"/>
          <p:cNvSpPr txBox="1">
            <a:spLocks noGrp="1"/>
          </p:cNvSpPr>
          <p:nvPr>
            <p:ph type="dt" idx="10"/>
          </p:nvPr>
        </p:nvSpPr>
        <p:spPr>
          <a:xfrm>
            <a:off x="381000" y="6288088"/>
            <a:ext cx="1865313"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8" name="Shape 128"/>
          <p:cNvSpPr txBox="1">
            <a:spLocks noGrp="1"/>
          </p:cNvSpPr>
          <p:nvPr>
            <p:ph type="ftr" idx="11"/>
          </p:nvPr>
        </p:nvSpPr>
        <p:spPr>
          <a:xfrm>
            <a:off x="3325813" y="6288088"/>
            <a:ext cx="5218112"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9" name="Shape 129"/>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0"/>
        <p:cNvGrpSpPr/>
        <p:nvPr/>
      </p:nvGrpSpPr>
      <p:grpSpPr>
        <a:xfrm>
          <a:off x="0" y="0"/>
          <a:ext cx="0" cy="0"/>
          <a:chOff x="0" y="0"/>
          <a:chExt cx="0" cy="0"/>
        </a:xfrm>
      </p:grpSpPr>
      <p:pic>
        <p:nvPicPr>
          <p:cNvPr id="131" name="Shape 131"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32" name="Shape 132"/>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33" name="Shape 133"/>
          <p:cNvSpPr txBox="1">
            <a:spLocks noGrp="1"/>
          </p:cNvSpPr>
          <p:nvPr>
            <p:ph type="body" idx="1"/>
          </p:nvPr>
        </p:nvSpPr>
        <p:spPr>
          <a:xfrm rot="5400000">
            <a:off x="2466975" y="141288"/>
            <a:ext cx="4208463" cy="7583487"/>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4" name="Shape 13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5" name="Shape 13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6" name="Shape 13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7"/>
        <p:cNvGrpSpPr/>
        <p:nvPr/>
      </p:nvGrpSpPr>
      <p:grpSpPr>
        <a:xfrm>
          <a:off x="0" y="0"/>
          <a:ext cx="0" cy="0"/>
          <a:chOff x="0" y="0"/>
          <a:chExt cx="0" cy="0"/>
        </a:xfrm>
      </p:grpSpPr>
      <p:pic>
        <p:nvPicPr>
          <p:cNvPr id="138" name="Shape 13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39" name="Shape 139"/>
          <p:cNvSpPr txBox="1">
            <a:spLocks noGrp="1"/>
          </p:cNvSpPr>
          <p:nvPr>
            <p:ph type="title"/>
          </p:nvPr>
        </p:nvSpPr>
        <p:spPr>
          <a:xfrm rot="5400000">
            <a:off x="5373267" y="2734843"/>
            <a:ext cx="5268912" cy="1358153"/>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40" name="Shape 140"/>
          <p:cNvSpPr txBox="1">
            <a:spLocks noGrp="1"/>
          </p:cNvSpPr>
          <p:nvPr>
            <p:ph type="body" idx="1"/>
          </p:nvPr>
        </p:nvSpPr>
        <p:spPr>
          <a:xfrm rot="5400000">
            <a:off x="1230313" y="328613"/>
            <a:ext cx="5268911" cy="617061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41" name="Shape 141"/>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pic>
        <p:nvPicPr>
          <p:cNvPr id="143" name="Shape 143"/>
          <p:cNvPicPr preferRelativeResize="0"/>
          <p:nvPr/>
        </p:nvPicPr>
        <p:blipFill>
          <a:blip r:embed="rId3">
            <a:alphaModFix/>
          </a:blip>
          <a:stretch>
            <a:fillRect/>
          </a:stretch>
        </p:blipFill>
        <p:spPr>
          <a:xfrm>
            <a:off x="515741" y="5592550"/>
            <a:ext cx="1326474" cy="10781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pic>
        <p:nvPicPr>
          <p:cNvPr id="25" name="Shape 25"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26" name="Shape 26"/>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779463" y="1828800"/>
            <a:ext cx="7583487" cy="420846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28" name="Shape 28"/>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pic>
        <p:nvPicPr>
          <p:cNvPr id="32" name="Shape 32" descr="Overlay-SectionHeader.png"/>
          <p:cNvPicPr preferRelativeResize="0"/>
          <p:nvPr/>
        </p:nvPicPr>
        <p:blipFill rotWithShape="1">
          <a:blip r:embed="rId2">
            <a:alphaModFix/>
          </a:blip>
          <a:srcRect/>
          <a:stretch/>
        </p:blipFill>
        <p:spPr>
          <a:xfrm>
            <a:off x="381000" y="0"/>
            <a:ext cx="8826500" cy="6483350"/>
          </a:xfrm>
          <a:prstGeom prst="rect">
            <a:avLst/>
          </a:prstGeom>
          <a:noFill/>
          <a:ln>
            <a:noFill/>
          </a:ln>
        </p:spPr>
      </p:pic>
      <p:sp>
        <p:nvSpPr>
          <p:cNvPr id="33" name="Shape 33"/>
          <p:cNvSpPr txBox="1">
            <a:spLocks noGrp="1"/>
          </p:cNvSpPr>
          <p:nvPr>
            <p:ph type="title"/>
          </p:nvPr>
        </p:nvSpPr>
        <p:spPr>
          <a:xfrm>
            <a:off x="779463" y="2591360"/>
            <a:ext cx="7583487" cy="13620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4400" b="1"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34" name="Shape 34"/>
          <p:cNvSpPr txBox="1">
            <a:spLocks noGrp="1"/>
          </p:cNvSpPr>
          <p:nvPr>
            <p:ph type="body" idx="1"/>
          </p:nvPr>
        </p:nvSpPr>
        <p:spPr>
          <a:xfrm>
            <a:off x="779463" y="3950354"/>
            <a:ext cx="7583487" cy="1500187"/>
          </a:xfrm>
          <a:prstGeom prst="rect">
            <a:avLst/>
          </a:prstGeom>
          <a:noFill/>
          <a:ln>
            <a:noFill/>
          </a:ln>
        </p:spPr>
        <p:txBody>
          <a:bodyPr spcFirstLastPara="1" wrap="square" lIns="91425" tIns="91425" rIns="91425" bIns="91425" anchor="t" anchorCtr="0"/>
          <a:lstStyle>
            <a:lvl1pPr marL="457200" marR="0" lvl="0" indent="-228600" algn="l" rtl="0">
              <a:spcBef>
                <a:spcPts val="600"/>
              </a:spcBef>
              <a:spcAft>
                <a:spcPts val="0"/>
              </a:spcAft>
              <a:buClr>
                <a:srgbClr val="001D4D"/>
              </a:buClr>
              <a:buSzPts val="2200"/>
              <a:buFont typeface="Noto Sans Symbols"/>
              <a:buNone/>
              <a:defRPr sz="20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888888"/>
              </a:buClr>
              <a:buSzPts val="2000"/>
              <a:buFont typeface="Noto Sans Symbols"/>
              <a:buNone/>
              <a:defRPr sz="1800" b="0" i="0" u="none" strike="noStrike" cap="none">
                <a:solidFill>
                  <a:srgbClr val="888888"/>
                </a:solidFill>
                <a:latin typeface="Trebuchet MS"/>
                <a:ea typeface="Trebuchet MS"/>
                <a:cs typeface="Trebuchet MS"/>
                <a:sym typeface="Trebuchet MS"/>
              </a:defRPr>
            </a:lvl2pPr>
            <a:lvl3pPr marL="1371600" marR="0" lvl="2" indent="-228600" algn="l" rtl="0">
              <a:spcBef>
                <a:spcPts val="600"/>
              </a:spcBef>
              <a:spcAft>
                <a:spcPts val="0"/>
              </a:spcAft>
              <a:buClr>
                <a:srgbClr val="888888"/>
              </a:buClr>
              <a:buSzPts val="1800"/>
              <a:buFont typeface="Noto Sans Symbols"/>
              <a:buNone/>
              <a:defRPr sz="1600" b="0" i="0" u="none" strike="noStrike" cap="none">
                <a:solidFill>
                  <a:srgbClr val="888888"/>
                </a:solidFill>
                <a:latin typeface="Trebuchet MS"/>
                <a:ea typeface="Trebuchet MS"/>
                <a:cs typeface="Trebuchet MS"/>
                <a:sym typeface="Trebuchet MS"/>
              </a:defRPr>
            </a:lvl3pPr>
            <a:lvl4pPr marL="1828800" marR="0" lvl="3" indent="-228600" algn="l" rtl="0">
              <a:spcBef>
                <a:spcPts val="600"/>
              </a:spcBef>
              <a:spcAft>
                <a:spcPts val="0"/>
              </a:spcAft>
              <a:buClr>
                <a:srgbClr val="888888"/>
              </a:buClr>
              <a:buSzPts val="1800"/>
              <a:buFont typeface="Noto Sans Symbols"/>
              <a:buNone/>
              <a:defRPr sz="1400" b="0" i="0" u="none" strike="noStrike" cap="none">
                <a:solidFill>
                  <a:srgbClr val="888888"/>
                </a:solidFill>
                <a:latin typeface="Trebuchet MS"/>
                <a:ea typeface="Trebuchet MS"/>
                <a:cs typeface="Trebuchet MS"/>
                <a:sym typeface="Trebuchet MS"/>
              </a:defRPr>
            </a:lvl4pPr>
            <a:lvl5pPr marL="2286000" marR="0" lvl="4" indent="-228600" algn="l" rtl="0">
              <a:spcBef>
                <a:spcPts val="600"/>
              </a:spcBef>
              <a:spcAft>
                <a:spcPts val="0"/>
              </a:spcAft>
              <a:buClr>
                <a:srgbClr val="888888"/>
              </a:buClr>
              <a:buSzPts val="1800"/>
              <a:buFont typeface="Noto Sans Symbols"/>
              <a:buNone/>
              <a:defRPr sz="1400" b="0" i="0" u="none" strike="noStrike" cap="none">
                <a:solidFill>
                  <a:srgbClr val="888888"/>
                </a:solidFill>
                <a:latin typeface="Trebuchet MS"/>
                <a:ea typeface="Trebuchet MS"/>
                <a:cs typeface="Trebuchet MS"/>
                <a:sym typeface="Trebuchet MS"/>
              </a:defRPr>
            </a:lvl5pPr>
            <a:lvl6pPr marL="2743200" marR="0" lvl="5"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6pPr>
            <a:lvl7pPr marL="3200400" marR="0" lvl="6"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7pPr>
            <a:lvl8pPr marL="3657600" marR="0" lvl="7"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8pPr>
            <a:lvl9pPr marL="4114800" marR="0" lvl="8"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35" name="Shape 3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pic>
        <p:nvPicPr>
          <p:cNvPr id="39" name="Shape 39"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40" name="Shape 40"/>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41" name="Shape 41"/>
          <p:cNvSpPr txBox="1">
            <a:spLocks noGrp="1"/>
          </p:cNvSpPr>
          <p:nvPr>
            <p:ph type="body" idx="1"/>
          </p:nvPr>
        </p:nvSpPr>
        <p:spPr>
          <a:xfrm>
            <a:off x="779462"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2" name="Shape 42"/>
          <p:cNvSpPr txBox="1">
            <a:spLocks noGrp="1"/>
          </p:cNvSpPr>
          <p:nvPr>
            <p:ph type="body" idx="2"/>
          </p:nvPr>
        </p:nvSpPr>
        <p:spPr>
          <a:xfrm>
            <a:off x="4688541"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3" name="Shape 43"/>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pic>
        <p:nvPicPr>
          <p:cNvPr id="47" name="Shape 47"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cxnSp>
        <p:nvCxnSpPr>
          <p:cNvPr id="48" name="Shape 48"/>
          <p:cNvCxnSpPr/>
          <p:nvPr/>
        </p:nvCxnSpPr>
        <p:spPr>
          <a:xfrm>
            <a:off x="874713" y="2286000"/>
            <a:ext cx="3562350" cy="1588"/>
          </a:xfrm>
          <a:prstGeom prst="straightConnector1">
            <a:avLst/>
          </a:prstGeom>
          <a:noFill/>
          <a:ln w="19050" cap="flat" cmpd="sng">
            <a:solidFill>
              <a:schemeClr val="lt1"/>
            </a:solidFill>
            <a:prstDash val="solid"/>
            <a:round/>
            <a:headEnd type="none" w="sm" len="sm"/>
            <a:tailEnd type="none" w="sm" len="sm"/>
          </a:ln>
        </p:spPr>
      </p:cxnSp>
      <p:cxnSp>
        <p:nvCxnSpPr>
          <p:cNvPr id="49" name="Shape 49"/>
          <p:cNvCxnSpPr/>
          <p:nvPr/>
        </p:nvCxnSpPr>
        <p:spPr>
          <a:xfrm>
            <a:off x="4816475" y="2286000"/>
            <a:ext cx="3565525" cy="1588"/>
          </a:xfrm>
          <a:prstGeom prst="straightConnector1">
            <a:avLst/>
          </a:prstGeom>
          <a:noFill/>
          <a:ln w="19050" cap="flat" cmpd="sng">
            <a:solidFill>
              <a:schemeClr val="lt1"/>
            </a:solidFill>
            <a:prstDash val="solid"/>
            <a:round/>
            <a:headEnd type="none" w="sm" len="sm"/>
            <a:tailEnd type="none" w="sm" len="sm"/>
          </a:ln>
        </p:spPr>
      </p:cxnSp>
      <p:cxnSp>
        <p:nvCxnSpPr>
          <p:cNvPr id="50" name="Shape 50"/>
          <p:cNvCxnSpPr/>
          <p:nvPr/>
        </p:nvCxnSpPr>
        <p:spPr>
          <a:xfrm>
            <a:off x="874713" y="2286000"/>
            <a:ext cx="3562350" cy="1588"/>
          </a:xfrm>
          <a:prstGeom prst="straightConnector1">
            <a:avLst/>
          </a:prstGeom>
          <a:noFill/>
          <a:ln w="19050" cap="flat" cmpd="sng">
            <a:solidFill>
              <a:schemeClr val="lt1"/>
            </a:solidFill>
            <a:prstDash val="solid"/>
            <a:round/>
            <a:headEnd type="none" w="sm" len="sm"/>
            <a:tailEnd type="none" w="sm" len="sm"/>
          </a:ln>
        </p:spPr>
      </p:cxnSp>
      <p:cxnSp>
        <p:nvCxnSpPr>
          <p:cNvPr id="51" name="Shape 51"/>
          <p:cNvCxnSpPr/>
          <p:nvPr/>
        </p:nvCxnSpPr>
        <p:spPr>
          <a:xfrm>
            <a:off x="4816475" y="2286000"/>
            <a:ext cx="3565525" cy="1588"/>
          </a:xfrm>
          <a:prstGeom prst="straightConnector1">
            <a:avLst/>
          </a:prstGeom>
          <a:noFill/>
          <a:ln w="19050" cap="flat" cmpd="sng">
            <a:solidFill>
              <a:schemeClr val="lt1"/>
            </a:solidFill>
            <a:prstDash val="solid"/>
            <a:round/>
            <a:headEnd type="none" w="sm" len="sm"/>
            <a:tailEnd type="none" w="sm" len="sm"/>
          </a:ln>
        </p:spPr>
      </p:cxnSp>
      <p:sp>
        <p:nvSpPr>
          <p:cNvPr id="52" name="Shape 52"/>
          <p:cNvSpPr txBox="1">
            <a:spLocks noGrp="1"/>
          </p:cNvSpPr>
          <p:nvPr>
            <p:ph type="title"/>
          </p:nvPr>
        </p:nvSpPr>
        <p:spPr>
          <a:xfrm>
            <a:off x="779463" y="381000"/>
            <a:ext cx="7583487" cy="104438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53" name="Shape 53"/>
          <p:cNvSpPr txBox="1">
            <a:spLocks noGrp="1"/>
          </p:cNvSpPr>
          <p:nvPr>
            <p:ph type="body" idx="1"/>
          </p:nvPr>
        </p:nvSpPr>
        <p:spPr>
          <a:xfrm>
            <a:off x="779463" y="1438835"/>
            <a:ext cx="3657600" cy="789828"/>
          </a:xfrm>
          <a:prstGeom prst="rect">
            <a:avLst/>
          </a:prstGeom>
          <a:noFill/>
          <a:ln>
            <a:noFill/>
          </a:ln>
        </p:spPr>
        <p:txBody>
          <a:bodyPr spcFirstLastPara="1" wrap="square" lIns="91425" tIns="91425" rIns="91425" bIns="91425" anchor="b" anchorCtr="0"/>
          <a:lstStyle>
            <a:lvl1pPr marL="457200" marR="0" lvl="0" indent="-228600" algn="ctr" rtl="0">
              <a:lnSpc>
                <a:spcPct val="107142"/>
              </a:lnSpc>
              <a:spcBef>
                <a:spcPts val="0"/>
              </a:spcBef>
              <a:spcAft>
                <a:spcPts val="0"/>
              </a:spcAft>
              <a:buClr>
                <a:srgbClr val="001D4D"/>
              </a:buClr>
              <a:buSzPts val="2200"/>
              <a:buFont typeface="Noto Sans Symbols"/>
              <a:buNone/>
              <a:defRPr sz="2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4" name="Shape 54"/>
          <p:cNvSpPr txBox="1">
            <a:spLocks noGrp="1"/>
          </p:cNvSpPr>
          <p:nvPr>
            <p:ph type="body" idx="2"/>
          </p:nvPr>
        </p:nvSpPr>
        <p:spPr>
          <a:xfrm>
            <a:off x="779463" y="2362199"/>
            <a:ext cx="3657600" cy="36861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5" name="Shape 55"/>
          <p:cNvSpPr txBox="1">
            <a:spLocks noGrp="1"/>
          </p:cNvSpPr>
          <p:nvPr>
            <p:ph type="body" idx="3"/>
          </p:nvPr>
        </p:nvSpPr>
        <p:spPr>
          <a:xfrm>
            <a:off x="4705350" y="1438835"/>
            <a:ext cx="3657600" cy="789828"/>
          </a:xfrm>
          <a:prstGeom prst="rect">
            <a:avLst/>
          </a:prstGeom>
          <a:noFill/>
          <a:ln>
            <a:noFill/>
          </a:ln>
        </p:spPr>
        <p:txBody>
          <a:bodyPr spcFirstLastPara="1" wrap="square" lIns="91425" tIns="91425" rIns="91425" bIns="91425" anchor="b" anchorCtr="0"/>
          <a:lstStyle>
            <a:lvl1pPr marL="457200" marR="0" lvl="0" indent="-228600" algn="ctr" rtl="0">
              <a:lnSpc>
                <a:spcPct val="107142"/>
              </a:lnSpc>
              <a:spcBef>
                <a:spcPts val="0"/>
              </a:spcBef>
              <a:spcAft>
                <a:spcPts val="0"/>
              </a:spcAft>
              <a:buClr>
                <a:srgbClr val="001D4D"/>
              </a:buClr>
              <a:buSzPts val="2200"/>
              <a:buFont typeface="Noto Sans Symbols"/>
              <a:buNone/>
              <a:defRPr sz="2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6" name="Shape 56"/>
          <p:cNvSpPr txBox="1">
            <a:spLocks noGrp="1"/>
          </p:cNvSpPr>
          <p:nvPr>
            <p:ph type="body" idx="4"/>
          </p:nvPr>
        </p:nvSpPr>
        <p:spPr>
          <a:xfrm>
            <a:off x="4705350" y="2362199"/>
            <a:ext cx="3657600" cy="36861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7" name="Shape 57"/>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 Content, Top and Bottom">
  <p:cSld name="2 Content, Top and Bottom">
    <p:spTree>
      <p:nvGrpSpPr>
        <p:cNvPr id="1" name="Shape 60"/>
        <p:cNvGrpSpPr/>
        <p:nvPr/>
      </p:nvGrpSpPr>
      <p:grpSpPr>
        <a:xfrm>
          <a:off x="0" y="0"/>
          <a:ext cx="0" cy="0"/>
          <a:chOff x="0" y="0"/>
          <a:chExt cx="0" cy="0"/>
        </a:xfrm>
      </p:grpSpPr>
      <p:pic>
        <p:nvPicPr>
          <p:cNvPr id="61" name="Shape 61"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62" name="Shape 62"/>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63" name="Shape 63"/>
          <p:cNvSpPr txBox="1">
            <a:spLocks noGrp="1"/>
          </p:cNvSpPr>
          <p:nvPr>
            <p:ph type="body" idx="1"/>
          </p:nvPr>
        </p:nvSpPr>
        <p:spPr>
          <a:xfrm>
            <a:off x="779462" y="1828801"/>
            <a:ext cx="7585076"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4" name="Shape 64"/>
          <p:cNvSpPr txBox="1">
            <a:spLocks noGrp="1"/>
          </p:cNvSpPr>
          <p:nvPr>
            <p:ph type="body" idx="2"/>
          </p:nvPr>
        </p:nvSpPr>
        <p:spPr>
          <a:xfrm>
            <a:off x="779462" y="3991816"/>
            <a:ext cx="7585076"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5" name="Shape 6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 Content">
  <p:cSld name="3 Content">
    <p:spTree>
      <p:nvGrpSpPr>
        <p:cNvPr id="1" name="Shape 68"/>
        <p:cNvGrpSpPr/>
        <p:nvPr/>
      </p:nvGrpSpPr>
      <p:grpSpPr>
        <a:xfrm>
          <a:off x="0" y="0"/>
          <a:ext cx="0" cy="0"/>
          <a:chOff x="0" y="0"/>
          <a:chExt cx="0" cy="0"/>
        </a:xfrm>
      </p:grpSpPr>
      <p:pic>
        <p:nvPicPr>
          <p:cNvPr id="69" name="Shape 69"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70" name="Shape 70"/>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71" name="Shape 71"/>
          <p:cNvSpPr txBox="1">
            <a:spLocks noGrp="1"/>
          </p:cNvSpPr>
          <p:nvPr>
            <p:ph type="body" idx="1"/>
          </p:nvPr>
        </p:nvSpPr>
        <p:spPr>
          <a:xfrm>
            <a:off x="471095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2" name="Shape 72"/>
          <p:cNvSpPr txBox="1">
            <a:spLocks noGrp="1"/>
          </p:cNvSpPr>
          <p:nvPr>
            <p:ph type="body" idx="2"/>
          </p:nvPr>
        </p:nvSpPr>
        <p:spPr>
          <a:xfrm>
            <a:off x="471095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3" name="Shape 73"/>
          <p:cNvSpPr txBox="1">
            <a:spLocks noGrp="1"/>
          </p:cNvSpPr>
          <p:nvPr>
            <p:ph type="body" idx="3"/>
          </p:nvPr>
        </p:nvSpPr>
        <p:spPr>
          <a:xfrm>
            <a:off x="779462"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4" name="Shape 7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 Content">
  <p:cSld name="4 Content">
    <p:spTree>
      <p:nvGrpSpPr>
        <p:cNvPr id="1" name="Shape 77"/>
        <p:cNvGrpSpPr/>
        <p:nvPr/>
      </p:nvGrpSpPr>
      <p:grpSpPr>
        <a:xfrm>
          <a:off x="0" y="0"/>
          <a:ext cx="0" cy="0"/>
          <a:chOff x="0" y="0"/>
          <a:chExt cx="0" cy="0"/>
        </a:xfrm>
      </p:grpSpPr>
      <p:pic>
        <p:nvPicPr>
          <p:cNvPr id="78" name="Shape 7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79" name="Shape 79"/>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80" name="Shape 80"/>
          <p:cNvSpPr txBox="1">
            <a:spLocks noGrp="1"/>
          </p:cNvSpPr>
          <p:nvPr>
            <p:ph type="body" idx="1"/>
          </p:nvPr>
        </p:nvSpPr>
        <p:spPr>
          <a:xfrm>
            <a:off x="77946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1" name="Shape 81"/>
          <p:cNvSpPr txBox="1">
            <a:spLocks noGrp="1"/>
          </p:cNvSpPr>
          <p:nvPr>
            <p:ph type="body" idx="2"/>
          </p:nvPr>
        </p:nvSpPr>
        <p:spPr>
          <a:xfrm>
            <a:off x="77946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2" name="Shape 82"/>
          <p:cNvSpPr txBox="1">
            <a:spLocks noGrp="1"/>
          </p:cNvSpPr>
          <p:nvPr>
            <p:ph type="body" idx="3"/>
          </p:nvPr>
        </p:nvSpPr>
        <p:spPr>
          <a:xfrm>
            <a:off x="471095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3" name="Shape 83"/>
          <p:cNvSpPr txBox="1">
            <a:spLocks noGrp="1"/>
          </p:cNvSpPr>
          <p:nvPr>
            <p:ph type="body" idx="4"/>
          </p:nvPr>
        </p:nvSpPr>
        <p:spPr>
          <a:xfrm>
            <a:off x="471095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4" name="Shape 8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Shape 8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Shape 8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7"/>
        <p:cNvGrpSpPr/>
        <p:nvPr/>
      </p:nvGrpSpPr>
      <p:grpSpPr>
        <a:xfrm>
          <a:off x="0" y="0"/>
          <a:ext cx="0" cy="0"/>
          <a:chOff x="0" y="0"/>
          <a:chExt cx="0" cy="0"/>
        </a:xfrm>
      </p:grpSpPr>
      <p:pic>
        <p:nvPicPr>
          <p:cNvPr id="88" name="Shape 8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89" name="Shape 89"/>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90" name="Shape 90"/>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1" name="Shape 91"/>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2" name="Shape 92"/>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9"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190500" y="190500"/>
            <a:ext cx="8764588" cy="6478588"/>
          </a:xfrm>
          <a:prstGeom prst="round2DiagRect">
            <a:avLst>
              <a:gd name="adj1" fmla="val 9416"/>
              <a:gd name="adj2" fmla="val 0"/>
            </a:avLst>
          </a:prstGeom>
          <a:gradFill>
            <a:gsLst>
              <a:gs pos="0">
                <a:srgbClr val="B27A00"/>
              </a:gs>
              <a:gs pos="13000">
                <a:srgbClr val="B27A00"/>
              </a:gs>
              <a:gs pos="100000">
                <a:schemeClr val="lt1"/>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Shape 11"/>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 name="Shape 12"/>
          <p:cNvSpPr txBox="1">
            <a:spLocks noGrp="1"/>
          </p:cNvSpPr>
          <p:nvPr>
            <p:ph type="body" idx="1"/>
          </p:nvPr>
        </p:nvSpPr>
        <p:spPr>
          <a:xfrm>
            <a:off x="779463" y="1828800"/>
            <a:ext cx="7583487" cy="420846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 name="Shape 13"/>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pic>
        <p:nvPicPr>
          <p:cNvPr id="15" name="Shape 15" descr="FIULogo_H_CMYK_fx.png"/>
          <p:cNvPicPr preferRelativeResize="0"/>
          <p:nvPr/>
        </p:nvPicPr>
        <p:blipFill rotWithShape="1">
          <a:blip r:embed="rId18">
            <a:alphaModFix/>
          </a:blip>
          <a:srcRect/>
          <a:stretch/>
        </p:blipFill>
        <p:spPr>
          <a:xfrm>
            <a:off x="6103938" y="5959475"/>
            <a:ext cx="2430462" cy="693738"/>
          </a:xfrm>
          <a:prstGeom prst="rect">
            <a:avLst/>
          </a:prstGeom>
          <a:noFill/>
          <a:ln>
            <a:noFill/>
          </a:ln>
        </p:spPr>
      </p:pic>
      <p:pic>
        <p:nvPicPr>
          <p:cNvPr id="16" name="Shape 16"/>
          <p:cNvPicPr preferRelativeResize="0"/>
          <p:nvPr/>
        </p:nvPicPr>
        <p:blipFill>
          <a:blip r:embed="rId19">
            <a:alphaModFix/>
          </a:blip>
          <a:stretch>
            <a:fillRect/>
          </a:stretch>
        </p:blipFill>
        <p:spPr>
          <a:xfrm>
            <a:off x="515741" y="5592550"/>
            <a:ext cx="1326474" cy="107812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5.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6.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7.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8.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35925" y="1510688"/>
            <a:ext cx="8686800" cy="3900900"/>
          </a:xfrm>
          <a:prstGeom prst="rect">
            <a:avLst/>
          </a:prstGeom>
          <a:no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en-US" dirty="0" err="1"/>
              <a:t>Snackability</a:t>
            </a:r>
            <a:r>
              <a:rPr lang="en-US" dirty="0"/>
              <a:t> </a:t>
            </a:r>
            <a:r>
              <a:rPr lang="en-US" dirty="0" smtClean="0"/>
              <a:t>2.0</a:t>
            </a:r>
            <a:endParaRPr sz="2900" b="0" i="0" u="none" strike="noStrike" cap="none" dirty="0">
              <a:solidFill>
                <a:srgbClr val="001D4D"/>
              </a:solidFill>
              <a:latin typeface="Trebuchet MS"/>
              <a:ea typeface="Trebuchet MS"/>
              <a:cs typeface="Trebuchet MS"/>
              <a:sym typeface="Trebuchet MS"/>
            </a:endParaRPr>
          </a:p>
          <a:p>
            <a:pPr marL="0" marR="0" lvl="0" indent="0" algn="ctr" rtl="0">
              <a:spcBef>
                <a:spcPts val="0"/>
              </a:spcBef>
              <a:spcAft>
                <a:spcPts val="0"/>
              </a:spcAft>
              <a:buNone/>
            </a:pPr>
            <a:endParaRPr sz="2900" dirty="0"/>
          </a:p>
          <a:p>
            <a:pPr marL="0" marR="0" lvl="0" indent="0" algn="ctr" rtl="0">
              <a:spcBef>
                <a:spcPts val="0"/>
              </a:spcBef>
              <a:spcAft>
                <a:spcPts val="0"/>
              </a:spcAft>
              <a:buNone/>
            </a:pPr>
            <a:r>
              <a:rPr lang="en-US" sz="2500" b="0" i="0" u="none" strike="noStrike" cap="none" dirty="0">
                <a:solidFill>
                  <a:srgbClr val="001D4D"/>
                </a:solidFill>
                <a:latin typeface="Trebuchet MS"/>
                <a:ea typeface="Trebuchet MS"/>
                <a:cs typeface="Trebuchet MS"/>
                <a:sym typeface="Trebuchet MS"/>
              </a:rPr>
              <a:t>Team </a:t>
            </a:r>
            <a:r>
              <a:rPr lang="en-US" sz="2500" b="0" i="0" u="none" strike="noStrike" cap="none" dirty="0" smtClean="0">
                <a:solidFill>
                  <a:srgbClr val="001D4D"/>
                </a:solidFill>
                <a:latin typeface="Trebuchet MS"/>
                <a:ea typeface="Trebuchet MS"/>
                <a:cs typeface="Trebuchet MS"/>
                <a:sym typeface="Trebuchet MS"/>
              </a:rPr>
              <a:t>Member: </a:t>
            </a:r>
            <a:r>
              <a:rPr lang="en-US" sz="2500" dirty="0" smtClean="0"/>
              <a:t>Adrian Serrano</a:t>
            </a:r>
            <a:r>
              <a:rPr lang="en-US" sz="2500" b="0" i="0" u="none" strike="noStrike" cap="none" dirty="0">
                <a:solidFill>
                  <a:srgbClr val="001D4D"/>
                </a:solidFill>
                <a:latin typeface="Trebuchet MS"/>
                <a:ea typeface="Trebuchet MS"/>
                <a:cs typeface="Trebuchet MS"/>
                <a:sym typeface="Trebuchet MS"/>
              </a:rPr>
              <a:t/>
            </a:r>
            <a:br>
              <a:rPr lang="en-US" sz="2500" b="0" i="0" u="none" strike="noStrike" cap="none" dirty="0">
                <a:solidFill>
                  <a:srgbClr val="001D4D"/>
                </a:solidFill>
                <a:latin typeface="Trebuchet MS"/>
                <a:ea typeface="Trebuchet MS"/>
                <a:cs typeface="Trebuchet MS"/>
                <a:sym typeface="Trebuchet MS"/>
              </a:rPr>
            </a:br>
            <a:r>
              <a:rPr lang="en-US" sz="2500" b="0" i="0" u="none" strike="noStrike" cap="none" dirty="0">
                <a:solidFill>
                  <a:srgbClr val="001D4D"/>
                </a:solidFill>
                <a:latin typeface="Trebuchet MS"/>
                <a:ea typeface="Trebuchet MS"/>
                <a:cs typeface="Trebuchet MS"/>
                <a:sym typeface="Trebuchet MS"/>
              </a:rPr>
              <a:t>Product Owner: Dr</a:t>
            </a:r>
            <a:r>
              <a:rPr lang="en-US" sz="2500" dirty="0"/>
              <a:t>. Cristina Palacios</a:t>
            </a:r>
            <a:endParaRPr sz="2500" b="0" i="0" u="none" strike="noStrike" cap="none" dirty="0">
              <a:solidFill>
                <a:srgbClr val="001D4D"/>
              </a:solidFill>
              <a:latin typeface="Trebuchet MS"/>
              <a:ea typeface="Trebuchet MS"/>
              <a:cs typeface="Trebuchet MS"/>
              <a:sym typeface="Trebuchet MS"/>
            </a:endParaRPr>
          </a:p>
          <a:p>
            <a:pPr marL="0" marR="0" lvl="0" indent="0" algn="ctr" rtl="0">
              <a:spcBef>
                <a:spcPts val="0"/>
              </a:spcBef>
              <a:spcAft>
                <a:spcPts val="0"/>
              </a:spcAft>
              <a:buNone/>
            </a:pPr>
            <a:r>
              <a:rPr lang="en-US" sz="2500" dirty="0"/>
              <a:t>Instructor: </a:t>
            </a:r>
            <a:r>
              <a:rPr lang="en-US" sz="2500" dirty="0" err="1"/>
              <a:t>Masoud</a:t>
            </a:r>
            <a:r>
              <a:rPr lang="en-US" sz="2500" dirty="0"/>
              <a:t> </a:t>
            </a:r>
            <a:r>
              <a:rPr lang="en-US" sz="2500" dirty="0" err="1"/>
              <a:t>Sadjadi</a:t>
            </a:r>
            <a:r>
              <a:rPr lang="en-US" sz="2800" b="0" i="0" u="none" strike="noStrike" cap="none" dirty="0">
                <a:solidFill>
                  <a:srgbClr val="001D4D"/>
                </a:solidFill>
                <a:latin typeface="Trebuchet MS"/>
                <a:ea typeface="Trebuchet MS"/>
                <a:cs typeface="Trebuchet MS"/>
                <a:sym typeface="Trebuchet MS"/>
              </a:rPr>
              <a:t/>
            </a:r>
            <a:br>
              <a:rPr lang="en-US" sz="2800" b="0" i="0" u="none" strike="noStrike" cap="none" dirty="0">
                <a:solidFill>
                  <a:srgbClr val="001D4D"/>
                </a:solidFill>
                <a:latin typeface="Trebuchet MS"/>
                <a:ea typeface="Trebuchet MS"/>
                <a:cs typeface="Trebuchet MS"/>
                <a:sym typeface="Trebuchet MS"/>
              </a:rPr>
            </a:br>
            <a:r>
              <a:rPr lang="en-US" sz="4400" b="0" i="0" u="none" strike="noStrike" cap="none" dirty="0">
                <a:solidFill>
                  <a:srgbClr val="001D4D"/>
                </a:solidFill>
                <a:latin typeface="Trebuchet MS"/>
                <a:ea typeface="Trebuchet MS"/>
                <a:cs typeface="Trebuchet MS"/>
                <a:sym typeface="Trebuchet MS"/>
              </a:rPr>
              <a:t/>
            </a:r>
            <a:br>
              <a:rPr lang="en-US" sz="4400" b="0" i="0" u="none" strike="noStrike" cap="none" dirty="0">
                <a:solidFill>
                  <a:srgbClr val="001D4D"/>
                </a:solidFill>
                <a:latin typeface="Trebuchet MS"/>
                <a:ea typeface="Trebuchet MS"/>
                <a:cs typeface="Trebuchet MS"/>
                <a:sym typeface="Trebuchet MS"/>
              </a:rPr>
            </a:br>
            <a:r>
              <a:rPr lang="en-US" sz="1800" b="0" i="0" u="none" strike="noStrike" cap="none" dirty="0">
                <a:solidFill>
                  <a:srgbClr val="001D4D"/>
                </a:solidFill>
                <a:latin typeface="Trebuchet MS"/>
                <a:ea typeface="Trebuchet MS"/>
                <a:cs typeface="Trebuchet MS"/>
                <a:sym typeface="Trebuchet MS"/>
              </a:rPr>
              <a:t>School of Computing and Information Sciences</a:t>
            </a:r>
            <a:br>
              <a:rPr lang="en-US" sz="1800" b="0" i="0" u="none" strike="noStrike" cap="none" dirty="0">
                <a:solidFill>
                  <a:srgbClr val="001D4D"/>
                </a:solidFill>
                <a:latin typeface="Trebuchet MS"/>
                <a:ea typeface="Trebuchet MS"/>
                <a:cs typeface="Trebuchet MS"/>
                <a:sym typeface="Trebuchet MS"/>
              </a:rPr>
            </a:br>
            <a:r>
              <a:rPr lang="en-US" sz="1800" b="0" i="0" u="none" strike="noStrike" cap="none" dirty="0">
                <a:solidFill>
                  <a:srgbClr val="001D4D"/>
                </a:solidFill>
                <a:latin typeface="Trebuchet MS"/>
                <a:ea typeface="Trebuchet MS"/>
                <a:cs typeface="Trebuchet MS"/>
                <a:sym typeface="Trebuchet MS"/>
              </a:rPr>
              <a:t>Florida International University</a:t>
            </a:r>
            <a:endParaRPr sz="4400" b="0" i="0" u="none" strike="noStrike" cap="none" dirty="0">
              <a:solidFill>
                <a:srgbClr val="001D4D"/>
              </a:solidFill>
              <a:latin typeface="Trebuchet MS"/>
              <a:ea typeface="Trebuchet MS"/>
              <a:cs typeface="Trebuchet MS"/>
              <a:sym typeface="Trebuchet MS"/>
            </a:endParaRPr>
          </a:p>
        </p:txBody>
      </p:sp>
      <p:sp>
        <p:nvSpPr>
          <p:cNvPr id="151" name="Shape 151"/>
          <p:cNvSpPr txBox="1"/>
          <p:nvPr/>
        </p:nvSpPr>
        <p:spPr>
          <a:xfrm>
            <a:off x="135925" y="556025"/>
            <a:ext cx="8686800" cy="722700"/>
          </a:xfrm>
          <a:prstGeom prst="rect">
            <a:avLst/>
          </a:prstGeom>
          <a:no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en-US" sz="3600" b="0" i="0" u="none" strike="noStrike" cap="none" dirty="0">
                <a:solidFill>
                  <a:srgbClr val="001D4D"/>
                </a:solidFill>
                <a:latin typeface="Trebuchet MS"/>
                <a:ea typeface="Trebuchet MS"/>
                <a:cs typeface="Trebuchet MS"/>
                <a:sym typeface="Trebuchet MS"/>
              </a:rPr>
              <a:t>Final Presentation</a:t>
            </a:r>
            <a:endParaRPr sz="3600" b="0" i="0" u="none" strike="noStrike" cap="none" dirty="0">
              <a:solidFill>
                <a:srgbClr val="001D4D"/>
              </a:solidFill>
              <a:latin typeface="Trebuchet MS"/>
              <a:ea typeface="Trebuchet MS"/>
              <a:cs typeface="Trebuchet MS"/>
              <a:sym typeface="Trebuchet MS"/>
            </a:endParaRPr>
          </a:p>
          <a:p>
            <a:pPr marL="0" lvl="0" indent="0" algn="ctr" rtl="0">
              <a:spcBef>
                <a:spcPts val="0"/>
              </a:spcBef>
              <a:spcAft>
                <a:spcPts val="0"/>
              </a:spcAft>
              <a:buClr>
                <a:schemeClr val="dk1"/>
              </a:buClr>
              <a:buFont typeface="Arial"/>
              <a:buNone/>
            </a:pPr>
            <a:r>
              <a:rPr lang="en-US" sz="2600" smtClean="0">
                <a:solidFill>
                  <a:srgbClr val="001D4D"/>
                </a:solidFill>
                <a:latin typeface="Trebuchet MS"/>
                <a:ea typeface="Trebuchet MS"/>
                <a:cs typeface="Trebuchet MS"/>
                <a:sym typeface="Trebuchet MS"/>
              </a:rPr>
              <a:t>Fall 2018</a:t>
            </a:r>
            <a:endParaRPr sz="2600">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Clr>
                <a:schemeClr val="dk1"/>
              </a:buClr>
              <a:buSzPts val="1100"/>
              <a:buFont typeface="Arial"/>
              <a:buNone/>
            </a:pPr>
            <a:r>
              <a:rPr lang="en-US" b="1" dirty="0" smtClean="0">
                <a:solidFill>
                  <a:schemeClr val="dk1"/>
                </a:solidFill>
              </a:rPr>
              <a:t>Email User Feedback</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smtClean="0">
              <a:solidFill>
                <a:schemeClr val="dk1"/>
              </a:solidFill>
            </a:endParaRPr>
          </a:p>
          <a:p>
            <a:pPr marL="0" lvl="0" indent="0">
              <a:spcBef>
                <a:spcPts val="0"/>
              </a:spcBef>
              <a:buClr>
                <a:schemeClr val="dk1"/>
              </a:buClr>
              <a:buSzPts val="1100"/>
              <a:buNone/>
            </a:pPr>
            <a:r>
              <a:rPr lang="en-US" sz="2000" b="1" dirty="0"/>
              <a:t>As a </a:t>
            </a:r>
            <a:r>
              <a:rPr lang="en-US" sz="2000" dirty="0"/>
              <a:t>user </a:t>
            </a:r>
            <a:r>
              <a:rPr lang="en-US" sz="2000" b="1" dirty="0"/>
              <a:t>I want</a:t>
            </a:r>
            <a:r>
              <a:rPr lang="en-US" sz="2000" dirty="0"/>
              <a:t> to be able to send the app creators feedback </a:t>
            </a:r>
            <a:r>
              <a:rPr lang="en-US" sz="2000" b="1" dirty="0"/>
              <a:t>so that</a:t>
            </a:r>
            <a:r>
              <a:rPr lang="en-US" sz="2000" dirty="0"/>
              <a:t> they can improve the app</a:t>
            </a:r>
            <a:r>
              <a:rPr lang="en-US" sz="2000" dirty="0" smtClean="0"/>
              <a:t>.</a:t>
            </a:r>
          </a:p>
          <a:p>
            <a:pPr marL="0" lvl="0" indent="0">
              <a:spcBef>
                <a:spcPts val="0"/>
              </a:spcBef>
              <a:buClr>
                <a:schemeClr val="dk1"/>
              </a:buClr>
              <a:buSzPts val="1100"/>
              <a:buNone/>
            </a:pPr>
            <a:endParaRPr lang="en-US" sz="2000" u="sng" dirty="0">
              <a:solidFill>
                <a:srgbClr val="111111"/>
              </a:solidFill>
            </a:endParaRPr>
          </a:p>
          <a:p>
            <a:pPr marL="0" lvl="0" indent="0">
              <a:spcBef>
                <a:spcPts val="0"/>
              </a:spcBef>
              <a:buClr>
                <a:schemeClr val="dk1"/>
              </a:buClr>
              <a:buSzPts val="1100"/>
              <a:buNone/>
            </a:pPr>
            <a:r>
              <a:rPr lang="en-US" sz="2000" u="sng" dirty="0" smtClean="0">
                <a:solidFill>
                  <a:srgbClr val="111111"/>
                </a:solidFill>
              </a:rPr>
              <a:t>Acceptance </a:t>
            </a:r>
            <a:r>
              <a:rPr lang="en-US" sz="2000" u="sng" dirty="0">
                <a:solidFill>
                  <a:srgbClr val="111111"/>
                </a:solidFill>
              </a:rPr>
              <a:t>Criteria:</a:t>
            </a:r>
            <a:endParaRPr sz="1600" u="sng" dirty="0">
              <a:solidFill>
                <a:srgbClr val="111111"/>
              </a:solidFill>
            </a:endParaRPr>
          </a:p>
          <a:p>
            <a:pPr marL="88900" indent="0">
              <a:buNone/>
            </a:pPr>
            <a:r>
              <a:rPr lang="en-US" sz="2000" b="1" dirty="0"/>
              <a:t>GIVEN</a:t>
            </a:r>
            <a:r>
              <a:rPr lang="en-US" sz="2000" dirty="0"/>
              <a:t> I am a user who has registered</a:t>
            </a:r>
          </a:p>
          <a:p>
            <a:pPr marL="88900" indent="0">
              <a:buNone/>
            </a:pPr>
            <a:r>
              <a:rPr lang="en-US" sz="2000" b="1" dirty="0"/>
              <a:t>WHEN</a:t>
            </a:r>
            <a:r>
              <a:rPr lang="en-US" sz="2000" dirty="0"/>
              <a:t> I click the feedback button</a:t>
            </a:r>
          </a:p>
          <a:p>
            <a:pPr marL="88900" indent="0">
              <a:buNone/>
            </a:pPr>
            <a:r>
              <a:rPr lang="en-US" sz="2000" b="1" dirty="0"/>
              <a:t>THEN</a:t>
            </a:r>
            <a:r>
              <a:rPr lang="en-US" sz="2000" dirty="0"/>
              <a:t> I am able to send the creators feedback on how to improve the app</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694007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SzPts val="1100"/>
              <a:buNone/>
            </a:pPr>
            <a:r>
              <a:rPr lang="en-US" b="1" dirty="0" smtClean="0">
                <a:solidFill>
                  <a:schemeClr val="dk1"/>
                </a:solidFill>
              </a:rPr>
              <a:t>Email User Feedback</a:t>
            </a:r>
            <a:endParaRPr dirty="0"/>
          </a:p>
        </p:txBody>
      </p:sp>
      <p:pic>
        <p:nvPicPr>
          <p:cNvPr id="3" name="Picture 2"/>
          <p:cNvPicPr>
            <a:picLocks noChangeAspect="1"/>
          </p:cNvPicPr>
          <p:nvPr/>
        </p:nvPicPr>
        <p:blipFill>
          <a:blip r:embed="rId3"/>
          <a:stretch>
            <a:fillRect/>
          </a:stretch>
        </p:blipFill>
        <p:spPr>
          <a:xfrm>
            <a:off x="500781" y="1436914"/>
            <a:ext cx="8140763" cy="4300377"/>
          </a:xfrm>
          <a:prstGeom prst="rect">
            <a:avLst/>
          </a:prstGeom>
        </p:spPr>
      </p:pic>
    </p:spTree>
    <p:extLst>
      <p:ext uri="{BB962C8B-B14F-4D97-AF65-F5344CB8AC3E}">
        <p14:creationId xmlns:p14="http://schemas.microsoft.com/office/powerpoint/2010/main" val="1159353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Clr>
                <a:schemeClr val="dk1"/>
              </a:buClr>
              <a:buSzPts val="1100"/>
              <a:buFont typeface="Arial"/>
              <a:buNone/>
            </a:pPr>
            <a:r>
              <a:rPr lang="en-US" b="1" dirty="0" smtClean="0">
                <a:solidFill>
                  <a:schemeClr val="dk1"/>
                </a:solidFill>
              </a:rPr>
              <a:t>Progress Graph</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smtClean="0">
              <a:solidFill>
                <a:schemeClr val="dk1"/>
              </a:solidFill>
            </a:endParaRPr>
          </a:p>
          <a:p>
            <a:pPr marL="0" lvl="0" indent="0">
              <a:spcBef>
                <a:spcPts val="0"/>
              </a:spcBef>
              <a:buClr>
                <a:schemeClr val="dk1"/>
              </a:buClr>
              <a:buSzPts val="1100"/>
              <a:buNone/>
            </a:pPr>
            <a:r>
              <a:rPr lang="en-US" sz="2000" b="1" dirty="0"/>
              <a:t>As a </a:t>
            </a:r>
            <a:r>
              <a:rPr lang="en-US" sz="2000" dirty="0"/>
              <a:t>user </a:t>
            </a:r>
            <a:r>
              <a:rPr lang="en-US" sz="2000" b="1" dirty="0"/>
              <a:t>I want</a:t>
            </a:r>
            <a:r>
              <a:rPr lang="en-US" sz="2000" dirty="0"/>
              <a:t> to be able to see the scores of snacks I have consumed </a:t>
            </a:r>
            <a:r>
              <a:rPr lang="en-US" sz="2000" b="1" dirty="0"/>
              <a:t>so that</a:t>
            </a:r>
            <a:r>
              <a:rPr lang="en-US" sz="2000" dirty="0"/>
              <a:t> I can keep track of how my score changes</a:t>
            </a:r>
            <a:r>
              <a:rPr lang="en-US" sz="2000" dirty="0" smtClean="0"/>
              <a:t>.</a:t>
            </a:r>
          </a:p>
          <a:p>
            <a:pPr marL="0" lvl="0" indent="0">
              <a:spcBef>
                <a:spcPts val="0"/>
              </a:spcBef>
              <a:buClr>
                <a:schemeClr val="dk1"/>
              </a:buClr>
              <a:buSzPts val="1100"/>
              <a:buNone/>
            </a:pPr>
            <a:endParaRPr lang="en-US" sz="2000" u="sng" dirty="0">
              <a:solidFill>
                <a:srgbClr val="111111"/>
              </a:solidFill>
            </a:endParaRPr>
          </a:p>
          <a:p>
            <a:pPr marL="0" lvl="0" indent="0">
              <a:spcBef>
                <a:spcPts val="0"/>
              </a:spcBef>
              <a:buClr>
                <a:schemeClr val="dk1"/>
              </a:buClr>
              <a:buSzPts val="1100"/>
              <a:buNone/>
            </a:pPr>
            <a:r>
              <a:rPr lang="en-US" sz="2000" u="sng" dirty="0" smtClean="0">
                <a:solidFill>
                  <a:srgbClr val="111111"/>
                </a:solidFill>
              </a:rPr>
              <a:t>Acceptance </a:t>
            </a:r>
            <a:r>
              <a:rPr lang="en-US" sz="2000" u="sng" dirty="0">
                <a:solidFill>
                  <a:srgbClr val="111111"/>
                </a:solidFill>
              </a:rPr>
              <a:t>Criteria:</a:t>
            </a:r>
            <a:endParaRPr sz="1600" u="sng" dirty="0">
              <a:solidFill>
                <a:srgbClr val="111111"/>
              </a:solidFill>
            </a:endParaRPr>
          </a:p>
          <a:p>
            <a:pPr marL="88900" indent="0">
              <a:buNone/>
            </a:pPr>
            <a:r>
              <a:rPr lang="en-US" sz="2000" b="1" dirty="0"/>
              <a:t>GIVEN</a:t>
            </a:r>
            <a:r>
              <a:rPr lang="en-US" sz="2000" dirty="0"/>
              <a:t> I am a user who has registered</a:t>
            </a:r>
          </a:p>
          <a:p>
            <a:pPr marL="88900" indent="0">
              <a:buNone/>
            </a:pPr>
            <a:r>
              <a:rPr lang="en-US" sz="2000" b="1" dirty="0"/>
              <a:t>WHEN</a:t>
            </a:r>
            <a:r>
              <a:rPr lang="en-US" sz="2000" dirty="0"/>
              <a:t> I go to the home page</a:t>
            </a:r>
          </a:p>
          <a:p>
            <a:pPr marL="88900" indent="0">
              <a:buNone/>
            </a:pPr>
            <a:r>
              <a:rPr lang="en-US" sz="2000" b="1" dirty="0"/>
              <a:t>THEN</a:t>
            </a:r>
            <a:r>
              <a:rPr lang="en-US" sz="2000" dirty="0"/>
              <a:t> I am able to see a graph with my average scores from the previous weeks</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753524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SzPts val="1100"/>
              <a:buNone/>
            </a:pPr>
            <a:r>
              <a:rPr lang="en-US" b="1" dirty="0" smtClean="0">
                <a:solidFill>
                  <a:schemeClr val="dk1"/>
                </a:solidFill>
              </a:rPr>
              <a:t>Progress Graph</a:t>
            </a:r>
            <a:endParaRPr dirty="0"/>
          </a:p>
        </p:txBody>
      </p:sp>
      <p:pic>
        <p:nvPicPr>
          <p:cNvPr id="2" name="Picture 1"/>
          <p:cNvPicPr>
            <a:picLocks noChangeAspect="1"/>
          </p:cNvPicPr>
          <p:nvPr/>
        </p:nvPicPr>
        <p:blipFill>
          <a:blip r:embed="rId3"/>
          <a:stretch>
            <a:fillRect/>
          </a:stretch>
        </p:blipFill>
        <p:spPr>
          <a:xfrm>
            <a:off x="1329323" y="1197000"/>
            <a:ext cx="6483680" cy="4646059"/>
          </a:xfrm>
          <a:prstGeom prst="rect">
            <a:avLst/>
          </a:prstGeom>
        </p:spPr>
      </p:pic>
    </p:spTree>
    <p:extLst>
      <p:ext uri="{BB962C8B-B14F-4D97-AF65-F5344CB8AC3E}">
        <p14:creationId xmlns:p14="http://schemas.microsoft.com/office/powerpoint/2010/main" val="1719813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Clr>
                <a:schemeClr val="dk1"/>
              </a:buClr>
              <a:buSzPts val="1100"/>
              <a:buFont typeface="Arial"/>
              <a:buNone/>
            </a:pPr>
            <a:r>
              <a:rPr lang="en-US" b="1" dirty="0" smtClean="0">
                <a:solidFill>
                  <a:schemeClr val="dk1"/>
                </a:solidFill>
              </a:rPr>
              <a:t>Add Firebase Connection</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smtClean="0">
              <a:solidFill>
                <a:schemeClr val="dk1"/>
              </a:solidFill>
            </a:endParaRPr>
          </a:p>
          <a:p>
            <a:pPr marL="0" lvl="0" indent="0">
              <a:spcBef>
                <a:spcPts val="0"/>
              </a:spcBef>
              <a:buClr>
                <a:schemeClr val="dk1"/>
              </a:buClr>
              <a:buSzPts val="1100"/>
              <a:buNone/>
            </a:pPr>
            <a:r>
              <a:rPr lang="en-US" sz="2000" b="1" dirty="0"/>
              <a:t>As a </a:t>
            </a:r>
            <a:r>
              <a:rPr lang="en-US" sz="2000" dirty="0"/>
              <a:t>user </a:t>
            </a:r>
            <a:r>
              <a:rPr lang="en-US" sz="2000" b="1" dirty="0"/>
              <a:t>I want</a:t>
            </a:r>
            <a:r>
              <a:rPr lang="en-US" sz="2000" dirty="0"/>
              <a:t> to be able to </a:t>
            </a:r>
            <a:r>
              <a:rPr lang="en-US" sz="2000" dirty="0" smtClean="0"/>
              <a:t>upload </a:t>
            </a:r>
            <a:r>
              <a:rPr lang="en-US" sz="2000" dirty="0"/>
              <a:t>my data into Firebase </a:t>
            </a:r>
            <a:r>
              <a:rPr lang="en-US" sz="2000" b="1" dirty="0"/>
              <a:t>so that</a:t>
            </a:r>
            <a:r>
              <a:rPr lang="en-US" sz="2000" dirty="0"/>
              <a:t> I can see my progress</a:t>
            </a:r>
            <a:r>
              <a:rPr lang="en-US" sz="2000" dirty="0" smtClean="0"/>
              <a:t>.</a:t>
            </a:r>
          </a:p>
          <a:p>
            <a:pPr marL="0" lvl="0" indent="0">
              <a:spcBef>
                <a:spcPts val="0"/>
              </a:spcBef>
              <a:buClr>
                <a:schemeClr val="dk1"/>
              </a:buClr>
              <a:buSzPts val="1100"/>
              <a:buNone/>
            </a:pPr>
            <a:endParaRPr lang="en-US" sz="2000" u="sng" dirty="0" smtClean="0">
              <a:solidFill>
                <a:srgbClr val="111111"/>
              </a:solidFill>
            </a:endParaRPr>
          </a:p>
          <a:p>
            <a:pPr marL="0" lvl="0" indent="0">
              <a:spcBef>
                <a:spcPts val="0"/>
              </a:spcBef>
              <a:buClr>
                <a:schemeClr val="dk1"/>
              </a:buClr>
              <a:buSzPts val="1100"/>
              <a:buNone/>
            </a:pPr>
            <a:r>
              <a:rPr lang="en-US" sz="2000" u="sng" dirty="0" smtClean="0">
                <a:solidFill>
                  <a:srgbClr val="111111"/>
                </a:solidFill>
              </a:rPr>
              <a:t>Acceptance </a:t>
            </a:r>
            <a:r>
              <a:rPr lang="en-US" sz="2000" u="sng" dirty="0">
                <a:solidFill>
                  <a:srgbClr val="111111"/>
                </a:solidFill>
              </a:rPr>
              <a:t>Criteria:</a:t>
            </a:r>
            <a:endParaRPr sz="1600" u="sng" dirty="0">
              <a:solidFill>
                <a:srgbClr val="111111"/>
              </a:solidFill>
            </a:endParaRPr>
          </a:p>
          <a:p>
            <a:pPr marL="88900" indent="0">
              <a:buNone/>
            </a:pPr>
            <a:r>
              <a:rPr lang="en-US" sz="2000" b="1" dirty="0"/>
              <a:t>GIVEN</a:t>
            </a:r>
            <a:r>
              <a:rPr lang="en-US" sz="2000" dirty="0"/>
              <a:t> I am a user who has not </a:t>
            </a:r>
            <a:r>
              <a:rPr lang="en-US" sz="2000" dirty="0" smtClean="0"/>
              <a:t>registered</a:t>
            </a:r>
          </a:p>
          <a:p>
            <a:pPr marL="88900" indent="0">
              <a:buNone/>
            </a:pPr>
            <a:r>
              <a:rPr lang="en-US" sz="2000" b="1" dirty="0" smtClean="0"/>
              <a:t>WHEN</a:t>
            </a:r>
            <a:r>
              <a:rPr lang="en-US" sz="2000" dirty="0"/>
              <a:t> I fill out the sign-up page</a:t>
            </a:r>
          </a:p>
          <a:p>
            <a:pPr marL="88900" indent="0">
              <a:buNone/>
            </a:pPr>
            <a:r>
              <a:rPr lang="en-US" sz="2000" b="1" dirty="0"/>
              <a:t>THEN</a:t>
            </a:r>
            <a:r>
              <a:rPr lang="en-US" sz="2000" dirty="0"/>
              <a:t> I am able to create a profile that will have my progress </a:t>
            </a:r>
            <a:r>
              <a:rPr lang="en-US" sz="2000" dirty="0" smtClean="0"/>
              <a:t>linked</a:t>
            </a:r>
            <a:endParaRPr sz="2000" dirty="0"/>
          </a:p>
          <a:p>
            <a:pPr marL="0" marR="0" lvl="0" indent="0" algn="l" rtl="0">
              <a:spcBef>
                <a:spcPts val="200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Shape 224"/>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Clr>
                <a:schemeClr val="dk1"/>
              </a:buClr>
              <a:buSzPts val="1100"/>
              <a:buFont typeface="Arial"/>
              <a:buNone/>
            </a:pPr>
            <a:r>
              <a:rPr lang="en-US" b="1" dirty="0" smtClean="0">
                <a:solidFill>
                  <a:schemeClr val="dk1"/>
                </a:solidFill>
              </a:rPr>
              <a:t>Add Firebase connection</a:t>
            </a:r>
            <a:endParaRPr b="0" i="0" u="none" strike="noStrike" cap="none" dirty="0">
              <a:solidFill>
                <a:srgbClr val="001D4D"/>
              </a:solidFill>
              <a:latin typeface="Trebuchet MS"/>
              <a:ea typeface="Trebuchet MS"/>
              <a:cs typeface="Trebuchet MS"/>
              <a:sym typeface="Trebuchet MS"/>
            </a:endParaRPr>
          </a:p>
        </p:txBody>
      </p:sp>
      <p:pic>
        <p:nvPicPr>
          <p:cNvPr id="2" name="Picture 1"/>
          <p:cNvPicPr>
            <a:picLocks noChangeAspect="1"/>
          </p:cNvPicPr>
          <p:nvPr/>
        </p:nvPicPr>
        <p:blipFill>
          <a:blip r:embed="rId3"/>
          <a:stretch>
            <a:fillRect/>
          </a:stretch>
        </p:blipFill>
        <p:spPr>
          <a:xfrm>
            <a:off x="1496538" y="1389412"/>
            <a:ext cx="5828610" cy="4176651"/>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391875" y="283029"/>
            <a:ext cx="7970988" cy="936171"/>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Clr>
                <a:schemeClr val="dk1"/>
              </a:buClr>
              <a:buSzPts val="1100"/>
              <a:buFont typeface="Arial"/>
              <a:buNone/>
            </a:pPr>
            <a:r>
              <a:rPr lang="en-US" b="1" dirty="0" smtClean="0">
                <a:solidFill>
                  <a:schemeClr val="dk1"/>
                </a:solidFill>
              </a:rPr>
              <a:t>Double Score Weekends/Holidays</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smtClean="0">
              <a:solidFill>
                <a:schemeClr val="dk1"/>
              </a:solidFill>
            </a:endParaRPr>
          </a:p>
          <a:p>
            <a:pPr marL="0" lvl="0" indent="0">
              <a:spcBef>
                <a:spcPts val="0"/>
              </a:spcBef>
              <a:buClr>
                <a:schemeClr val="dk1"/>
              </a:buClr>
              <a:buSzPts val="1100"/>
              <a:buNone/>
            </a:pPr>
            <a:r>
              <a:rPr lang="en-US" sz="2000" b="1" dirty="0"/>
              <a:t>As a </a:t>
            </a:r>
            <a:r>
              <a:rPr lang="en-US" sz="2000" dirty="0"/>
              <a:t>user </a:t>
            </a:r>
            <a:r>
              <a:rPr lang="en-US" sz="2000" b="1" dirty="0"/>
              <a:t>I want</a:t>
            </a:r>
            <a:r>
              <a:rPr lang="en-US" sz="2000" dirty="0"/>
              <a:t> to get more points for consuming a healthy snack </a:t>
            </a:r>
            <a:r>
              <a:rPr lang="en-US" sz="2000" b="1" dirty="0"/>
              <a:t>so that</a:t>
            </a:r>
            <a:r>
              <a:rPr lang="en-US" sz="2000" dirty="0"/>
              <a:t> I can level up and continue using the app</a:t>
            </a:r>
            <a:r>
              <a:rPr lang="en-US" sz="2000" dirty="0" smtClean="0"/>
              <a:t>.</a:t>
            </a:r>
          </a:p>
          <a:p>
            <a:pPr marL="0" lvl="0" indent="0">
              <a:spcBef>
                <a:spcPts val="0"/>
              </a:spcBef>
              <a:buClr>
                <a:schemeClr val="dk1"/>
              </a:buClr>
              <a:buSzPts val="1100"/>
              <a:buNone/>
            </a:pPr>
            <a:endParaRPr lang="en-US" sz="2000" u="sng" dirty="0" smtClean="0">
              <a:solidFill>
                <a:srgbClr val="111111"/>
              </a:solidFill>
            </a:endParaRPr>
          </a:p>
          <a:p>
            <a:pPr marL="0" lvl="0" indent="0">
              <a:spcBef>
                <a:spcPts val="0"/>
              </a:spcBef>
              <a:buClr>
                <a:schemeClr val="dk1"/>
              </a:buClr>
              <a:buSzPts val="1100"/>
              <a:buNone/>
            </a:pPr>
            <a:r>
              <a:rPr lang="en-US" sz="2000" u="sng" dirty="0" smtClean="0">
                <a:solidFill>
                  <a:srgbClr val="111111"/>
                </a:solidFill>
              </a:rPr>
              <a:t>Acceptance </a:t>
            </a:r>
            <a:r>
              <a:rPr lang="en-US" sz="2000" u="sng" dirty="0">
                <a:solidFill>
                  <a:srgbClr val="111111"/>
                </a:solidFill>
              </a:rPr>
              <a:t>Criteria:</a:t>
            </a:r>
            <a:endParaRPr sz="1600" u="sng" dirty="0">
              <a:solidFill>
                <a:srgbClr val="111111"/>
              </a:solidFill>
            </a:endParaRPr>
          </a:p>
          <a:p>
            <a:pPr marL="88900" indent="0">
              <a:buNone/>
            </a:pPr>
            <a:r>
              <a:rPr lang="en-US" sz="2000" b="1" dirty="0"/>
              <a:t>GIVEN</a:t>
            </a:r>
            <a:r>
              <a:rPr lang="en-US" sz="2000" dirty="0"/>
              <a:t> I am a user who has registered and consumes healthy snacks</a:t>
            </a:r>
          </a:p>
          <a:p>
            <a:pPr marL="88900" indent="0">
              <a:buNone/>
            </a:pPr>
            <a:r>
              <a:rPr lang="en-US" sz="2000" b="1" dirty="0"/>
              <a:t>WHEN</a:t>
            </a:r>
            <a:r>
              <a:rPr lang="en-US" sz="2000" dirty="0"/>
              <a:t> I consume a healthy snack</a:t>
            </a:r>
          </a:p>
          <a:p>
            <a:pPr marL="88900" indent="0">
              <a:buNone/>
            </a:pPr>
            <a:r>
              <a:rPr lang="en-US" sz="2000" b="1" dirty="0"/>
              <a:t>THEN</a:t>
            </a:r>
            <a:r>
              <a:rPr lang="en-US" sz="2000" dirty="0"/>
              <a:t> I receive points relative to the health of the snack</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12228661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Shape 224"/>
          <p:cNvSpPr txBox="1">
            <a:spLocks noGrp="1"/>
          </p:cNvSpPr>
          <p:nvPr>
            <p:ph type="title"/>
          </p:nvPr>
        </p:nvSpPr>
        <p:spPr>
          <a:xfrm>
            <a:off x="546265" y="152400"/>
            <a:ext cx="7816598"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Clr>
                <a:schemeClr val="dk1"/>
              </a:buClr>
              <a:buSzPts val="1100"/>
              <a:buFont typeface="Arial"/>
              <a:buNone/>
            </a:pPr>
            <a:r>
              <a:rPr lang="en-US" b="1" dirty="0" smtClean="0">
                <a:solidFill>
                  <a:schemeClr val="dk1"/>
                </a:solidFill>
              </a:rPr>
              <a:t>Double Score Weekends/Holidays</a:t>
            </a:r>
            <a:endParaRPr b="0" i="0" u="none" strike="noStrike" cap="none" dirty="0">
              <a:solidFill>
                <a:srgbClr val="001D4D"/>
              </a:solidFill>
              <a:latin typeface="Trebuchet MS"/>
              <a:ea typeface="Trebuchet MS"/>
              <a:cs typeface="Trebuchet MS"/>
              <a:sym typeface="Trebuchet MS"/>
            </a:endParaRPr>
          </a:p>
        </p:txBody>
      </p:sp>
      <p:pic>
        <p:nvPicPr>
          <p:cNvPr id="3" name="Picture 2"/>
          <p:cNvPicPr>
            <a:picLocks noChangeAspect="1"/>
          </p:cNvPicPr>
          <p:nvPr/>
        </p:nvPicPr>
        <p:blipFill>
          <a:blip r:embed="rId3"/>
          <a:stretch>
            <a:fillRect/>
          </a:stretch>
        </p:blipFill>
        <p:spPr>
          <a:xfrm>
            <a:off x="546265" y="1401288"/>
            <a:ext cx="7758596" cy="4098496"/>
          </a:xfrm>
          <a:prstGeom prst="rect">
            <a:avLst/>
          </a:prstGeom>
        </p:spPr>
      </p:pic>
    </p:spTree>
    <p:extLst>
      <p:ext uri="{BB962C8B-B14F-4D97-AF65-F5344CB8AC3E}">
        <p14:creationId xmlns:p14="http://schemas.microsoft.com/office/powerpoint/2010/main" val="1501630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391875" y="283029"/>
            <a:ext cx="7970988" cy="936171"/>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Clr>
                <a:schemeClr val="dk1"/>
              </a:buClr>
              <a:buSzPts val="1100"/>
              <a:buFont typeface="Arial"/>
              <a:buNone/>
            </a:pPr>
            <a:r>
              <a:rPr lang="en-US" b="1" dirty="0" smtClean="0">
                <a:solidFill>
                  <a:schemeClr val="dk1"/>
                </a:solidFill>
              </a:rPr>
              <a:t>No Results Crash</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smtClean="0">
              <a:solidFill>
                <a:schemeClr val="dk1"/>
              </a:solidFill>
            </a:endParaRPr>
          </a:p>
          <a:p>
            <a:pPr marL="0" lvl="0" indent="0">
              <a:spcBef>
                <a:spcPts val="0"/>
              </a:spcBef>
              <a:buClr>
                <a:schemeClr val="dk1"/>
              </a:buClr>
              <a:buSzPts val="1100"/>
              <a:buNone/>
            </a:pPr>
            <a:r>
              <a:rPr lang="en-US" sz="2000" b="1" dirty="0"/>
              <a:t>As a </a:t>
            </a:r>
            <a:r>
              <a:rPr lang="en-US" sz="2000" dirty="0"/>
              <a:t>user </a:t>
            </a:r>
            <a:r>
              <a:rPr lang="en-US" sz="2000" b="1" dirty="0"/>
              <a:t>I want</a:t>
            </a:r>
            <a:r>
              <a:rPr lang="en-US" sz="2000" dirty="0"/>
              <a:t> to search for snacks </a:t>
            </a:r>
            <a:r>
              <a:rPr lang="en-US" sz="2000" b="1" dirty="0"/>
              <a:t>so that</a:t>
            </a:r>
            <a:r>
              <a:rPr lang="en-US" sz="2000" dirty="0"/>
              <a:t> I can check its health level and consume it</a:t>
            </a:r>
            <a:r>
              <a:rPr lang="en-US" sz="2000" dirty="0" smtClean="0"/>
              <a:t>.</a:t>
            </a:r>
          </a:p>
          <a:p>
            <a:pPr marL="0" lvl="0" indent="0">
              <a:spcBef>
                <a:spcPts val="0"/>
              </a:spcBef>
              <a:buClr>
                <a:schemeClr val="dk1"/>
              </a:buClr>
              <a:buSzPts val="1100"/>
              <a:buNone/>
            </a:pPr>
            <a:endParaRPr lang="en-US" sz="2000" u="sng" dirty="0" smtClean="0">
              <a:solidFill>
                <a:srgbClr val="111111"/>
              </a:solidFill>
            </a:endParaRPr>
          </a:p>
          <a:p>
            <a:pPr marL="0" lvl="0" indent="0">
              <a:spcBef>
                <a:spcPts val="0"/>
              </a:spcBef>
              <a:buClr>
                <a:schemeClr val="dk1"/>
              </a:buClr>
              <a:buSzPts val="1100"/>
              <a:buNone/>
            </a:pPr>
            <a:r>
              <a:rPr lang="en-US" sz="2000" u="sng" dirty="0" smtClean="0">
                <a:solidFill>
                  <a:srgbClr val="111111"/>
                </a:solidFill>
              </a:rPr>
              <a:t>Acceptance </a:t>
            </a:r>
            <a:r>
              <a:rPr lang="en-US" sz="2000" u="sng" dirty="0">
                <a:solidFill>
                  <a:srgbClr val="111111"/>
                </a:solidFill>
              </a:rPr>
              <a:t>Criteria:</a:t>
            </a:r>
            <a:endParaRPr sz="1600" u="sng" dirty="0">
              <a:solidFill>
                <a:srgbClr val="111111"/>
              </a:solidFill>
            </a:endParaRPr>
          </a:p>
          <a:p>
            <a:pPr marL="88900" indent="0">
              <a:buNone/>
            </a:pPr>
            <a:r>
              <a:rPr lang="en-US" sz="2000" b="1" dirty="0"/>
              <a:t>GIVEN</a:t>
            </a:r>
            <a:r>
              <a:rPr lang="en-US" sz="2000" dirty="0"/>
              <a:t> I am a user who </a:t>
            </a:r>
            <a:r>
              <a:rPr lang="en-US" sz="2000" dirty="0" smtClean="0"/>
              <a:t>" </a:t>
            </a:r>
            <a:r>
              <a:rPr lang="en-US" sz="2000" dirty="0" err="1" smtClean="0"/>
              <a:t>message</a:t>
            </a:r>
            <a:r>
              <a:rPr lang="en-US" sz="2000" dirty="0" err="1"/>
              <a:t>has</a:t>
            </a:r>
            <a:r>
              <a:rPr lang="en-US" sz="2000" dirty="0"/>
              <a:t> registered</a:t>
            </a:r>
          </a:p>
          <a:p>
            <a:pPr marL="88900" indent="0">
              <a:buNone/>
            </a:pPr>
            <a:r>
              <a:rPr lang="en-US" sz="2000" b="1" dirty="0"/>
              <a:t>WHEN</a:t>
            </a:r>
            <a:r>
              <a:rPr lang="en-US" sz="2000" dirty="0"/>
              <a:t> I search for a snack that does not exist</a:t>
            </a:r>
          </a:p>
          <a:p>
            <a:pPr marL="88900" indent="0">
              <a:buNone/>
            </a:pPr>
            <a:r>
              <a:rPr lang="en-US" sz="2000" b="1" dirty="0"/>
              <a:t>THEN</a:t>
            </a:r>
            <a:r>
              <a:rPr lang="en-US" sz="2000" dirty="0"/>
              <a:t> I should see a "No Results</a:t>
            </a:r>
            <a:endParaRPr lang="en-US" sz="2000" dirty="0"/>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656193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Shape 224"/>
          <p:cNvSpPr txBox="1">
            <a:spLocks noGrp="1"/>
          </p:cNvSpPr>
          <p:nvPr>
            <p:ph type="title"/>
          </p:nvPr>
        </p:nvSpPr>
        <p:spPr>
          <a:xfrm>
            <a:off x="546265" y="152400"/>
            <a:ext cx="7816598"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Clr>
                <a:schemeClr val="dk1"/>
              </a:buClr>
              <a:buSzPts val="1100"/>
              <a:buFont typeface="Arial"/>
              <a:buNone/>
            </a:pPr>
            <a:r>
              <a:rPr lang="en-US" b="1" dirty="0" smtClean="0">
                <a:solidFill>
                  <a:schemeClr val="dk1"/>
                </a:solidFill>
              </a:rPr>
              <a:t>No Results Crash</a:t>
            </a:r>
            <a:endParaRPr b="0" i="0" u="none" strike="noStrike" cap="none" dirty="0">
              <a:solidFill>
                <a:srgbClr val="001D4D"/>
              </a:solidFill>
              <a:latin typeface="Trebuchet MS"/>
              <a:ea typeface="Trebuchet MS"/>
              <a:cs typeface="Trebuchet MS"/>
              <a:sym typeface="Trebuchet MS"/>
            </a:endParaRPr>
          </a:p>
        </p:txBody>
      </p:sp>
      <p:pic>
        <p:nvPicPr>
          <p:cNvPr id="2" name="Picture 1"/>
          <p:cNvPicPr>
            <a:picLocks noChangeAspect="1"/>
          </p:cNvPicPr>
          <p:nvPr/>
        </p:nvPicPr>
        <p:blipFill>
          <a:blip r:embed="rId3"/>
          <a:stretch>
            <a:fillRect/>
          </a:stretch>
        </p:blipFill>
        <p:spPr>
          <a:xfrm>
            <a:off x="1396791" y="1302555"/>
            <a:ext cx="6115545" cy="4382262"/>
          </a:xfrm>
          <a:prstGeom prst="rect">
            <a:avLst/>
          </a:prstGeom>
        </p:spPr>
      </p:pic>
    </p:spTree>
    <p:extLst>
      <p:ext uri="{BB962C8B-B14F-4D97-AF65-F5344CB8AC3E}">
        <p14:creationId xmlns:p14="http://schemas.microsoft.com/office/powerpoint/2010/main" val="19771577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Pro</a:t>
            </a:r>
            <a:r>
              <a:rPr lang="en-US"/>
              <a:t>ject</a:t>
            </a:r>
            <a:r>
              <a:rPr lang="en-US" sz="3800" b="0" i="0" u="none" strike="noStrike" cap="none">
                <a:solidFill>
                  <a:srgbClr val="001D4D"/>
                </a:solidFill>
                <a:latin typeface="Trebuchet MS"/>
                <a:ea typeface="Trebuchet MS"/>
                <a:cs typeface="Trebuchet MS"/>
                <a:sym typeface="Trebuchet MS"/>
              </a:rPr>
              <a:t> definition: Problem</a:t>
            </a:r>
            <a:endParaRPr sz="3800" b="0" i="0" u="none" strike="noStrike" cap="none">
              <a:solidFill>
                <a:srgbClr val="001D4D"/>
              </a:solidFill>
              <a:latin typeface="Trebuchet MS"/>
              <a:ea typeface="Trebuchet MS"/>
              <a:cs typeface="Trebuchet MS"/>
              <a:sym typeface="Trebuchet MS"/>
            </a:endParaRPr>
          </a:p>
        </p:txBody>
      </p:sp>
      <p:sp>
        <p:nvSpPr>
          <p:cNvPr id="158" name="Shape 158"/>
          <p:cNvSpPr txBox="1">
            <a:spLocks noGrp="1"/>
          </p:cNvSpPr>
          <p:nvPr>
            <p:ph type="body" idx="1"/>
          </p:nvPr>
        </p:nvSpPr>
        <p:spPr>
          <a:xfrm>
            <a:off x="779463" y="1524000"/>
            <a:ext cx="7583487" cy="4208463"/>
          </a:xfrm>
          <a:prstGeom prst="rect">
            <a:avLst/>
          </a:prstGeom>
          <a:noFill/>
          <a:ln>
            <a:noFill/>
          </a:ln>
        </p:spPr>
        <p:txBody>
          <a:bodyPr spcFirstLastPara="1" wrap="square" lIns="91425" tIns="45700" rIns="91425" bIns="45700" anchor="t" anchorCtr="0">
            <a:noAutofit/>
          </a:bodyPr>
          <a:lstStyle/>
          <a:p>
            <a:pPr lvl="1" fontAlgn="base"/>
            <a:r>
              <a:rPr lang="en-US" sz="2800" dirty="0" smtClean="0"/>
              <a:t>83</a:t>
            </a:r>
            <a:r>
              <a:rPr lang="en-US" sz="2800" dirty="0"/>
              <a:t>% of US adolescents and 98.2% of US college students consume snacks daily, the majority of which are deemed unhealthy.</a:t>
            </a:r>
          </a:p>
          <a:p>
            <a:pPr lvl="1" fontAlgn="base"/>
            <a:r>
              <a:rPr lang="en-US" sz="2800" dirty="0"/>
              <a:t>There are no applications available that define healthy snacks in accordance to current snack guidelines published by the USDA</a:t>
            </a:r>
          </a:p>
          <a:p>
            <a:pPr marL="0" lvl="0" indent="0" rtl="0">
              <a:spcBef>
                <a:spcPts val="0"/>
              </a:spcBef>
              <a:spcAft>
                <a:spcPts val="0"/>
              </a:spcAft>
              <a:buNone/>
            </a:pPr>
            <a:endParaRPr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Shape 445"/>
          <p:cNvSpPr txBox="1">
            <a:spLocks noGrp="1"/>
          </p:cNvSpPr>
          <p:nvPr>
            <p:ph type="title"/>
          </p:nvPr>
        </p:nvSpPr>
        <p:spPr>
          <a:xfrm>
            <a:off x="779463" y="762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Summary</a:t>
            </a:r>
            <a:endParaRPr sz="3800" b="0" i="0" u="none" strike="noStrike" cap="none">
              <a:solidFill>
                <a:srgbClr val="001D4D"/>
              </a:solidFill>
              <a:latin typeface="Trebuchet MS"/>
              <a:ea typeface="Trebuchet MS"/>
              <a:cs typeface="Trebuchet MS"/>
              <a:sym typeface="Trebuchet MS"/>
            </a:endParaRPr>
          </a:p>
        </p:txBody>
      </p:sp>
      <p:sp>
        <p:nvSpPr>
          <p:cNvPr id="446" name="Shape 446"/>
          <p:cNvSpPr txBox="1">
            <a:spLocks noGrp="1"/>
          </p:cNvSpPr>
          <p:nvPr>
            <p:ph type="body" idx="1"/>
          </p:nvPr>
        </p:nvSpPr>
        <p:spPr>
          <a:xfrm>
            <a:off x="779475" y="1120776"/>
            <a:ext cx="7583400" cy="4611600"/>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0"/>
              </a:spcBef>
              <a:spcAft>
                <a:spcPts val="0"/>
              </a:spcAft>
              <a:buNone/>
            </a:pPr>
            <a:r>
              <a:rPr lang="en-US" sz="1800" dirty="0">
                <a:solidFill>
                  <a:srgbClr val="000000"/>
                </a:solidFill>
              </a:rPr>
              <a:t>The objective of this project was to design an app that uses USDA guidelines to provide a numeric score based on a snack’s nutritional information. This project is the </a:t>
            </a:r>
            <a:r>
              <a:rPr lang="en-US" sz="1800" dirty="0" smtClean="0">
                <a:solidFill>
                  <a:srgbClr val="000000"/>
                </a:solidFill>
              </a:rPr>
              <a:t>second release </a:t>
            </a:r>
            <a:r>
              <a:rPr lang="en-US" sz="1800" dirty="0">
                <a:solidFill>
                  <a:srgbClr val="000000"/>
                </a:solidFill>
              </a:rPr>
              <a:t>of </a:t>
            </a:r>
            <a:r>
              <a:rPr lang="en-US" sz="1800" dirty="0" err="1">
                <a:solidFill>
                  <a:srgbClr val="000000"/>
                </a:solidFill>
              </a:rPr>
              <a:t>Snackability</a:t>
            </a:r>
            <a:r>
              <a:rPr lang="en-US" sz="1800" dirty="0">
                <a:solidFill>
                  <a:srgbClr val="000000"/>
                </a:solidFill>
              </a:rPr>
              <a:t> app. The app is going to have an </a:t>
            </a:r>
            <a:r>
              <a:rPr lang="en-US" sz="1800" dirty="0" smtClean="0">
                <a:solidFill>
                  <a:srgbClr val="000000"/>
                </a:solidFill>
              </a:rPr>
              <a:t>on-campus </a:t>
            </a:r>
            <a:r>
              <a:rPr lang="en-US" sz="1800" dirty="0">
                <a:solidFill>
                  <a:srgbClr val="000000"/>
                </a:solidFill>
              </a:rPr>
              <a:t>trial during conducted by the FIU Dietetics and Nutrition Department</a:t>
            </a:r>
            <a:r>
              <a:rPr lang="en-US" sz="1800" dirty="0" smtClean="0">
                <a:solidFill>
                  <a:srgbClr val="000000"/>
                </a:solidFill>
              </a:rPr>
              <a:t>.</a:t>
            </a:r>
          </a:p>
          <a:p>
            <a:pPr marL="0" lvl="0" indent="0" rtl="0">
              <a:lnSpc>
                <a:spcPct val="115000"/>
              </a:lnSpc>
              <a:spcBef>
                <a:spcPts val="0"/>
              </a:spcBef>
              <a:spcAft>
                <a:spcPts val="0"/>
              </a:spcAft>
              <a:buNone/>
            </a:pPr>
            <a:endParaRPr lang="en-US" sz="1800" dirty="0">
              <a:solidFill>
                <a:srgbClr val="000000"/>
              </a:solidFill>
            </a:endParaRPr>
          </a:p>
          <a:p>
            <a:pPr marL="0" lvl="0" indent="0" rtl="0">
              <a:lnSpc>
                <a:spcPct val="115000"/>
              </a:lnSpc>
              <a:spcBef>
                <a:spcPts val="0"/>
              </a:spcBef>
              <a:spcAft>
                <a:spcPts val="0"/>
              </a:spcAft>
              <a:buNone/>
            </a:pPr>
            <a:r>
              <a:rPr lang="en-US" sz="1800" dirty="0" smtClean="0">
                <a:solidFill>
                  <a:srgbClr val="000000"/>
                </a:solidFill>
              </a:rPr>
              <a:t>Adrian Serrano (aserr047@fiu.edu</a:t>
            </a:r>
            <a:r>
              <a:rPr lang="en-US" sz="1800" dirty="0">
                <a:solidFill>
                  <a:srgbClr val="000000"/>
                </a:solidFill>
              </a:rPr>
              <a:t>)</a:t>
            </a:r>
            <a:endParaRPr sz="1800" dirty="0">
              <a:solidFill>
                <a:srgbClr val="000000"/>
              </a:solidFill>
            </a:endParaRPr>
          </a:p>
          <a:p>
            <a:pPr marL="282575" marR="0" lvl="0" indent="-282575" algn="l" rtl="0">
              <a:spcBef>
                <a:spcPts val="2000"/>
              </a:spcBef>
              <a:spcAft>
                <a:spcPts val="0"/>
              </a:spcAft>
              <a:buClr>
                <a:srgbClr val="001D4D"/>
              </a:buClr>
              <a:buSzPts val="2200"/>
              <a:buFont typeface="Noto Sans Symbols"/>
              <a:buChar char="●"/>
            </a:pPr>
            <a:r>
              <a:rPr lang="en-US" sz="2200" b="0" i="0" u="none" strike="noStrike" cap="none" dirty="0">
                <a:solidFill>
                  <a:srgbClr val="001D4D"/>
                </a:solidFill>
                <a:latin typeface="Trebuchet MS"/>
                <a:ea typeface="Trebuchet MS"/>
                <a:cs typeface="Trebuchet MS"/>
                <a:sym typeface="Trebuchet MS"/>
              </a:rPr>
              <a:t>Questions?</a:t>
            </a:r>
            <a:endParaRPr dirty="0"/>
          </a:p>
          <a:p>
            <a:pPr marL="282575" marR="0" lvl="0" indent="-282575" algn="l" rtl="0">
              <a:spcBef>
                <a:spcPts val="2000"/>
              </a:spcBef>
              <a:spcAft>
                <a:spcPts val="0"/>
              </a:spcAft>
              <a:buClr>
                <a:srgbClr val="001D4D"/>
              </a:buClr>
              <a:buSzPts val="2200"/>
              <a:buFont typeface="Noto Sans Symbols"/>
              <a:buChar char="●"/>
            </a:pPr>
            <a:r>
              <a:rPr lang="en-US" sz="2200" b="0" i="0" u="none" strike="noStrike" cap="none" dirty="0">
                <a:solidFill>
                  <a:srgbClr val="001D4D"/>
                </a:solidFill>
                <a:latin typeface="Trebuchet MS"/>
                <a:ea typeface="Trebuchet MS"/>
                <a:cs typeface="Trebuchet MS"/>
                <a:sym typeface="Trebuchet MS"/>
              </a:rPr>
              <a:t>Thank You!</a:t>
            </a:r>
            <a:endParaRPr sz="2200" b="0" i="0" u="none" strike="noStrike" cap="none" dirty="0">
              <a:solidFill>
                <a:srgbClr val="001D4D"/>
              </a:solidFill>
              <a:latin typeface="Trebuchet MS"/>
              <a:ea typeface="Trebuchet MS"/>
              <a:cs typeface="Trebuchet MS"/>
              <a:sym typeface="Trebuchet MS"/>
            </a:endParaRPr>
          </a:p>
          <a:p>
            <a:pPr marL="0" marR="0" lvl="0" indent="0" algn="l" rtl="0">
              <a:spcBef>
                <a:spcPts val="2000"/>
              </a:spcBef>
              <a:spcAft>
                <a:spcPts val="0"/>
              </a:spcAft>
              <a:buNone/>
            </a:pPr>
            <a:endParaRPr dirty="0"/>
          </a:p>
          <a:p>
            <a:pPr marL="0" marR="0" lvl="0" indent="0" algn="l" rtl="0">
              <a:spcBef>
                <a:spcPts val="2000"/>
              </a:spcBef>
              <a:spcAft>
                <a:spcPts val="0"/>
              </a:spcAft>
              <a:buNone/>
            </a:pPr>
            <a:endParaRPr dirty="0"/>
          </a:p>
        </p:txBody>
      </p:sp>
      <p:pic>
        <p:nvPicPr>
          <p:cNvPr id="449" name="Shape 449"/>
          <p:cNvPicPr preferRelativeResize="0"/>
          <p:nvPr/>
        </p:nvPicPr>
        <p:blipFill>
          <a:blip r:embed="rId3">
            <a:alphaModFix/>
          </a:blip>
          <a:stretch>
            <a:fillRect/>
          </a:stretch>
        </p:blipFill>
        <p:spPr>
          <a:xfrm>
            <a:off x="5644337" y="4080775"/>
            <a:ext cx="1241350" cy="643193"/>
          </a:xfrm>
          <a:prstGeom prst="rect">
            <a:avLst/>
          </a:prstGeom>
          <a:noFill/>
          <a:ln>
            <a:noFill/>
          </a:ln>
        </p:spPr>
      </p:pic>
      <p:pic>
        <p:nvPicPr>
          <p:cNvPr id="454" name="Shape 454"/>
          <p:cNvPicPr preferRelativeResize="0"/>
          <p:nvPr/>
        </p:nvPicPr>
        <p:blipFill>
          <a:blip r:embed="rId4">
            <a:alphaModFix/>
          </a:blip>
          <a:stretch>
            <a:fillRect/>
          </a:stretch>
        </p:blipFill>
        <p:spPr>
          <a:xfrm>
            <a:off x="6671715" y="5050550"/>
            <a:ext cx="2123559" cy="597675"/>
          </a:xfrm>
          <a:prstGeom prst="rect">
            <a:avLst/>
          </a:prstGeom>
          <a:noFill/>
          <a:ln>
            <a:noFill/>
          </a:ln>
        </p:spPr>
      </p:pic>
      <p:pic>
        <p:nvPicPr>
          <p:cNvPr id="455" name="Shape 455"/>
          <p:cNvPicPr preferRelativeResize="0"/>
          <p:nvPr/>
        </p:nvPicPr>
        <p:blipFill>
          <a:blip r:embed="rId5">
            <a:alphaModFix/>
          </a:blip>
          <a:stretch>
            <a:fillRect/>
          </a:stretch>
        </p:blipFill>
        <p:spPr>
          <a:xfrm>
            <a:off x="5192675" y="5997626"/>
            <a:ext cx="903325" cy="706418"/>
          </a:xfrm>
          <a:prstGeom prst="rect">
            <a:avLst/>
          </a:prstGeom>
          <a:noFill/>
          <a:ln>
            <a:noFill/>
          </a:ln>
        </p:spPr>
      </p:pic>
      <p:pic>
        <p:nvPicPr>
          <p:cNvPr id="456" name="Shape 456"/>
          <p:cNvPicPr preferRelativeResize="0"/>
          <p:nvPr/>
        </p:nvPicPr>
        <p:blipFill>
          <a:blip r:embed="rId6">
            <a:alphaModFix/>
          </a:blip>
          <a:stretch>
            <a:fillRect/>
          </a:stretch>
        </p:blipFill>
        <p:spPr>
          <a:xfrm>
            <a:off x="3424242" y="5178189"/>
            <a:ext cx="2815074" cy="4578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Pro</a:t>
            </a:r>
            <a:r>
              <a:rPr lang="en-US"/>
              <a:t>ject</a:t>
            </a:r>
            <a:r>
              <a:rPr lang="en-US" sz="3800" b="0" i="0" u="none" strike="noStrike" cap="none">
                <a:solidFill>
                  <a:srgbClr val="001D4D"/>
                </a:solidFill>
                <a:latin typeface="Trebuchet MS"/>
                <a:ea typeface="Trebuchet MS"/>
                <a:cs typeface="Trebuchet MS"/>
                <a:sym typeface="Trebuchet MS"/>
              </a:rPr>
              <a:t> definition: Solution</a:t>
            </a:r>
            <a:endParaRPr sz="3800" b="0" i="0" u="none" strike="noStrike" cap="none">
              <a:solidFill>
                <a:srgbClr val="001D4D"/>
              </a:solidFill>
              <a:latin typeface="Trebuchet MS"/>
              <a:ea typeface="Trebuchet MS"/>
              <a:cs typeface="Trebuchet MS"/>
              <a:sym typeface="Trebuchet MS"/>
            </a:endParaRPr>
          </a:p>
        </p:txBody>
      </p:sp>
      <p:sp>
        <p:nvSpPr>
          <p:cNvPr id="165" name="Shape 165"/>
          <p:cNvSpPr txBox="1">
            <a:spLocks noGrp="1"/>
          </p:cNvSpPr>
          <p:nvPr>
            <p:ph type="body" idx="1"/>
          </p:nvPr>
        </p:nvSpPr>
        <p:spPr>
          <a:xfrm>
            <a:off x="779463" y="1524000"/>
            <a:ext cx="7583400" cy="4208400"/>
          </a:xfrm>
          <a:prstGeom prst="rect">
            <a:avLst/>
          </a:prstGeom>
          <a:noFill/>
          <a:ln>
            <a:noFill/>
          </a:ln>
        </p:spPr>
        <p:txBody>
          <a:bodyPr spcFirstLastPara="1" wrap="square" lIns="91425" tIns="45700" rIns="91425" bIns="45700" anchor="t" anchorCtr="0">
            <a:noAutofit/>
          </a:bodyPr>
          <a:lstStyle/>
          <a:p>
            <a:pPr marL="282575" marR="0" lvl="0" indent="-346075" algn="l" rtl="0">
              <a:lnSpc>
                <a:spcPct val="100000"/>
              </a:lnSpc>
              <a:spcBef>
                <a:spcPts val="2000"/>
              </a:spcBef>
              <a:spcAft>
                <a:spcPts val="0"/>
              </a:spcAft>
              <a:buClr>
                <a:srgbClr val="001D4D"/>
              </a:buClr>
              <a:buSzPts val="2800"/>
              <a:buFont typeface="Trebuchet MS"/>
              <a:buChar char="●"/>
            </a:pPr>
            <a:r>
              <a:rPr lang="en-US" sz="2800" dirty="0" smtClean="0">
                <a:solidFill>
                  <a:schemeClr val="dk1"/>
                </a:solidFill>
              </a:rPr>
              <a:t>A mobile application to allow users to search for snacks and easily know how healthy the snack is.</a:t>
            </a:r>
            <a:endParaRPr sz="2800" dirty="0" smtClean="0">
              <a:solidFill>
                <a:schemeClr val="dk1"/>
              </a:solidFill>
            </a:endParaRPr>
          </a:p>
          <a:p>
            <a:pPr marL="282575" marR="0" lvl="0" indent="-346075" algn="l" rtl="0">
              <a:lnSpc>
                <a:spcPct val="100000"/>
              </a:lnSpc>
              <a:spcBef>
                <a:spcPts val="2000"/>
              </a:spcBef>
              <a:spcAft>
                <a:spcPts val="0"/>
              </a:spcAft>
              <a:buClr>
                <a:srgbClr val="001D4D"/>
              </a:buClr>
              <a:buSzPts val="2800"/>
              <a:buFont typeface="Trebuchet MS"/>
              <a:buChar char="●"/>
            </a:pPr>
            <a:r>
              <a:rPr lang="en-US" sz="2800" dirty="0" smtClean="0">
                <a:solidFill>
                  <a:schemeClr val="dk1"/>
                </a:solidFill>
              </a:rPr>
              <a:t>A web API backed by a large data source and a curated local database containing all snacks provided in FIU campuses</a:t>
            </a:r>
            <a:endParaRPr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title"/>
          </p:nvPr>
        </p:nvSpPr>
        <p:spPr>
          <a:xfrm>
            <a:off x="779463" y="381000"/>
            <a:ext cx="7583400" cy="747156"/>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Requirements: Use Cases</a:t>
            </a:r>
            <a:endParaRPr sz="3800" b="0" i="0" u="none" strike="noStrike" cap="none">
              <a:solidFill>
                <a:srgbClr val="001D4D"/>
              </a:solidFill>
              <a:latin typeface="Trebuchet MS"/>
              <a:ea typeface="Trebuchet MS"/>
              <a:cs typeface="Trebuchet MS"/>
              <a:sym typeface="Trebuchet M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00" y="1306286"/>
            <a:ext cx="4843299" cy="524295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System Design: Architecture</a:t>
            </a:r>
            <a:endParaRPr sz="3800" b="0" i="0" u="none" strike="noStrike" cap="none">
              <a:solidFill>
                <a:srgbClr val="001D4D"/>
              </a:solidFill>
              <a:latin typeface="Trebuchet MS"/>
              <a:ea typeface="Trebuchet MS"/>
              <a:cs typeface="Trebuchet MS"/>
              <a:sym typeface="Trebuchet MS"/>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3345" y="1425600"/>
            <a:ext cx="5495636" cy="453018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Minimal Class Diagram</a:t>
            </a:r>
            <a:endParaRPr sz="3800" b="0" i="0" u="none" strike="noStrike" cap="none">
              <a:solidFill>
                <a:srgbClr val="001D4D"/>
              </a:solidFill>
              <a:latin typeface="Trebuchet MS"/>
              <a:ea typeface="Trebuchet MS"/>
              <a:cs typeface="Trebuchet MS"/>
              <a:sym typeface="Trebuchet MS"/>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1591" y="1425600"/>
            <a:ext cx="4836721" cy="526025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User Stories </a:t>
            </a:r>
            <a:endParaRPr sz="3800" b="0" i="0" u="none" strike="noStrike" cap="none">
              <a:solidFill>
                <a:srgbClr val="001D4D"/>
              </a:solidFill>
              <a:latin typeface="Trebuchet MS"/>
              <a:ea typeface="Trebuchet MS"/>
              <a:cs typeface="Trebuchet MS"/>
              <a:sym typeface="Trebuchet MS"/>
            </a:endParaRPr>
          </a:p>
        </p:txBody>
      </p:sp>
      <p:sp>
        <p:nvSpPr>
          <p:cNvPr id="204" name="Shape 204"/>
          <p:cNvSpPr txBox="1">
            <a:spLocks noGrp="1"/>
          </p:cNvSpPr>
          <p:nvPr>
            <p:ph type="body" idx="1"/>
          </p:nvPr>
        </p:nvSpPr>
        <p:spPr>
          <a:xfrm>
            <a:off x="447875" y="1221725"/>
            <a:ext cx="8249100" cy="420840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None/>
            </a:pPr>
            <a:endParaRPr lang="en-US" sz="2400" b="1" dirty="0" smtClean="0">
              <a:solidFill>
                <a:schemeClr val="dk1"/>
              </a:solidFill>
            </a:endParaRPr>
          </a:p>
          <a:p>
            <a:pPr marL="0" marR="0" lvl="0" indent="0" algn="l" rtl="0">
              <a:lnSpc>
                <a:spcPct val="150000"/>
              </a:lnSpc>
              <a:spcBef>
                <a:spcPts val="0"/>
              </a:spcBef>
              <a:spcAft>
                <a:spcPts val="0"/>
              </a:spcAft>
              <a:buNone/>
            </a:pPr>
            <a:r>
              <a:rPr lang="en-US" sz="2400" b="1" dirty="0" smtClean="0">
                <a:solidFill>
                  <a:schemeClr val="dk1"/>
                </a:solidFill>
              </a:rPr>
              <a:t>SNAK13: </a:t>
            </a:r>
            <a:r>
              <a:rPr lang="en-US" sz="2400" dirty="0" smtClean="0">
                <a:solidFill>
                  <a:schemeClr val="dk1"/>
                </a:solidFill>
              </a:rPr>
              <a:t>Advanced Search</a:t>
            </a:r>
            <a:endParaRPr lang="en-US" sz="2400" b="1" dirty="0">
              <a:solidFill>
                <a:schemeClr val="dk1"/>
              </a:solidFill>
            </a:endParaRPr>
          </a:p>
          <a:p>
            <a:pPr marL="0" lvl="0" indent="0">
              <a:lnSpc>
                <a:spcPct val="150000"/>
              </a:lnSpc>
              <a:spcBef>
                <a:spcPts val="0"/>
              </a:spcBef>
              <a:buNone/>
            </a:pPr>
            <a:r>
              <a:rPr lang="en-US" sz="2400" b="1" dirty="0" smtClean="0">
                <a:solidFill>
                  <a:schemeClr val="dk1"/>
                </a:solidFill>
              </a:rPr>
              <a:t>SNAK-17: </a:t>
            </a:r>
            <a:r>
              <a:rPr lang="en-US" sz="2400" dirty="0" smtClean="0">
                <a:solidFill>
                  <a:schemeClr val="dk1"/>
                </a:solidFill>
              </a:rPr>
              <a:t>Email user Feedback</a:t>
            </a:r>
            <a:endParaRPr lang="en-US" sz="2400" dirty="0"/>
          </a:p>
          <a:p>
            <a:pPr marL="0" lvl="0" indent="0">
              <a:lnSpc>
                <a:spcPct val="150000"/>
              </a:lnSpc>
              <a:spcBef>
                <a:spcPts val="0"/>
              </a:spcBef>
              <a:buNone/>
            </a:pPr>
            <a:r>
              <a:rPr lang="en-US" sz="2400" b="1" dirty="0" smtClean="0">
                <a:solidFill>
                  <a:schemeClr val="dk1"/>
                </a:solidFill>
              </a:rPr>
              <a:t>SNAK-23</a:t>
            </a:r>
            <a:r>
              <a:rPr lang="en-US" sz="2400" b="1" dirty="0">
                <a:solidFill>
                  <a:schemeClr val="dk1"/>
                </a:solidFill>
              </a:rPr>
              <a:t>: </a:t>
            </a:r>
            <a:r>
              <a:rPr lang="en-US" sz="2400" dirty="0">
                <a:solidFill>
                  <a:schemeClr val="dk1"/>
                </a:solidFill>
              </a:rPr>
              <a:t>Progress </a:t>
            </a:r>
            <a:r>
              <a:rPr lang="en-US" sz="2400" dirty="0" smtClean="0">
                <a:solidFill>
                  <a:schemeClr val="dk1"/>
                </a:solidFill>
              </a:rPr>
              <a:t>Graph</a:t>
            </a:r>
            <a:endParaRPr sz="2400" b="1" dirty="0">
              <a:solidFill>
                <a:schemeClr val="dk1"/>
              </a:solidFill>
            </a:endParaRPr>
          </a:p>
          <a:p>
            <a:pPr marL="0" marR="0" lvl="0" indent="0" algn="l" rtl="0">
              <a:lnSpc>
                <a:spcPct val="150000"/>
              </a:lnSpc>
              <a:spcBef>
                <a:spcPts val="0"/>
              </a:spcBef>
              <a:spcAft>
                <a:spcPts val="0"/>
              </a:spcAft>
              <a:buNone/>
            </a:pPr>
            <a:r>
              <a:rPr lang="en-US" sz="2400" b="1" dirty="0" smtClean="0">
                <a:solidFill>
                  <a:schemeClr val="dk1"/>
                </a:solidFill>
              </a:rPr>
              <a:t>SNAK-29: </a:t>
            </a:r>
            <a:r>
              <a:rPr lang="en-US" sz="2400" dirty="0" smtClean="0">
                <a:solidFill>
                  <a:schemeClr val="dk1"/>
                </a:solidFill>
              </a:rPr>
              <a:t>Add Firebase connection</a:t>
            </a:r>
          </a:p>
          <a:p>
            <a:pPr marL="0" marR="0" lvl="0" indent="0" algn="l" rtl="0">
              <a:lnSpc>
                <a:spcPct val="150000"/>
              </a:lnSpc>
              <a:spcBef>
                <a:spcPts val="0"/>
              </a:spcBef>
              <a:spcAft>
                <a:spcPts val="0"/>
              </a:spcAft>
              <a:buNone/>
            </a:pPr>
            <a:r>
              <a:rPr lang="en-US" sz="2400" b="1" dirty="0" smtClean="0">
                <a:solidFill>
                  <a:schemeClr val="dk1"/>
                </a:solidFill>
              </a:rPr>
              <a:t>SNAK-46: </a:t>
            </a:r>
            <a:r>
              <a:rPr lang="en-US" sz="2400" dirty="0" smtClean="0">
                <a:solidFill>
                  <a:schemeClr val="dk1"/>
                </a:solidFill>
              </a:rPr>
              <a:t>Double Score Weekends/Holidays</a:t>
            </a:r>
            <a:endParaRPr sz="2400" b="1" dirty="0">
              <a:solidFill>
                <a:schemeClr val="dk1"/>
              </a:solidFill>
            </a:endParaRPr>
          </a:p>
          <a:p>
            <a:pPr marL="0" marR="0" lvl="0" indent="0" algn="l" rtl="0">
              <a:lnSpc>
                <a:spcPct val="150000"/>
              </a:lnSpc>
              <a:spcBef>
                <a:spcPts val="0"/>
              </a:spcBef>
              <a:spcAft>
                <a:spcPts val="0"/>
              </a:spcAft>
              <a:buNone/>
            </a:pPr>
            <a:r>
              <a:rPr lang="en-US" sz="2400" b="1" dirty="0" smtClean="0">
                <a:solidFill>
                  <a:schemeClr val="dk1"/>
                </a:solidFill>
              </a:rPr>
              <a:t>SNAK-52: </a:t>
            </a:r>
            <a:r>
              <a:rPr lang="en-US" sz="2400" dirty="0" smtClean="0">
                <a:solidFill>
                  <a:schemeClr val="dk1"/>
                </a:solidFill>
              </a:rPr>
              <a:t>No results crash</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Clr>
                <a:schemeClr val="dk1"/>
              </a:buClr>
              <a:buSzPts val="1100"/>
              <a:buFont typeface="Arial"/>
              <a:buNone/>
            </a:pPr>
            <a:r>
              <a:rPr lang="en-US" b="1" dirty="0" smtClean="0">
                <a:solidFill>
                  <a:schemeClr val="dk1"/>
                </a:solidFill>
              </a:rPr>
              <a:t>Advanced Search</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2000"/>
              </a:spcBef>
              <a:spcAft>
                <a:spcPts val="0"/>
              </a:spcAft>
              <a:buClr>
                <a:schemeClr val="dk1"/>
              </a:buClr>
              <a:buSzPts val="1100"/>
              <a:buFont typeface="Arial"/>
              <a:buNone/>
            </a:pPr>
            <a:r>
              <a:rPr lang="en-US" sz="2000" u="sng" dirty="0">
                <a:solidFill>
                  <a:srgbClr val="111111"/>
                </a:solidFill>
              </a:rPr>
              <a:t>Description:</a:t>
            </a:r>
            <a:r>
              <a:rPr lang="en-US" sz="2000" dirty="0">
                <a:solidFill>
                  <a:srgbClr val="111111"/>
                </a:solidFill>
              </a:rPr>
              <a:t> </a:t>
            </a:r>
            <a:endParaRPr lang="en-US" sz="2000" dirty="0" smtClean="0">
              <a:solidFill>
                <a:schemeClr val="dk1"/>
              </a:solidFill>
            </a:endParaRPr>
          </a:p>
          <a:p>
            <a:pPr marL="0" lvl="0" indent="0">
              <a:spcBef>
                <a:spcPts val="0"/>
              </a:spcBef>
              <a:buClr>
                <a:schemeClr val="dk1"/>
              </a:buClr>
              <a:buSzPts val="1100"/>
              <a:buNone/>
            </a:pPr>
            <a:r>
              <a:rPr lang="en-US" sz="2000" b="1" dirty="0"/>
              <a:t>As a </a:t>
            </a:r>
            <a:r>
              <a:rPr lang="en-US" sz="2000" dirty="0"/>
              <a:t>user </a:t>
            </a:r>
            <a:r>
              <a:rPr lang="en-US" sz="2000" b="1" dirty="0"/>
              <a:t>I want</a:t>
            </a:r>
            <a:r>
              <a:rPr lang="en-US" sz="2000" dirty="0"/>
              <a:t> an advanced search option </a:t>
            </a:r>
            <a:r>
              <a:rPr lang="en-US" sz="2000" b="1" dirty="0"/>
              <a:t>so that</a:t>
            </a:r>
            <a:r>
              <a:rPr lang="en-US" sz="2000" dirty="0"/>
              <a:t> I can improve my search with keywords. </a:t>
            </a:r>
            <a:endParaRPr lang="en-US" sz="2000" dirty="0" smtClean="0"/>
          </a:p>
          <a:p>
            <a:pPr marL="0" lvl="0" indent="0">
              <a:spcBef>
                <a:spcPts val="0"/>
              </a:spcBef>
              <a:buClr>
                <a:schemeClr val="dk1"/>
              </a:buClr>
              <a:buSzPts val="1100"/>
              <a:buNone/>
            </a:pPr>
            <a:endParaRPr lang="en-US" sz="2000" u="sng" dirty="0">
              <a:solidFill>
                <a:srgbClr val="111111"/>
              </a:solidFill>
            </a:endParaRPr>
          </a:p>
          <a:p>
            <a:pPr marL="0" lvl="0" indent="0">
              <a:spcBef>
                <a:spcPts val="0"/>
              </a:spcBef>
              <a:buClr>
                <a:schemeClr val="dk1"/>
              </a:buClr>
              <a:buSzPts val="1100"/>
              <a:buNone/>
            </a:pPr>
            <a:r>
              <a:rPr lang="en-US" sz="2000" u="sng" dirty="0" smtClean="0">
                <a:solidFill>
                  <a:srgbClr val="111111"/>
                </a:solidFill>
              </a:rPr>
              <a:t>Acceptance </a:t>
            </a:r>
            <a:r>
              <a:rPr lang="en-US" sz="2000" u="sng" dirty="0">
                <a:solidFill>
                  <a:srgbClr val="111111"/>
                </a:solidFill>
              </a:rPr>
              <a:t>Criteria:</a:t>
            </a:r>
            <a:endParaRPr sz="1600" u="sng" dirty="0">
              <a:solidFill>
                <a:srgbClr val="111111"/>
              </a:solidFill>
            </a:endParaRPr>
          </a:p>
          <a:p>
            <a:pPr marL="88900" indent="0">
              <a:buNone/>
            </a:pPr>
            <a:r>
              <a:rPr lang="en-US" sz="2000" b="1" dirty="0"/>
              <a:t>GIVEN</a:t>
            </a:r>
            <a:r>
              <a:rPr lang="en-US" sz="2000" dirty="0"/>
              <a:t> I am a user who has registered and is making a search</a:t>
            </a:r>
          </a:p>
          <a:p>
            <a:pPr marL="88900" indent="0">
              <a:buNone/>
            </a:pPr>
            <a:r>
              <a:rPr lang="en-US" sz="2000" b="1" dirty="0"/>
              <a:t>WHEN</a:t>
            </a:r>
            <a:r>
              <a:rPr lang="en-US" sz="2000" dirty="0"/>
              <a:t> I use the advanced search option</a:t>
            </a:r>
          </a:p>
          <a:p>
            <a:pPr marL="88900" indent="0">
              <a:buNone/>
            </a:pPr>
            <a:r>
              <a:rPr lang="en-US" sz="2000" b="1" dirty="0"/>
              <a:t>THEN</a:t>
            </a:r>
            <a:r>
              <a:rPr lang="en-US" sz="2000" dirty="0"/>
              <a:t> I can use certain keywords to help me refine my search</a:t>
            </a:r>
          </a:p>
          <a:p>
            <a:pPr marL="0" marR="0" lvl="0" indent="0" algn="l" rtl="0">
              <a:spcBef>
                <a:spcPts val="2000"/>
              </a:spcBef>
              <a:spcAft>
                <a:spcPts val="0"/>
              </a:spcAft>
              <a:buNone/>
            </a:pPr>
            <a:endParaRPr dirty="0"/>
          </a:p>
        </p:txBody>
      </p:sp>
    </p:spTree>
    <p:extLst>
      <p:ext uri="{BB962C8B-B14F-4D97-AF65-F5344CB8AC3E}">
        <p14:creationId xmlns:p14="http://schemas.microsoft.com/office/powerpoint/2010/main" val="588436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SzPts val="1100"/>
              <a:buNone/>
            </a:pPr>
            <a:r>
              <a:rPr lang="en-US" b="1" dirty="0" smtClean="0">
                <a:solidFill>
                  <a:schemeClr val="dk1"/>
                </a:solidFill>
              </a:rPr>
              <a:t>Advanced Search</a:t>
            </a:r>
            <a:endParaRPr dirty="0"/>
          </a:p>
        </p:txBody>
      </p:sp>
      <p:pic>
        <p:nvPicPr>
          <p:cNvPr id="2" name="Picture 1"/>
          <p:cNvPicPr>
            <a:picLocks noChangeAspect="1"/>
          </p:cNvPicPr>
          <p:nvPr/>
        </p:nvPicPr>
        <p:blipFill>
          <a:blip r:embed="rId3"/>
          <a:stretch>
            <a:fillRect/>
          </a:stretch>
        </p:blipFill>
        <p:spPr>
          <a:xfrm>
            <a:off x="539490" y="1465935"/>
            <a:ext cx="8063345" cy="4259481"/>
          </a:xfrm>
          <a:prstGeom prst="rect">
            <a:avLst/>
          </a:prstGeom>
        </p:spPr>
      </p:pic>
    </p:spTree>
  </p:cSld>
  <p:clrMapOvr>
    <a:masterClrMapping/>
  </p:clrMapOvr>
</p:sld>
</file>

<file path=ppt/theme/theme1.xml><?xml version="1.0" encoding="utf-8"?>
<a:theme xmlns:a="http://schemas.openxmlformats.org/drawingml/2006/main"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TotalTime>
  <Words>1741</Words>
  <Application>Microsoft Macintosh PowerPoint</Application>
  <PresentationFormat>On-screen Show (4:3)</PresentationFormat>
  <Paragraphs>203</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Calibri</vt:lpstr>
      <vt:lpstr>Noto Sans Symbols</vt:lpstr>
      <vt:lpstr>Trebuchet MS</vt:lpstr>
      <vt:lpstr>Arial</vt:lpstr>
      <vt:lpstr>gold</vt:lpstr>
      <vt:lpstr>Snackability 2.0  Team Member: Adrian Serrano Product Owner: Dr. Cristina Palacios Instructor: Masoud Sadjadi  School of Computing and Information Sciences Florida International University</vt:lpstr>
      <vt:lpstr>Project definition: Problem</vt:lpstr>
      <vt:lpstr>Project definition: Solution</vt:lpstr>
      <vt:lpstr>Requirements: Use Cases</vt:lpstr>
      <vt:lpstr>System Design: Architecture</vt:lpstr>
      <vt:lpstr>Minimal Class Diagram</vt:lpstr>
      <vt:lpstr>User Stories </vt:lpstr>
      <vt:lpstr>Advanced Search</vt:lpstr>
      <vt:lpstr>Advanced Search</vt:lpstr>
      <vt:lpstr>Email User Feedback</vt:lpstr>
      <vt:lpstr>Email User Feedback</vt:lpstr>
      <vt:lpstr>Progress Graph</vt:lpstr>
      <vt:lpstr>Progress Graph</vt:lpstr>
      <vt:lpstr>Add Firebase Connection</vt:lpstr>
      <vt:lpstr>Add Firebase connection</vt:lpstr>
      <vt:lpstr>Double Score Weekends/Holidays</vt:lpstr>
      <vt:lpstr>Double Score Weekends/Holidays</vt:lpstr>
      <vt:lpstr>No Results Crash</vt:lpstr>
      <vt:lpstr>No Results Crash</vt:lpstr>
      <vt:lpstr>Summary</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Snackability 1.0  Team Member: Adrian Serrano Product Owner: Dr. Cristina Palacios Instructor: Masoud Sadjadi  School of Computing and Information Sciences Florida International University</dc:title>
  <cp:lastModifiedBy>Elizabeth Ramirez</cp:lastModifiedBy>
  <cp:revision>4</cp:revision>
  <dcterms:modified xsi:type="dcterms:W3CDTF">2018-11-28T01:22:24Z</dcterms:modified>
</cp:coreProperties>
</file>