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C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25" d="100"/>
          <a:sy n="25" d="100"/>
        </p:scale>
        <p:origin x="-3064" y="1240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76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jpe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8" Type="http://schemas.openxmlformats.org/officeDocument/2006/relationships/image" Target="../media/image16.png"/><Relationship Id="rId19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914400" y="5638800"/>
            <a:ext cx="31089600" cy="35661600"/>
          </a:xfrm>
          <a:prstGeom prst="rect">
            <a:avLst/>
          </a:prstGeom>
          <a:noFill/>
          <a:ln w="635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98">
            <a:extLst>
              <a:ext uri="{FF2B5EF4-FFF2-40B4-BE49-F238E27FC236}">
                <a16:creationId xmlns:a16="http://schemas.microsoft.com/office/drawing/2014/main" xmlns="" id="{20E61D0A-38D4-EB49-A5C8-F84005DDD5F2}"/>
              </a:ext>
            </a:extLst>
          </p:cNvPr>
          <p:cNvSpPr txBox="1"/>
          <p:nvPr/>
        </p:nvSpPr>
        <p:spPr>
          <a:xfrm>
            <a:off x="9372600" y="32622075"/>
            <a:ext cx="14325599" cy="822112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ym typeface="Arial"/>
              </a:rPr>
              <a:t>Object Design</a:t>
            </a:r>
            <a:endParaRPr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58FAE335-6C74-F247-BADF-D6AC430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3000" y="0"/>
            <a:ext cx="3118394" cy="3118394"/>
          </a:xfrm>
          <a:prstGeom prst="rect">
            <a:avLst/>
          </a:prstGeom>
        </p:spPr>
      </p:pic>
      <p:sp>
        <p:nvSpPr>
          <p:cNvPr id="89" name="Shape 89"/>
          <p:cNvSpPr txBox="1"/>
          <p:nvPr/>
        </p:nvSpPr>
        <p:spPr>
          <a:xfrm>
            <a:off x="9296400" y="228600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ea typeface="Times New Roman"/>
                <a:sym typeface="Times New Roman"/>
              </a:rPr>
              <a:t>Senior Project</a:t>
            </a:r>
            <a:r>
              <a:rPr lang="en-US" sz="7200" b="1" dirty="0" smtClean="0">
                <a:solidFill>
                  <a:schemeClr val="dk1"/>
                </a:solidFill>
                <a:ea typeface="Times New Roman"/>
                <a:sym typeface="Times New Roman"/>
              </a:rPr>
              <a:t>, Fall 2018</a:t>
            </a:r>
            <a:endParaRPr dirty="0"/>
          </a:p>
        </p:txBody>
      </p:sp>
      <p:sp>
        <p:nvSpPr>
          <p:cNvPr id="90" name="Shape 90"/>
          <p:cNvSpPr txBox="1"/>
          <p:nvPr/>
        </p:nvSpPr>
        <p:spPr>
          <a:xfrm>
            <a:off x="7848600" y="2743200"/>
            <a:ext cx="18256295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Snackability</a:t>
            </a:r>
            <a:r>
              <a:rPr lang="en-US" sz="60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6000" b="1" i="0" u="none" strike="noStrike" cap="none" dirty="0" smtClean="0">
                <a:sym typeface="Arial"/>
              </a:rPr>
              <a:t>2.0</a:t>
            </a:r>
            <a:endParaRPr sz="60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Carolina Karthik</a:t>
            </a:r>
            <a:r>
              <a:rPr lang="en-US" sz="3500" b="0" i="0" u="none" strike="noStrike" cap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sym typeface="Arial"/>
              </a:rPr>
              <a:t>Florida International University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ctr">
              <a:buClr>
                <a:srgbClr val="3333CC"/>
              </a:buClr>
            </a:pPr>
            <a:r>
              <a:rPr lang="en-US" sz="35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Dr. </a:t>
            </a:r>
            <a:r>
              <a:rPr lang="en-US" sz="3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Cristina </a:t>
            </a:r>
            <a:r>
              <a:rPr lang="en-US" sz="3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Palacios Associate Professor Dietetics &amp; Nutrition</a:t>
            </a:r>
            <a:endParaRPr sz="3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sym typeface="Arial"/>
              </a:rPr>
              <a:t>, Florida International University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484950" y="5943600"/>
            <a:ext cx="10022200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>
              <a:solidFill>
                <a:schemeClr val="tx1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en" sz="3600" dirty="0">
                <a:solidFill>
                  <a:schemeClr val="tx1"/>
                </a:solidFill>
              </a:rPr>
              <a:t>83% </a:t>
            </a:r>
            <a:r>
              <a:rPr lang="en-US" sz="3600" dirty="0">
                <a:solidFill>
                  <a:schemeClr val="tx1"/>
                </a:solidFill>
              </a:rPr>
              <a:t>of</a:t>
            </a:r>
            <a:r>
              <a:rPr lang="en" sz="3600" dirty="0">
                <a:solidFill>
                  <a:schemeClr val="tx1"/>
                </a:solidFill>
              </a:rPr>
              <a:t> </a:t>
            </a:r>
            <a:r>
              <a:rPr lang="en-US" sz="3600" dirty="0">
                <a:solidFill>
                  <a:schemeClr val="tx1"/>
                </a:solidFill>
              </a:rPr>
              <a:t>US </a:t>
            </a:r>
            <a:r>
              <a:rPr lang="en" sz="3600" dirty="0">
                <a:solidFill>
                  <a:schemeClr val="tx1"/>
                </a:solidFill>
              </a:rPr>
              <a:t>adolescents </a:t>
            </a:r>
            <a:r>
              <a:rPr lang="en-US" sz="3600" dirty="0">
                <a:solidFill>
                  <a:schemeClr val="tx1"/>
                </a:solidFill>
              </a:rPr>
              <a:t>and </a:t>
            </a:r>
            <a:r>
              <a:rPr lang="en" sz="3600" dirty="0">
                <a:solidFill>
                  <a:schemeClr val="tx1"/>
                </a:solidFill>
              </a:rPr>
              <a:t>98.2%</a:t>
            </a:r>
            <a:r>
              <a:rPr lang="en-US" sz="3600" dirty="0">
                <a:solidFill>
                  <a:schemeClr val="tx1"/>
                </a:solidFill>
              </a:rPr>
              <a:t>of US college students</a:t>
            </a:r>
            <a:r>
              <a:rPr lang="en" sz="3600" dirty="0">
                <a:solidFill>
                  <a:schemeClr val="tx1"/>
                </a:solidFill>
              </a:rPr>
              <a:t> consume snacks </a:t>
            </a:r>
            <a:r>
              <a:rPr lang="en-US" sz="3600" dirty="0">
                <a:solidFill>
                  <a:schemeClr val="tx1"/>
                </a:solidFill>
              </a:rPr>
              <a:t>daily the majority of which are deemed unhealthy.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There are </a:t>
            </a:r>
            <a:r>
              <a:rPr lang="en-US" sz="3600" dirty="0" smtClean="0">
                <a:solidFill>
                  <a:schemeClr val="tx1"/>
                </a:solidFill>
              </a:rPr>
              <a:t>no </a:t>
            </a:r>
            <a:r>
              <a:rPr lang="en-US" sz="3600" dirty="0">
                <a:solidFill>
                  <a:schemeClr val="tx1"/>
                </a:solidFill>
              </a:rPr>
              <a:t>applications available that define healthy snacks in accordance to current snack guidelines published by the USDA.</a:t>
            </a: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838200" y="41833800"/>
            <a:ext cx="5105400" cy="730200"/>
          </a:xfrm>
          <a:prstGeom prst="rect">
            <a:avLst/>
          </a:prstGeom>
          <a:solidFill>
            <a:schemeClr val="lt1"/>
          </a:solidFill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 smtClean="0">
                <a:sym typeface="Arial"/>
              </a:rPr>
              <a:t>Acknowledgements</a:t>
            </a:r>
            <a:endParaRPr dirty="0"/>
          </a:p>
        </p:txBody>
      </p:sp>
      <p:sp>
        <p:nvSpPr>
          <p:cNvPr id="94" name="Shape 94"/>
          <p:cNvSpPr txBox="1"/>
          <p:nvPr/>
        </p:nvSpPr>
        <p:spPr>
          <a:xfrm>
            <a:off x="15925800" y="609600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rgbClr val="595959"/>
                </a:solidFill>
                <a:sym typeface="Arial"/>
              </a:rPr>
              <a:t>School of Computing &amp; Information Sciences</a:t>
            </a:r>
            <a:endParaRPr dirty="0">
              <a:solidFill>
                <a:srgbClr val="595959"/>
              </a:solidFill>
            </a:endParaRP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82600" y="544513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412001" y="5943600"/>
            <a:ext cx="9058599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b="1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My Role</a:t>
            </a:r>
            <a:endParaRPr lang="en-US" sz="4100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lvl="0" algn="ctr">
              <a:buClr>
                <a:srgbClr val="336699"/>
              </a:buClr>
            </a:pPr>
            <a:endParaRPr dirty="0"/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 smtClean="0"/>
              <a:t>Redesigned the snack detail page, search page, and settings page. 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 smtClean="0"/>
              <a:t>Implemented the points and leveling system.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 smtClean="0"/>
              <a:t>Updated the snack database and ingredients database.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 smtClean="0"/>
              <a:t>Implemented the nutrition feedback.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 smtClean="0"/>
              <a:t>Improved the scoring algorithm.</a:t>
            </a:r>
            <a:endParaRPr lang="en-US" sz="3600" dirty="0"/>
          </a:p>
        </p:txBody>
      </p:sp>
      <p:sp>
        <p:nvSpPr>
          <p:cNvPr id="97" name="Shape 97"/>
          <p:cNvSpPr txBox="1"/>
          <p:nvPr/>
        </p:nvSpPr>
        <p:spPr>
          <a:xfrm>
            <a:off x="1524000" y="21412200"/>
            <a:ext cx="7348618" cy="10591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b="0" i="0" u="none" strike="noStrike" cap="none" dirty="0">
                <a:sym typeface="Arial"/>
              </a:rPr>
              <a:t>Support </a:t>
            </a:r>
            <a:r>
              <a:rPr lang="en-US" sz="3600" dirty="0"/>
              <a:t>iOS and </a:t>
            </a:r>
            <a:r>
              <a:rPr lang="en-US" sz="3600" b="0" i="0" u="none" strike="noStrike" cap="none" dirty="0">
                <a:sym typeface="Arial"/>
              </a:rPr>
              <a:t>Android </a:t>
            </a:r>
            <a:r>
              <a:rPr lang="en-US" sz="3600" b="0" i="0" u="none" strike="noStrike" cap="none" dirty="0" smtClean="0">
                <a:sym typeface="Arial"/>
              </a:rPr>
              <a:t>devices.</a:t>
            </a:r>
            <a:endParaRPr lang="en-US" sz="3600" b="0" i="0" u="none" strike="noStrike" cap="none" dirty="0"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User </a:t>
            </a:r>
            <a:r>
              <a:rPr lang="en-US" sz="3600" dirty="0" smtClean="0"/>
              <a:t>accounts.</a:t>
            </a:r>
            <a:endParaRPr lang="en-US" sz="3600"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b="0" i="0" u="none" strike="noStrike" cap="none" dirty="0">
                <a:sym typeface="Arial"/>
              </a:rPr>
              <a:t>Local database containing all snacks in FIU </a:t>
            </a:r>
            <a:r>
              <a:rPr lang="en-US" sz="3600" b="0" i="0" u="none" strike="noStrike" cap="none" dirty="0" smtClean="0">
                <a:sym typeface="Arial"/>
              </a:rPr>
              <a:t>campuses.</a:t>
            </a:r>
            <a:endParaRPr lang="en-US" sz="3600"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Access to the USDA </a:t>
            </a:r>
            <a:r>
              <a:rPr lang="en-US" sz="3600" dirty="0" smtClean="0"/>
              <a:t>database.</a:t>
            </a:r>
            <a:endParaRPr lang="en-US" sz="3600"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U</a:t>
            </a:r>
            <a:r>
              <a:rPr lang="en-US" sz="3600" b="0" i="0" u="none" strike="noStrike" cap="none" dirty="0">
                <a:sym typeface="Arial"/>
              </a:rPr>
              <a:t>se USDA guidelines </a:t>
            </a:r>
            <a:r>
              <a:rPr lang="en-US" sz="3600" b="0" i="0" u="none" strike="noStrike" cap="none" dirty="0" smtClean="0">
                <a:sym typeface="Arial"/>
              </a:rPr>
              <a:t>and a </a:t>
            </a:r>
            <a:r>
              <a:rPr lang="en-US" sz="3600" b="0" i="0" u="none" strike="noStrike" cap="none" dirty="0">
                <a:sym typeface="Arial"/>
              </a:rPr>
              <a:t>scoring algorithm to p</a:t>
            </a:r>
            <a:r>
              <a:rPr lang="en-US" sz="3600" dirty="0"/>
              <a:t>rovide a snack </a:t>
            </a:r>
            <a:r>
              <a:rPr lang="en-US" sz="3600" dirty="0" smtClean="0"/>
              <a:t>score.</a:t>
            </a:r>
            <a:endParaRPr lang="en-US" sz="3600"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b="0" i="0" u="none" strike="noStrike" cap="none" dirty="0">
                <a:sym typeface="Arial"/>
              </a:rPr>
              <a:t>Handle food measurements.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Provide elements of </a:t>
            </a:r>
            <a:r>
              <a:rPr lang="en-US" sz="3600" dirty="0" err="1"/>
              <a:t>gamification</a:t>
            </a:r>
            <a:r>
              <a:rPr lang="en-US" sz="3600" dirty="0"/>
              <a:t> </a:t>
            </a:r>
            <a:r>
              <a:rPr lang="en-US" sz="3600" dirty="0" smtClean="0"/>
              <a:t>and snack feedback.</a:t>
            </a:r>
            <a:endParaRPr lang="en-US" sz="3600"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 smtClean="0"/>
              <a:t>Allow users to email feedback to the development team.</a:t>
            </a:r>
            <a:r>
              <a:rPr lang="en-US" sz="3600" b="0" i="0" u="none" strike="noStrike" cap="none" dirty="0" smtClean="0">
                <a:sym typeface="Arial"/>
              </a:rPr>
              <a:t> </a:t>
            </a:r>
            <a:endParaRPr lang="en-US" sz="3600" b="0" i="0" u="none" strike="noStrike" cap="none" dirty="0"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Suggest </a:t>
            </a:r>
            <a:r>
              <a:rPr lang="en-US" sz="3600" dirty="0" smtClean="0"/>
              <a:t>snacks </a:t>
            </a:r>
            <a:r>
              <a:rPr lang="en-US" sz="3600" dirty="0"/>
              <a:t>to be added by the </a:t>
            </a:r>
            <a:r>
              <a:rPr lang="en-US" sz="3600" dirty="0" smtClean="0"/>
              <a:t>team.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9372600" y="21409467"/>
            <a:ext cx="14286414" cy="105945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ym typeface="Arial"/>
              </a:rPr>
              <a:t>System Design</a:t>
            </a:r>
            <a:endParaRPr dirty="0"/>
          </a:p>
        </p:txBody>
      </p:sp>
      <p:sp>
        <p:nvSpPr>
          <p:cNvPr id="100" name="Shape 100"/>
          <p:cNvSpPr txBox="1"/>
          <p:nvPr/>
        </p:nvSpPr>
        <p:spPr>
          <a:xfrm>
            <a:off x="24155400" y="21412200"/>
            <a:ext cx="7315200" cy="1058333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React Native </a:t>
            </a:r>
            <a:r>
              <a:rPr lang="en-US" sz="3600" dirty="0" smtClean="0"/>
              <a:t>used to </a:t>
            </a:r>
            <a:endParaRPr lang="en-US" sz="3600" dirty="0"/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3600" dirty="0"/>
              <a:t>    </a:t>
            </a:r>
            <a:r>
              <a:rPr lang="en-US" sz="3600" dirty="0" smtClean="0"/>
              <a:t> build </a:t>
            </a:r>
            <a:r>
              <a:rPr lang="en-US" sz="3600" dirty="0"/>
              <a:t>native applications for 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3600" dirty="0"/>
              <a:t>     both Android &amp; iOS.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i="0" u="none" strike="noStrike" cap="none" dirty="0" err="1">
                <a:sym typeface="Arial"/>
              </a:rPr>
              <a:t>Redux</a:t>
            </a:r>
            <a:r>
              <a:rPr lang="en-US" sz="3600" i="0" u="none" strike="noStrike" cap="none" dirty="0">
                <a:sym typeface="Arial"/>
              </a:rPr>
              <a:t> </a:t>
            </a:r>
            <a:r>
              <a:rPr lang="en-US" sz="3600" dirty="0" smtClean="0"/>
              <a:t>u</a:t>
            </a:r>
            <a:r>
              <a:rPr lang="en-US" sz="3600" i="0" u="none" strike="noStrike" cap="none" dirty="0" smtClean="0">
                <a:sym typeface="Arial"/>
              </a:rPr>
              <a:t>sed with </a:t>
            </a:r>
            <a:r>
              <a:rPr lang="en-US" sz="3600" i="0" u="none" strike="noStrike" cap="none" dirty="0">
                <a:sym typeface="Arial"/>
              </a:rPr>
              <a:t>react for complex state operations.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Firebase used </a:t>
            </a:r>
            <a:r>
              <a:rPr lang="en-US" sz="3600" dirty="0" smtClean="0"/>
              <a:t>to authenticate users </a:t>
            </a:r>
            <a:r>
              <a:rPr lang="en-US" sz="3600" dirty="0" smtClean="0"/>
              <a:t>and store their history of consumed snacks</a:t>
            </a:r>
            <a:r>
              <a:rPr lang="en-US" sz="3600" dirty="0" smtClean="0"/>
              <a:t>. </a:t>
            </a:r>
            <a:endParaRPr lang="en-US" sz="3600" i="0" u="none" strike="noStrike" cap="none" dirty="0"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i="0" u="none" strike="noStrike" cap="none" dirty="0">
                <a:sym typeface="Arial"/>
              </a:rPr>
              <a:t>Web API built </a:t>
            </a:r>
            <a:r>
              <a:rPr lang="en-US" sz="3600" dirty="0"/>
              <a:t>with Node, Express to interface with MySQL DB and USDA API.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 err="1" smtClean="0"/>
              <a:t>Heroku</a:t>
            </a:r>
            <a:r>
              <a:rPr lang="en-US" sz="3600" dirty="0" smtClean="0"/>
              <a:t> used </a:t>
            </a:r>
            <a:r>
              <a:rPr lang="en-US" sz="3600" dirty="0"/>
              <a:t>for deployment</a:t>
            </a:r>
            <a:r>
              <a:rPr lang="en-US" sz="3600" dirty="0" smtClean="0"/>
              <a:t>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 smtClean="0"/>
              <a:t>Expo used to build the React application and serve the fron</a:t>
            </a:r>
            <a:r>
              <a:rPr lang="en-US" sz="3600" dirty="0"/>
              <a:t>t</a:t>
            </a:r>
            <a:r>
              <a:rPr lang="en-US" sz="3600" dirty="0" smtClean="0"/>
              <a:t>-end.</a:t>
            </a:r>
            <a:endParaRPr lang="en-US" sz="3600" dirty="0"/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sz="36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484950" y="32622074"/>
            <a:ext cx="7348619" cy="822112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800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Postman tests were created to test various API endpoints.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 smtClean="0"/>
              <a:t>Application </a:t>
            </a:r>
            <a:r>
              <a:rPr lang="en-US" sz="3600" dirty="0"/>
              <a:t>was tested on recent versions of Android and iOS emulators and on physical phones.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Manual checks </a:t>
            </a:r>
            <a:r>
              <a:rPr lang="en-US" sz="3600" dirty="0" smtClean="0"/>
              <a:t>were done </a:t>
            </a:r>
            <a:r>
              <a:rPr lang="en-US" sz="3600" dirty="0"/>
              <a:t>to verify accurate snack score and nutrient values</a:t>
            </a:r>
            <a:r>
              <a:rPr lang="en-US" sz="3600" dirty="0" smtClean="0"/>
              <a:t>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 smtClean="0"/>
              <a:t>Exploratory testing was done to discover bugs.</a:t>
            </a:r>
            <a:endParaRPr lang="en-US" sz="3600" dirty="0"/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4155400" y="32613600"/>
            <a:ext cx="7315200" cy="8229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Summary</a:t>
            </a:r>
            <a:endParaRPr lang="en-US" sz="4100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b="0" i="0" u="none" strike="noStrike" cap="none" dirty="0">
                <a:sym typeface="Arial"/>
              </a:rPr>
              <a:t>The objective </a:t>
            </a:r>
            <a:r>
              <a:rPr lang="en-US" sz="3600" dirty="0"/>
              <a:t>of this project was to design an app that uses USDA guidelines to provide a numeric score based </a:t>
            </a:r>
            <a:r>
              <a:rPr lang="en-US" sz="3600" dirty="0" smtClean="0"/>
              <a:t>on </a:t>
            </a:r>
            <a:r>
              <a:rPr lang="en-US" sz="3600" dirty="0"/>
              <a:t>snack’s nutritional </a:t>
            </a:r>
            <a:r>
              <a:rPr lang="en-US" sz="3600" dirty="0" smtClean="0"/>
              <a:t>information.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 smtClean="0"/>
              <a:t>The application is </a:t>
            </a:r>
            <a:r>
              <a:rPr lang="en-US" sz="3600" dirty="0" err="1" smtClean="0"/>
              <a:t>gamified</a:t>
            </a:r>
            <a:r>
              <a:rPr lang="en-US" sz="3600" dirty="0" smtClean="0"/>
              <a:t> by a points and leveling system.</a:t>
            </a:r>
            <a:endParaRPr lang="en-US" sz="3600"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b="0" i="0" u="none" strike="noStrike" cap="none" dirty="0">
                <a:sym typeface="Arial"/>
              </a:rPr>
              <a:t>This project is the </a:t>
            </a:r>
            <a:r>
              <a:rPr lang="en-US" sz="3600" b="0" i="0" u="none" strike="noStrike" cap="none" dirty="0" smtClean="0">
                <a:sym typeface="Arial"/>
              </a:rPr>
              <a:t>second release </a:t>
            </a:r>
            <a:r>
              <a:rPr lang="en-US" sz="3600" b="0" i="0" u="none" strike="noStrike" cap="none" dirty="0">
                <a:sym typeface="Arial"/>
              </a:rPr>
              <a:t>of Snackability app.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The </a:t>
            </a:r>
            <a:r>
              <a:rPr lang="en-US" sz="3600" dirty="0" smtClean="0"/>
              <a:t>updated app </a:t>
            </a:r>
            <a:r>
              <a:rPr lang="en-US" sz="3600" dirty="0"/>
              <a:t>is going to have </a:t>
            </a:r>
            <a:r>
              <a:rPr lang="en-US" sz="3600" dirty="0" smtClean="0"/>
              <a:t>a second on</a:t>
            </a:r>
            <a:r>
              <a:rPr lang="en-US" sz="3600" dirty="0"/>
              <a:t>-campus trial </a:t>
            </a:r>
            <a:r>
              <a:rPr lang="en-US" sz="3600" dirty="0" smtClean="0"/>
              <a:t>conducted </a:t>
            </a:r>
            <a:r>
              <a:rPr lang="en-US" sz="3600" dirty="0"/>
              <a:t>by the FIU Dietetics and Nutrition Department.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36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031924" y="5943600"/>
            <a:ext cx="9855303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</a:pPr>
            <a:r>
              <a:rPr lang="en-US" sz="3600" dirty="0"/>
              <a:t>A mobile application </a:t>
            </a:r>
            <a:r>
              <a:rPr lang="en-US" sz="3600" dirty="0" smtClean="0"/>
              <a:t>that allows </a:t>
            </a:r>
            <a:r>
              <a:rPr lang="en-US" sz="3600" dirty="0"/>
              <a:t>users to search for </a:t>
            </a:r>
            <a:r>
              <a:rPr lang="en-US" sz="3600" dirty="0" smtClean="0"/>
              <a:t>snacks they consume and receive feedback based on it’s nutrition.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</a:pPr>
            <a:r>
              <a:rPr lang="en-US" sz="3600" dirty="0" smtClean="0"/>
              <a:t>A points and leveling system that is used to </a:t>
            </a:r>
            <a:r>
              <a:rPr lang="en-US" sz="3600" dirty="0" err="1" smtClean="0"/>
              <a:t>gamify</a:t>
            </a:r>
            <a:r>
              <a:rPr lang="en-US" sz="3600" dirty="0" smtClean="0"/>
              <a:t> the application. </a:t>
            </a:r>
            <a:endParaRPr lang="en-US" sz="3600"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A web API backed by </a:t>
            </a:r>
            <a:r>
              <a:rPr lang="en-US" sz="3600" dirty="0" smtClean="0">
                <a:solidFill>
                  <a:schemeClr val="tx1"/>
                </a:solidFill>
              </a:rPr>
              <a:t>the USDA database</a:t>
            </a:r>
            <a:r>
              <a:rPr lang="en-US" sz="3600" dirty="0" smtClean="0">
                <a:solidFill>
                  <a:schemeClr val="tx1"/>
                </a:solidFill>
              </a:rPr>
              <a:t> and </a:t>
            </a:r>
            <a:r>
              <a:rPr lang="en-US" sz="3600" dirty="0">
                <a:solidFill>
                  <a:schemeClr val="tx1"/>
                </a:solidFill>
              </a:rPr>
              <a:t>a curated local database containing all snacks provided </a:t>
            </a:r>
            <a:r>
              <a:rPr lang="en-US" sz="3600" dirty="0" smtClean="0">
                <a:solidFill>
                  <a:schemeClr val="tx1"/>
                </a:solidFill>
              </a:rPr>
              <a:t>by FIU </a:t>
            </a:r>
            <a:r>
              <a:rPr lang="en-US" sz="3600" dirty="0">
                <a:solidFill>
                  <a:schemeClr val="tx1"/>
                </a:solidFill>
              </a:rPr>
              <a:t>campuses.  </a:t>
            </a:r>
            <a:endParaRPr lang="en-US" sz="3600" b="0" i="0" u="none" strike="noStrike" cap="none" dirty="0">
              <a:solidFill>
                <a:schemeClr val="tx1"/>
              </a:solidFill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2484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200" dirty="0">
                <a:solidFill>
                  <a:schemeClr val="dk1"/>
                </a:solidFill>
              </a:rPr>
              <a:t>The material presented in this poster is based upon the work supported by Dr. Cristina </a:t>
            </a:r>
            <a:r>
              <a:rPr lang="en-US" sz="3200" dirty="0" smtClean="0">
                <a:solidFill>
                  <a:schemeClr val="dk1"/>
                </a:solidFill>
              </a:rPr>
              <a:t>Palacios and </a:t>
            </a:r>
            <a:r>
              <a:rPr lang="en-US" sz="3200" dirty="0" err="1" smtClean="0">
                <a:solidFill>
                  <a:schemeClr val="dk1"/>
                </a:solidFill>
              </a:rPr>
              <a:t>Lukkamol</a:t>
            </a:r>
            <a:r>
              <a:rPr lang="en-US" sz="3200" dirty="0" smtClean="0">
                <a:solidFill>
                  <a:schemeClr val="dk1"/>
                </a:solidFill>
              </a:rPr>
              <a:t> </a:t>
            </a:r>
            <a:r>
              <a:rPr lang="en-US" sz="3200" dirty="0" err="1" smtClean="0">
                <a:solidFill>
                  <a:schemeClr val="dk1"/>
                </a:solidFill>
              </a:rPr>
              <a:t>Prapkree</a:t>
            </a:r>
            <a:r>
              <a:rPr lang="en-US" sz="3200" dirty="0" smtClean="0">
                <a:solidFill>
                  <a:schemeClr val="dk1"/>
                </a:solidFill>
              </a:rPr>
              <a:t>. </a:t>
            </a:r>
            <a:r>
              <a:rPr lang="en-US" sz="3200" dirty="0">
                <a:solidFill>
                  <a:schemeClr val="dk1"/>
                </a:solidFill>
              </a:rPr>
              <a:t>I am thankful </a:t>
            </a:r>
            <a:r>
              <a:rPr lang="en-US" sz="3200" dirty="0" smtClean="0">
                <a:solidFill>
                  <a:schemeClr val="dk1"/>
                </a:solidFill>
              </a:rPr>
              <a:t>for the great work and support from my </a:t>
            </a:r>
            <a:r>
              <a:rPr lang="en-US" sz="3200" dirty="0">
                <a:solidFill>
                  <a:schemeClr val="dk1"/>
                </a:solidFill>
              </a:rPr>
              <a:t>group </a:t>
            </a:r>
            <a:r>
              <a:rPr lang="en-US" sz="3200" dirty="0" smtClean="0">
                <a:solidFill>
                  <a:schemeClr val="dk1"/>
                </a:solidFill>
              </a:rPr>
              <a:t>members: Christian </a:t>
            </a:r>
            <a:r>
              <a:rPr lang="en-US" sz="3200" dirty="0" err="1" smtClean="0">
                <a:solidFill>
                  <a:schemeClr val="dk1"/>
                </a:solidFill>
              </a:rPr>
              <a:t>Canizares</a:t>
            </a:r>
            <a:r>
              <a:rPr lang="en-US" sz="3200" dirty="0" smtClean="0">
                <a:solidFill>
                  <a:schemeClr val="dk1"/>
                </a:solidFill>
              </a:rPr>
              <a:t>, Adrian Serrano, Jeffrey Antoine, </a:t>
            </a:r>
            <a:r>
              <a:rPr lang="en-US" sz="3200" dirty="0" err="1" smtClean="0">
                <a:solidFill>
                  <a:schemeClr val="dk1"/>
                </a:solidFill>
              </a:rPr>
              <a:t>Jessiel</a:t>
            </a:r>
            <a:r>
              <a:rPr lang="en-US" sz="3200" dirty="0" smtClean="0">
                <a:solidFill>
                  <a:schemeClr val="dk1"/>
                </a:solidFill>
              </a:rPr>
              <a:t> Benitez, and </a:t>
            </a:r>
            <a:r>
              <a:rPr lang="en-US" sz="3200" dirty="0" err="1" smtClean="0">
                <a:solidFill>
                  <a:schemeClr val="dk1"/>
                </a:solidFill>
              </a:rPr>
              <a:t>Shafeeque</a:t>
            </a:r>
            <a:r>
              <a:rPr lang="en-US" sz="3200" dirty="0" smtClean="0">
                <a:solidFill>
                  <a:schemeClr val="dk1"/>
                </a:solidFill>
              </a:rPr>
              <a:t> Khan.</a:t>
            </a:r>
            <a:endParaRPr sz="3200"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A88B306-901A-204B-A80E-473C490F3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838200"/>
            <a:ext cx="6965390" cy="13930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DF14D88B-708E-DA4E-A938-2BDCAC45F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302" y="3352800"/>
            <a:ext cx="3756098" cy="12857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4B9AD1C1-391D-E643-8C2A-03EC4E5BB1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09720" y="838200"/>
            <a:ext cx="3618080" cy="10916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B6637F36-F7FF-5446-8475-4A5BDD768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032200" y="2514600"/>
            <a:ext cx="2830688" cy="2077195"/>
          </a:xfrm>
          <a:prstGeom prst="rect">
            <a:avLst/>
          </a:prstGeom>
        </p:spPr>
      </p:pic>
      <p:sp>
        <p:nvSpPr>
          <p:cNvPr id="57" name="Shape 102">
            <a:extLst>
              <a:ext uri="{FF2B5EF4-FFF2-40B4-BE49-F238E27FC236}">
                <a16:creationId xmlns:a16="http://schemas.microsoft.com/office/drawing/2014/main" xmlns="" id="{21CFB4D9-0F1A-2147-A168-F1EF84CC711C}"/>
              </a:ext>
            </a:extLst>
          </p:cNvPr>
          <p:cNvSpPr txBox="1"/>
          <p:nvPr/>
        </p:nvSpPr>
        <p:spPr>
          <a:xfrm>
            <a:off x="1484950" y="11678205"/>
            <a:ext cx="29985650" cy="92132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35" tIns="49315" rIns="98635" bIns="4931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300" b="1" dirty="0"/>
              <a:t>Screenshots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r>
              <a:rPr lang="en-US" sz="3000" b="1" dirty="0">
                <a:solidFill>
                  <a:srgbClr val="336699"/>
                </a:solidFill>
              </a:rPr>
              <a:t>        </a:t>
            </a:r>
            <a:r>
              <a:rPr lang="en-US" sz="3000" b="1" dirty="0" smtClean="0">
                <a:solidFill>
                  <a:srgbClr val="336699"/>
                </a:solidFill>
              </a:rPr>
              <a:t>     </a:t>
            </a:r>
            <a:r>
              <a:rPr lang="en-US" sz="3000" b="1" dirty="0" smtClean="0"/>
              <a:t> </a:t>
            </a:r>
            <a:r>
              <a:rPr lang="en-US" sz="3000" b="1" dirty="0">
                <a:solidFill>
                  <a:srgbClr val="595959"/>
                </a:solidFill>
              </a:rPr>
              <a:t>Fig. </a:t>
            </a:r>
            <a:r>
              <a:rPr lang="en-US" sz="3000" b="1" dirty="0" smtClean="0">
                <a:solidFill>
                  <a:srgbClr val="595959"/>
                </a:solidFill>
              </a:rPr>
              <a:t>1 Home Page	</a:t>
            </a:r>
            <a:r>
              <a:rPr lang="en-US" sz="3000" b="1" dirty="0">
                <a:solidFill>
                  <a:srgbClr val="595959"/>
                </a:solidFill>
              </a:rPr>
              <a:t>	</a:t>
            </a:r>
            <a:r>
              <a:rPr lang="en-US" sz="3000" b="1" dirty="0" smtClean="0">
                <a:solidFill>
                  <a:srgbClr val="595959"/>
                </a:solidFill>
              </a:rPr>
              <a:t>      </a:t>
            </a:r>
            <a:r>
              <a:rPr lang="en-US" sz="3000" b="1" dirty="0" smtClean="0">
                <a:solidFill>
                  <a:srgbClr val="595959"/>
                </a:solidFill>
              </a:rPr>
              <a:t>Fig</a:t>
            </a:r>
            <a:r>
              <a:rPr lang="en-US" sz="3000" b="1" dirty="0">
                <a:solidFill>
                  <a:srgbClr val="595959"/>
                </a:solidFill>
              </a:rPr>
              <a:t>. 2 </a:t>
            </a:r>
            <a:r>
              <a:rPr lang="en-US" sz="3000" b="1" dirty="0" smtClean="0">
                <a:solidFill>
                  <a:srgbClr val="595959"/>
                </a:solidFill>
              </a:rPr>
              <a:t>Search Results		</a:t>
            </a:r>
            <a:r>
              <a:rPr lang="en-US" sz="3000" b="1" dirty="0">
                <a:solidFill>
                  <a:srgbClr val="595959"/>
                </a:solidFill>
              </a:rPr>
              <a:t>	</a:t>
            </a:r>
            <a:r>
              <a:rPr lang="en-US" sz="3000" b="1" dirty="0" smtClean="0">
                <a:solidFill>
                  <a:srgbClr val="595959"/>
                </a:solidFill>
              </a:rPr>
              <a:t>    </a:t>
            </a:r>
            <a:r>
              <a:rPr lang="en-US" sz="3000" b="1" dirty="0" smtClean="0">
                <a:solidFill>
                  <a:srgbClr val="595959"/>
                </a:solidFill>
              </a:rPr>
              <a:t>Fig</a:t>
            </a:r>
            <a:r>
              <a:rPr lang="en-US" sz="3000" b="1" dirty="0">
                <a:solidFill>
                  <a:srgbClr val="595959"/>
                </a:solidFill>
              </a:rPr>
              <a:t>. 3 </a:t>
            </a:r>
            <a:r>
              <a:rPr lang="en-US" sz="3000" b="1" dirty="0" smtClean="0">
                <a:solidFill>
                  <a:srgbClr val="595959"/>
                </a:solidFill>
              </a:rPr>
              <a:t>Snack Detail	</a:t>
            </a:r>
            <a:r>
              <a:rPr lang="en-US" sz="3000" b="1" dirty="0">
                <a:solidFill>
                  <a:srgbClr val="595959"/>
                </a:solidFill>
              </a:rPr>
              <a:t>	</a:t>
            </a:r>
            <a:r>
              <a:rPr lang="en-US" sz="3000" b="1" dirty="0" smtClean="0">
                <a:solidFill>
                  <a:srgbClr val="595959"/>
                </a:solidFill>
              </a:rPr>
              <a:t>     </a:t>
            </a:r>
            <a:r>
              <a:rPr lang="en-US" sz="3000" b="1" dirty="0" smtClean="0">
                <a:solidFill>
                  <a:srgbClr val="595959"/>
                </a:solidFill>
              </a:rPr>
              <a:t>Fig</a:t>
            </a:r>
            <a:r>
              <a:rPr lang="en-US" sz="3000" b="1" dirty="0">
                <a:solidFill>
                  <a:srgbClr val="595959"/>
                </a:solidFill>
              </a:rPr>
              <a:t>. 4 </a:t>
            </a:r>
            <a:r>
              <a:rPr lang="en-US" sz="3000" b="1" dirty="0" smtClean="0">
                <a:solidFill>
                  <a:srgbClr val="595959"/>
                </a:solidFill>
              </a:rPr>
              <a:t>Consumed Snack</a:t>
            </a:r>
            <a:r>
              <a:rPr lang="en-US" sz="3000" b="1" dirty="0" smtClean="0">
                <a:solidFill>
                  <a:srgbClr val="595959"/>
                </a:solidFill>
              </a:rPr>
              <a:t>                   Fig</a:t>
            </a:r>
            <a:r>
              <a:rPr lang="en-US" sz="3000" b="1" dirty="0">
                <a:solidFill>
                  <a:srgbClr val="595959"/>
                </a:solidFill>
              </a:rPr>
              <a:t>. </a:t>
            </a:r>
            <a:r>
              <a:rPr lang="en-US" sz="3000" b="1" dirty="0" smtClean="0">
                <a:solidFill>
                  <a:srgbClr val="595959"/>
                </a:solidFill>
              </a:rPr>
              <a:t>5 Settings Page</a:t>
            </a:r>
            <a:endParaRPr lang="en-US" sz="3600" b="1" dirty="0">
              <a:solidFill>
                <a:srgbClr val="59595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384000" y="3581400"/>
            <a:ext cx="2590800" cy="7327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62600" y="3352800"/>
            <a:ext cx="2590800" cy="1295400"/>
          </a:xfrm>
          <a:prstGeom prst="rect">
            <a:avLst/>
          </a:prstGeom>
        </p:spPr>
      </p:pic>
      <p:pic>
        <p:nvPicPr>
          <p:cNvPr id="6" name="Picture 5" descr="IMG_1503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588" y="12496800"/>
            <a:ext cx="4243388" cy="7543800"/>
          </a:xfrm>
          <a:prstGeom prst="rect">
            <a:avLst/>
          </a:prstGeom>
        </p:spPr>
      </p:pic>
      <p:pic>
        <p:nvPicPr>
          <p:cNvPr id="7" name="Picture 6" descr="IMG_1502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412" y="12496800"/>
            <a:ext cx="4243388" cy="7543800"/>
          </a:xfrm>
          <a:prstGeom prst="rect">
            <a:avLst/>
          </a:prstGeom>
        </p:spPr>
      </p:pic>
      <p:pic>
        <p:nvPicPr>
          <p:cNvPr id="9" name="Picture 8" descr="IMG_1505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800" y="12496800"/>
            <a:ext cx="4243388" cy="7543800"/>
          </a:xfrm>
          <a:prstGeom prst="rect">
            <a:avLst/>
          </a:prstGeom>
        </p:spPr>
      </p:pic>
      <p:pic>
        <p:nvPicPr>
          <p:cNvPr id="11" name="Picture 10" descr="IMG_1500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12496800"/>
            <a:ext cx="4243388" cy="7543800"/>
          </a:xfrm>
          <a:prstGeom prst="rect">
            <a:avLst/>
          </a:prstGeom>
        </p:spPr>
      </p:pic>
      <p:pic>
        <p:nvPicPr>
          <p:cNvPr id="13" name="Picture 12" descr="IMG_7317C768AB99-1.jpe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6612" y="12496801"/>
            <a:ext cx="4243388" cy="7543800"/>
          </a:xfrm>
          <a:prstGeom prst="rect">
            <a:avLst/>
          </a:prstGeom>
        </p:spPr>
      </p:pic>
      <p:pic>
        <p:nvPicPr>
          <p:cNvPr id="14" name="Picture 13" descr="Screen Shot 2018-11-25 at 7.46.51 PM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22098000"/>
            <a:ext cx="11661183" cy="9677401"/>
          </a:xfrm>
          <a:prstGeom prst="rect">
            <a:avLst/>
          </a:prstGeom>
        </p:spPr>
      </p:pic>
      <p:pic>
        <p:nvPicPr>
          <p:cNvPr id="17" name="Picture 16" descr="Screen Shot 2018-11-25 at 8.11.11 PM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400" y="33528000"/>
            <a:ext cx="7883019" cy="6858000"/>
          </a:xfrm>
          <a:prstGeom prst="rect">
            <a:avLst/>
          </a:prstGeom>
        </p:spPr>
      </p:pic>
      <p:pic>
        <p:nvPicPr>
          <p:cNvPr id="18" name="Picture 17" descr="Screen Shot 2018-10-29 at 11.27.11 AM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33375600"/>
            <a:ext cx="6318865" cy="3810000"/>
          </a:xfrm>
          <a:prstGeom prst="rect">
            <a:avLst/>
          </a:prstGeom>
        </p:spPr>
      </p:pic>
      <p:pic>
        <p:nvPicPr>
          <p:cNvPr id="19" name="Picture 18" descr="Screen Shot 2018-10-28 at 7.22.26 PM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37185600"/>
            <a:ext cx="6324600" cy="35814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4833</TotalTime>
  <Words>501</Words>
  <Application>Microsoft Macintosh PowerPoint</Application>
  <PresentationFormat>Custom</PresentationFormat>
  <Paragraphs>79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</dc:creator>
  <cp:lastModifiedBy>Carolina Karthik</cp:lastModifiedBy>
  <cp:revision>72</cp:revision>
  <dcterms:modified xsi:type="dcterms:W3CDTF">2018-11-26T14:49:35Z</dcterms:modified>
</cp:coreProperties>
</file>