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Raleway"/>
      <p:regular r:id="rId19"/>
      <p:bold r:id="rId20"/>
      <p:italic r:id="rId21"/>
      <p:boldItalic r:id="rId22"/>
    </p:embeddedFont>
    <p:embeddedFont>
      <p:font typeface="Source Sans Pro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aleway-bold.fntdata"/><Relationship Id="rId22" Type="http://schemas.openxmlformats.org/officeDocument/2006/relationships/font" Target="fonts/Raleway-boldItalic.fntdata"/><Relationship Id="rId21" Type="http://schemas.openxmlformats.org/officeDocument/2006/relationships/font" Target="fonts/Raleway-italic.fntdata"/><Relationship Id="rId24" Type="http://schemas.openxmlformats.org/officeDocument/2006/relationships/font" Target="fonts/SourceSansPro-bold.fntdata"/><Relationship Id="rId23" Type="http://schemas.openxmlformats.org/officeDocument/2006/relationships/font" Target="fonts/SourceSansPr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SourceSansPro-boldItalic.fntdata"/><Relationship Id="rId25" Type="http://schemas.openxmlformats.org/officeDocument/2006/relationships/font" Target="fonts/SourceSansPr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Raleway-regular.fntdata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" name="Google Shape;6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" name="Google Shape;13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working history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user sign in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Improve user experience / user interface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Refine scoring algorithm to include food ingredients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Provide more detailed feedback about the score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Add gamification elements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Fix any encountered bugs</a:t>
            </a:r>
            <a:endParaRPr/>
          </a:p>
        </p:txBody>
      </p:sp>
      <p:sp>
        <p:nvSpPr>
          <p:cNvPr id="79" name="Google Shape;79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496ccc0e3a_1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g496ccc0e3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working history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user sign in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Improve user experience / user interface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Refine scoring algorithm to include food ingredients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Provide more detailed feedback about the score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Add gamification elements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Fix any encountered bugs</a:t>
            </a:r>
            <a:endParaRPr/>
          </a:p>
        </p:txBody>
      </p:sp>
      <p:sp>
        <p:nvSpPr>
          <p:cNvPr id="97" name="Google Shape;97;g496ccc0e3a_1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963c2939e_0_4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g4963c2939e_0_4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working history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user sign in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Improve user experience / user interface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Refine scoring algorithm to include food ingredients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Provide more detailed feedback about the score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Add gamification elements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Fix any encountered bugs</a:t>
            </a:r>
            <a:endParaRPr/>
          </a:p>
        </p:txBody>
      </p:sp>
      <p:sp>
        <p:nvSpPr>
          <p:cNvPr id="105" name="Google Shape;105;g4963c2939e_0_45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55" name="Google Shape;55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" type="body"/>
          </p:nvPr>
        </p:nvSpPr>
        <p:spPr>
          <a:xfrm>
            <a:off x="779463" y="1371600"/>
            <a:ext cx="7583400" cy="31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■"/>
              <a:defRPr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9.png"/><Relationship Id="rId6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www.youtube.com/watch?v=T6fr-uHPdyY" TargetMode="External"/><Relationship Id="rId4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ctrTitle"/>
          </p:nvPr>
        </p:nvSpPr>
        <p:spPr>
          <a:xfrm>
            <a:off x="228600" y="3231431"/>
            <a:ext cx="8686800" cy="1382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</a:rPr>
              <a:t>Team Members: Christian Canizares, Carolina Karthik, Adrian Serrano, Shafeeque Khan, Jeffrey Antoine, Jessiel Benitez</a:t>
            </a:r>
            <a:endParaRPr sz="18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</a:rPr>
              <a:t>Product Owner: Dr. Cristina Palacios</a:t>
            </a:r>
            <a:br>
              <a:rPr lang="en-US" sz="1800">
                <a:solidFill>
                  <a:srgbClr val="FFFFFF"/>
                </a:solidFill>
              </a:rPr>
            </a:br>
            <a:r>
              <a:rPr lang="en-US" sz="1800">
                <a:solidFill>
                  <a:srgbClr val="FFFFFF"/>
                </a:solidFill>
              </a:rPr>
              <a:t>Professor: Masoud Sadjadi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304600" y="385163"/>
            <a:ext cx="86868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901800" y="1299566"/>
            <a:ext cx="7340400" cy="9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Snackability 2.0</a:t>
            </a:r>
            <a:endParaRPr b="1" sz="6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Minimal Class Diagram</a:t>
            </a:r>
            <a:endParaRPr/>
          </a:p>
        </p:txBody>
      </p:sp>
      <p:pic>
        <p:nvPicPr>
          <p:cNvPr id="136" name="Google Shape;13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2113" y="238525"/>
            <a:ext cx="5999767" cy="3925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Scoring Algorithm </a:t>
            </a:r>
            <a:endParaRPr/>
          </a:p>
        </p:txBody>
      </p:sp>
      <p:sp>
        <p:nvSpPr>
          <p:cNvPr id="143" name="Google Shape;143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scoring {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first ingredient score ← if first ingredient is dairy, grain, vegetables, fruits, proteins (add 2)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calorie score ← if &lt; 200 calories (add 2)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fat score ← if &lt; 35% cal from fat (add 1)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saturated fat score ← if &lt;10% cal from fat (add 1)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trans fat score ← if 0g (add 1)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sodium score ← if &lt;200 mg (add 1)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sugar score ← if &lt;35% from calories (add 1)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processed score from “highly processed” button ← if yes (add 1), if no (add -1)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return total score ← sum these nutrient scores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}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return score feedback ← get total score to randomly choose feedback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return nutrition feedback ← get lowest scoring nutrient to randomly choose feedback</a:t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282575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Sample Test Case</a:t>
            </a:r>
            <a:endParaRPr/>
          </a:p>
        </p:txBody>
      </p:sp>
      <p:sp>
        <p:nvSpPr>
          <p:cNvPr id="150" name="Google Shape;150;p25"/>
          <p:cNvSpPr txBox="1"/>
          <p:nvPr>
            <p:ph idx="1" type="body"/>
          </p:nvPr>
        </p:nvSpPr>
        <p:spPr>
          <a:xfrm>
            <a:off x="627550" y="1156675"/>
            <a:ext cx="7735200" cy="33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Test Case 1: Search History</a:t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Purpose: </a:t>
            </a: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Check that a search history shows on the search page under the search bar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Precondition: </a:t>
            </a:r>
            <a:r>
              <a:rPr lang="en-US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User is on the search page and has previously made a search for “doritos”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Test Procedure:</a:t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clicks on search bar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list of previously searched items is shown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selects “doritos” from the search history 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“Doritos” search results are displayed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Expected Result: </a:t>
            </a: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Selecting “doritos” from search history searches for “doritos”. 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Actual Results:</a:t>
            </a: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Selecting “doritos” from search history searches for “doritos” . (PASS)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6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Raleway"/>
                <a:ea typeface="Raleway"/>
                <a:cs typeface="Raleway"/>
                <a:sym typeface="Raleway"/>
              </a:rPr>
              <a:t>Summary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57" name="Google Shape;157;p26"/>
          <p:cNvSpPr txBox="1"/>
          <p:nvPr>
            <p:ph idx="1" type="body"/>
          </p:nvPr>
        </p:nvSpPr>
        <p:spPr>
          <a:xfrm>
            <a:off x="779463" y="1371600"/>
            <a:ext cx="7583400" cy="31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●"/>
            </a:pPr>
            <a:r>
              <a:rPr lang="en-US"/>
              <a:t>Christian Canizares - ccani008@fiu.edu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●"/>
            </a:pPr>
            <a:r>
              <a:rPr lang="en-US"/>
              <a:t>Questions?</a:t>
            </a:r>
            <a:endParaRPr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>
            <p:ph idx="4294967295"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</a:rPr>
              <a:t>Problem Definition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75" name="Google Shape;75;p15"/>
          <p:cNvSpPr txBox="1"/>
          <p:nvPr>
            <p:ph idx="4294967295" type="body"/>
          </p:nvPr>
        </p:nvSpPr>
        <p:spPr>
          <a:xfrm>
            <a:off x="780300" y="1280825"/>
            <a:ext cx="7583400" cy="25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Source Sans Pro"/>
              <a:buChar char="●"/>
            </a:pPr>
            <a:r>
              <a:rPr lang="en-US">
                <a:latin typeface="Source Sans Pro"/>
                <a:ea typeface="Source Sans Pro"/>
                <a:cs typeface="Source Sans Pro"/>
                <a:sym typeface="Source Sans Pro"/>
              </a:rPr>
              <a:t>83% of US adolescents and 98.2% of US college students consume snacks daily, the majority of which are deemed unhealthy.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282575" lvl="1" marL="577850" rtl="0" algn="l">
              <a:spcBef>
                <a:spcPts val="600"/>
              </a:spcBef>
              <a:spcAft>
                <a:spcPts val="0"/>
              </a:spcAft>
              <a:buSzPts val="1400"/>
              <a:buFont typeface="Source Sans Pro"/>
              <a:buChar char="○"/>
            </a:pPr>
            <a:r>
              <a:rPr lang="en-US" sz="1800">
                <a:latin typeface="Source Sans Pro"/>
                <a:ea typeface="Source Sans Pro"/>
                <a:cs typeface="Source Sans Pro"/>
                <a:sym typeface="Source Sans Pro"/>
              </a:rPr>
              <a:t>There are no applications available that define healthy snacks in accordance to current snack guidelines published by the USDA</a:t>
            </a:r>
            <a:endParaRPr sz="1800"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282575" lvl="0" marL="282575" rtl="0" algn="l">
              <a:spcBef>
                <a:spcPts val="600"/>
              </a:spcBef>
              <a:spcAft>
                <a:spcPts val="0"/>
              </a:spcAft>
              <a:buSzPts val="1800"/>
              <a:buFont typeface="Source Sans Pro"/>
              <a:buChar char="●"/>
            </a:pPr>
            <a:r>
              <a:rPr lang="en-US">
                <a:latin typeface="Source Sans Pro"/>
                <a:ea typeface="Source Sans Pro"/>
                <a:cs typeface="Source Sans Pro"/>
                <a:sym typeface="Source Sans Pro"/>
              </a:rPr>
              <a:t>Snackability 1.0 allowed users to search for a snack through USDA and an in-house database and get a custom snack score</a:t>
            </a:r>
            <a:endParaRPr sz="180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Quick Look Snackability 1.0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311700" y="1152475"/>
            <a:ext cx="3725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/>
              <a:t>`</a:t>
            </a:r>
            <a:endParaRPr/>
          </a:p>
        </p:txBody>
      </p:sp>
      <p:pic>
        <p:nvPicPr>
          <p:cNvPr id="83" name="Google Shape;8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0625" y="1152475"/>
            <a:ext cx="2115725" cy="3761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1000" y="1152465"/>
            <a:ext cx="2115725" cy="3761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00250" y="1152413"/>
            <a:ext cx="2115725" cy="3761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19875" y="1152478"/>
            <a:ext cx="2115725" cy="37612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b="1" lang="en-US" sz="2400"/>
              <a:t>Fix bugs from 1.0</a:t>
            </a:r>
            <a:endParaRPr b="1"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Deploy application to QA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Refined scoring algorithm that includes food ingredients</a:t>
            </a:r>
            <a:endParaRPr sz="2400">
              <a:solidFill>
                <a:srgbClr val="C93B22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H</a:t>
            </a:r>
            <a:r>
              <a:rPr lang="en-US" sz="2400"/>
              <a:t>istory of consumed snacks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b="1" lang="en-US" sz="2400"/>
              <a:t>Gamification elements to keep the user engaged</a:t>
            </a:r>
            <a:endParaRPr b="1"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Provide more detailed feedback about the score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b="1" lang="en-US" sz="2400"/>
              <a:t>User Sign In / Accounts</a:t>
            </a:r>
            <a:endParaRPr b="1"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b="1" lang="en-US" sz="2400"/>
              <a:t>Improved user experience / user interface</a:t>
            </a:r>
            <a:endParaRPr b="1"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solidFill>
                <a:srgbClr val="C93B22"/>
              </a:solidFill>
            </a:endParaRPr>
          </a:p>
        </p:txBody>
      </p:sp>
      <p:sp>
        <p:nvSpPr>
          <p:cNvPr id="93" name="Google Shape;93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Features for 2.0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Project Management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00" name="Google Shape;100;p1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-US"/>
              <a:t>`</a:t>
            </a:r>
            <a:endParaRPr/>
          </a:p>
        </p:txBody>
      </p:sp>
      <p:pic>
        <p:nvPicPr>
          <p:cNvPr id="101" name="Google Shape;10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6150" y="264188"/>
            <a:ext cx="4191526" cy="4615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Quick Look Snackability 2.0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08" name="Google Shape;108;p19" title="Snackability Use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6100" y="493627"/>
            <a:ext cx="5868450" cy="44013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2925" y="442250"/>
            <a:ext cx="6078150" cy="360272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System Use Case</a:t>
            </a:r>
            <a:endParaRPr sz="30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System Design: Architecture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22" name="Google Shape;12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0788" y="201700"/>
            <a:ext cx="4762414" cy="3925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System Design: Deployment</a:t>
            </a:r>
            <a:endParaRPr sz="30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29" name="Google Shape;12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2950" y="304800"/>
            <a:ext cx="3998092" cy="39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