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DE64"/>
    <a:srgbClr val="AAF2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33" d="100"/>
          <a:sy n="33" d="100"/>
        </p:scale>
        <p:origin x="2226" y="24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576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gif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/>
        </p:nvSpPr>
        <p:spPr>
          <a:xfrm>
            <a:off x="819842" y="5603764"/>
            <a:ext cx="31089600" cy="35661600"/>
          </a:xfrm>
          <a:prstGeom prst="rect">
            <a:avLst/>
          </a:prstGeom>
          <a:solidFill>
            <a:srgbClr val="00B050">
              <a:alpha val="56000"/>
            </a:srgbClr>
          </a:solidFill>
          <a:ln w="635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98">
            <a:extLst>
              <a:ext uri="{FF2B5EF4-FFF2-40B4-BE49-F238E27FC236}">
                <a16:creationId xmlns:a16="http://schemas.microsoft.com/office/drawing/2014/main" id="{20E61D0A-38D4-EB49-A5C8-F84005DDD5F2}"/>
              </a:ext>
            </a:extLst>
          </p:cNvPr>
          <p:cNvSpPr txBox="1"/>
          <p:nvPr/>
        </p:nvSpPr>
        <p:spPr>
          <a:xfrm>
            <a:off x="9482615" y="32622075"/>
            <a:ext cx="14152285" cy="7941598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00B050"/>
                </a:solidFill>
                <a:sym typeface="Arial"/>
              </a:rPr>
              <a:t>Object Design</a:t>
            </a:r>
            <a:endParaRPr dirty="0">
              <a:solidFill>
                <a:srgbClr val="00B050"/>
              </a:solidFill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8FAE335-6C74-F247-BADF-D6AC4304A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7526" y="694057"/>
            <a:ext cx="3118394" cy="31183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55B845-9AB7-194C-99B3-E3B8F3E35A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658" b="17244"/>
          <a:stretch/>
        </p:blipFill>
        <p:spPr>
          <a:xfrm>
            <a:off x="24730349" y="3646373"/>
            <a:ext cx="3050318" cy="1458597"/>
          </a:xfrm>
          <a:prstGeom prst="rect">
            <a:avLst/>
          </a:prstGeom>
        </p:spPr>
      </p:pic>
      <p:sp>
        <p:nvSpPr>
          <p:cNvPr id="89" name="Shape 89"/>
          <p:cNvSpPr txBox="1"/>
          <p:nvPr/>
        </p:nvSpPr>
        <p:spPr>
          <a:xfrm>
            <a:off x="9276588" y="2307559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2018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</a:t>
            </a:r>
            <a:endParaRPr dirty="0"/>
          </a:p>
        </p:txBody>
      </p:sp>
      <p:sp>
        <p:nvSpPr>
          <p:cNvPr id="90" name="Shape 90"/>
          <p:cNvSpPr txBox="1"/>
          <p:nvPr/>
        </p:nvSpPr>
        <p:spPr>
          <a:xfrm>
            <a:off x="7831427" y="2692092"/>
            <a:ext cx="18256295" cy="2632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6000" b="1" i="0" u="none" strike="noStrike" cap="none" dirty="0">
                <a:solidFill>
                  <a:srgbClr val="00B050"/>
                </a:solidFill>
                <a:sym typeface="Arial"/>
              </a:rPr>
              <a:t>Snackability 2.0</a:t>
            </a:r>
            <a:endParaRPr sz="6000" dirty="0">
              <a:solidFill>
                <a:srgbClr val="00B05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Jessiel Benitez</a:t>
            </a:r>
            <a:r>
              <a:rPr lang="en-US" sz="3500" b="0" i="0" u="none" strike="noStrike" cap="none" dirty="0">
                <a:solidFill>
                  <a:schemeClr val="tx1"/>
                </a:solidFill>
                <a:sym typeface="Arial"/>
              </a:rPr>
              <a:t>, Florida International University</a:t>
            </a:r>
            <a:endParaRPr dirty="0">
              <a:solidFill>
                <a:schemeClr val="tx1"/>
              </a:solidFill>
            </a:endParaRPr>
          </a:p>
          <a:p>
            <a:pPr lvl="0" algn="ctr">
              <a:buClr>
                <a:srgbClr val="3333CC"/>
              </a:buClr>
            </a:pPr>
            <a:r>
              <a:rPr lang="en-US" sz="35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Product Owner:</a:t>
            </a:r>
            <a:r>
              <a:rPr lang="en-US" sz="3500" b="1" i="1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>
                <a:solidFill>
                  <a:schemeClr val="tx1"/>
                </a:solidFill>
              </a:rPr>
              <a:t>Dr. Cristina Palacios, Associate Professor Dietetics &amp; Nutrition</a:t>
            </a:r>
            <a:endParaRPr sz="3500" dirty="0">
              <a:solidFill>
                <a:schemeClr val="tx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dirty="0">
                <a:solidFill>
                  <a:schemeClr val="tx1"/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chemeClr val="tx1"/>
                </a:solidFill>
                <a:sym typeface="Arial"/>
              </a:rPr>
              <a:t>, Florida International University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484950" y="5943600"/>
            <a:ext cx="10022200" cy="529944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lvl="0" indent="-571500">
              <a:buFont typeface="Arial" pitchFamily="34" charset="0"/>
              <a:buChar char="•"/>
            </a:pPr>
            <a:r>
              <a:rPr lang="en" sz="3600" dirty="0">
                <a:solidFill>
                  <a:srgbClr val="336699"/>
                </a:solidFill>
              </a:rPr>
              <a:t>83% </a:t>
            </a:r>
            <a:r>
              <a:rPr lang="en-US" sz="3600" dirty="0">
                <a:solidFill>
                  <a:srgbClr val="336699"/>
                </a:solidFill>
              </a:rPr>
              <a:t>of</a:t>
            </a:r>
            <a:r>
              <a:rPr lang="en" sz="3600" dirty="0">
                <a:solidFill>
                  <a:srgbClr val="336699"/>
                </a:solidFill>
              </a:rPr>
              <a:t> </a:t>
            </a:r>
            <a:r>
              <a:rPr lang="en-US" sz="3600" dirty="0">
                <a:solidFill>
                  <a:srgbClr val="336699"/>
                </a:solidFill>
              </a:rPr>
              <a:t>US </a:t>
            </a:r>
            <a:r>
              <a:rPr lang="en" sz="3600" dirty="0">
                <a:solidFill>
                  <a:srgbClr val="336699"/>
                </a:solidFill>
              </a:rPr>
              <a:t>adolescents </a:t>
            </a:r>
            <a:r>
              <a:rPr lang="en-US" sz="3600" dirty="0">
                <a:solidFill>
                  <a:srgbClr val="336699"/>
                </a:solidFill>
              </a:rPr>
              <a:t>and </a:t>
            </a:r>
            <a:r>
              <a:rPr lang="en" sz="3600" dirty="0">
                <a:solidFill>
                  <a:srgbClr val="336699"/>
                </a:solidFill>
              </a:rPr>
              <a:t>98.2% </a:t>
            </a:r>
            <a:r>
              <a:rPr lang="en-US" sz="3600" dirty="0">
                <a:solidFill>
                  <a:srgbClr val="336699"/>
                </a:solidFill>
              </a:rPr>
              <a:t>of US college students</a:t>
            </a:r>
            <a:r>
              <a:rPr lang="en" sz="3600" dirty="0">
                <a:solidFill>
                  <a:srgbClr val="336699"/>
                </a:solidFill>
              </a:rPr>
              <a:t> consume snacks </a:t>
            </a:r>
            <a:r>
              <a:rPr lang="en-US" sz="3600" dirty="0">
                <a:solidFill>
                  <a:srgbClr val="336699"/>
                </a:solidFill>
              </a:rPr>
              <a:t>daily the majority of which are deemed unhealthy.</a:t>
            </a:r>
          </a:p>
          <a:p>
            <a:pPr marL="571500" lvl="0" indent="-571500"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There are is no applications available that define healthy snacks in accordance to current snack guidelines published by the USDA.</a:t>
            </a: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00B050"/>
                </a:solidFill>
                <a:sym typeface="Arial"/>
              </a:rPr>
              <a:t>Acknowledgement</a:t>
            </a:r>
            <a:endParaRPr dirty="0">
              <a:solidFill>
                <a:srgbClr val="00B050"/>
              </a:solidFill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15621000" y="604929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dirty="0"/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877800" y="539842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412001" y="5943600"/>
            <a:ext cx="8753799" cy="529944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</a:pPr>
            <a:r>
              <a:rPr lang="en-US" sz="4100" b="1" i="0" u="none" strike="noStrike" cap="none" dirty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lvl="0" algn="ctr">
              <a:buClr>
                <a:srgbClr val="336699"/>
              </a:buClr>
            </a:pPr>
            <a:endParaRPr dirty="0"/>
          </a:p>
          <a:p>
            <a:pPr marL="57150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Calculates how healthy a snack is and gives a score breakdown of the snack.</a:t>
            </a:r>
          </a:p>
          <a:p>
            <a:pPr marL="57150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Allows the user to consume snacks and keeps a history average of all consumptions.</a:t>
            </a:r>
          </a:p>
          <a:p>
            <a:pPr marL="57150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Provides helpful snacking tips based on user queries.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484951" y="21441050"/>
            <a:ext cx="7348618" cy="10580533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Support </a:t>
            </a:r>
            <a:r>
              <a:rPr lang="en-US" sz="3600" dirty="0">
                <a:solidFill>
                  <a:srgbClr val="336699"/>
                </a:solidFill>
              </a:rPr>
              <a:t>iOS and 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Android devices.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User accounts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Local database containing all snacks in FIU campuses.</a:t>
            </a:r>
            <a:endParaRPr lang="en-US" sz="36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Access to the USDA database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U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se USDA guidelines and scoring algorithm to p</a:t>
            </a:r>
            <a:r>
              <a:rPr lang="en-US" sz="3600" dirty="0">
                <a:solidFill>
                  <a:srgbClr val="336699"/>
                </a:solidFill>
              </a:rPr>
              <a:t>rovide a snack score.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Handle food measurements.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Provide elements of gamification and user feedback.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Collect user metrics.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Suggest snack to be added by the team</a:t>
            </a:r>
            <a:endParaRPr lang="en-US" sz="3600" b="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Admin portal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9403771" y="21409466"/>
            <a:ext cx="14286414" cy="10612155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00B050"/>
                </a:solidFill>
                <a:sym typeface="Arial"/>
              </a:rPr>
              <a:t>System Design</a:t>
            </a:r>
            <a:endParaRPr dirty="0">
              <a:solidFill>
                <a:srgbClr val="00B050"/>
              </a:solidFill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24260387" y="21438251"/>
            <a:ext cx="7040561" cy="10583332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React Native leveraged to 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r>
              <a:rPr lang="en-US" sz="3600" dirty="0">
                <a:solidFill>
                  <a:srgbClr val="336699"/>
                </a:solidFill>
              </a:rPr>
              <a:t>     build native applications for  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r>
              <a:rPr lang="en-US" sz="3600" dirty="0">
                <a:solidFill>
                  <a:srgbClr val="336699"/>
                </a:solidFill>
              </a:rPr>
              <a:t>     both Android &amp; iOS.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>
                <a:solidFill>
                  <a:srgbClr val="336699"/>
                </a:solidFill>
                <a:sym typeface="Arial"/>
              </a:rPr>
              <a:t>Redux </a:t>
            </a:r>
            <a:r>
              <a:rPr lang="en-US" sz="3600" dirty="0">
                <a:solidFill>
                  <a:srgbClr val="336699"/>
                </a:solidFill>
              </a:rPr>
              <a:t>u</a:t>
            </a:r>
            <a:r>
              <a:rPr lang="en-US" sz="3600" i="0" u="none" strike="noStrike" cap="none" dirty="0">
                <a:solidFill>
                  <a:srgbClr val="336699"/>
                </a:solidFill>
                <a:sym typeface="Arial"/>
              </a:rPr>
              <a:t>sed in with react for complex state operations.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Firebase used to authenticate and for user accounts. </a:t>
            </a:r>
            <a:endParaRPr lang="en-US" sz="360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>
                <a:solidFill>
                  <a:srgbClr val="336699"/>
                </a:solidFill>
                <a:sym typeface="Arial"/>
              </a:rPr>
              <a:t>Web API built </a:t>
            </a:r>
            <a:r>
              <a:rPr lang="en-US" sz="3600" dirty="0">
                <a:solidFill>
                  <a:srgbClr val="336699"/>
                </a:solidFill>
              </a:rPr>
              <a:t>with Node, Express to interface with MySQL DB and USDA API.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Admin site to run CRUD operations on local database.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Phonetic algorithms used to better searches.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Google Cloud Platform was used for deployment.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sz="360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484950" y="32622075"/>
            <a:ext cx="7348619" cy="78989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8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Postman tests were created to test various API endpoints.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Mocha+Chai, were used to create unit test for conversions and aggregations.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Application was tested on recent versions of Android and iOS emulators and on physical phones.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Manual checks done to verify accurate snack score and nutrient values.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lang="en-US" sz="3600" dirty="0"/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4205089" y="32579377"/>
            <a:ext cx="7002939" cy="78989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The objective </a:t>
            </a:r>
            <a:r>
              <a:rPr lang="en-US" sz="3600" dirty="0">
                <a:solidFill>
                  <a:srgbClr val="336699"/>
                </a:solidFill>
              </a:rPr>
              <a:t>of this project was to design an app that uses USDA guidelines to provide a numeric score based on a snack’s nutritional information.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This project is the second release of Snackability app.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 updated app is going to have a second on-campus trial conducted by the FIU Dietetics and Nutrition Department.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3600" b="1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031924" y="5943600"/>
            <a:ext cx="9855303" cy="529944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 mobile application to allow users to search for snacks and easily know how healthy the snack they’re searching for is.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 web API backed by a large data source and a curated local database containing all snacks provided on FIU campuses. 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Easily readable snack details page.</a:t>
            </a: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190788" y="41611200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Dr. Cristina Palacios. I am thankful for the help that I received from my group members: Christian </a:t>
            </a:r>
            <a:r>
              <a:rPr lang="en-US" sz="3000" dirty="0" err="1">
                <a:solidFill>
                  <a:schemeClr val="dk1"/>
                </a:solidFill>
              </a:rPr>
              <a:t>Canizares</a:t>
            </a:r>
            <a:r>
              <a:rPr lang="en-US" sz="3000" dirty="0">
                <a:solidFill>
                  <a:schemeClr val="dk1"/>
                </a:solidFill>
              </a:rPr>
              <a:t>, Carolina Karthik, Adrian Serrano, Jeffrey Antoine, and </a:t>
            </a:r>
            <a:r>
              <a:rPr lang="en-US" sz="3000" dirty="0" err="1">
                <a:solidFill>
                  <a:schemeClr val="dk1"/>
                </a:solidFill>
              </a:rPr>
              <a:t>Shafeeque</a:t>
            </a:r>
            <a:r>
              <a:rPr lang="en-US" sz="3000" dirty="0">
                <a:solidFill>
                  <a:schemeClr val="dk1"/>
                </a:solidFill>
              </a:rPr>
              <a:t> Khan.</a:t>
            </a:r>
            <a:endParaRPr dirty="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A88B306-901A-204B-A80E-473C490F34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0705" y="1160623"/>
            <a:ext cx="6965390" cy="139307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F14D88B-708E-DA4E-A938-2BDCAC45FD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5302" y="2209800"/>
            <a:ext cx="3756098" cy="12857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B9AD1C1-391D-E643-8C2A-03EC4E5BB1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48476" y="1888593"/>
            <a:ext cx="3618080" cy="109166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6637F36-F7FF-5446-8475-4A5BDD7684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630109" y="3136193"/>
            <a:ext cx="2830688" cy="20771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B27C28-07B1-7B4B-A364-BBA8AD3EDA1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0563" r="23025"/>
          <a:stretch/>
        </p:blipFill>
        <p:spPr>
          <a:xfrm>
            <a:off x="4713942" y="3581400"/>
            <a:ext cx="1733735" cy="15366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667AD8-F451-E64A-A232-A2E67D7356A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63376" y="3610885"/>
            <a:ext cx="1346122" cy="13461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9DB950-D9E5-DE4D-AC2E-16FDBB0EB83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06458" y="3657678"/>
            <a:ext cx="1299330" cy="129933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9A761F6-64C8-0B4E-B47E-C6C45A7C616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900" y="33744423"/>
            <a:ext cx="6922701" cy="642168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2304B7A-40EF-564F-99CF-A1EC28E301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4642" y="34297326"/>
            <a:ext cx="7325543" cy="5315876"/>
          </a:xfrm>
          <a:prstGeom prst="rect">
            <a:avLst/>
          </a:prstGeom>
        </p:spPr>
      </p:pic>
      <p:sp>
        <p:nvSpPr>
          <p:cNvPr id="57" name="Shape 102">
            <a:extLst>
              <a:ext uri="{FF2B5EF4-FFF2-40B4-BE49-F238E27FC236}">
                <a16:creationId xmlns:a16="http://schemas.microsoft.com/office/drawing/2014/main" id="{21CFB4D9-0F1A-2147-A168-F1EF84CC711C}"/>
              </a:ext>
            </a:extLst>
          </p:cNvPr>
          <p:cNvSpPr txBox="1"/>
          <p:nvPr/>
        </p:nvSpPr>
        <p:spPr>
          <a:xfrm>
            <a:off x="1484950" y="11678205"/>
            <a:ext cx="29680850" cy="9213299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35" tIns="49315" rIns="98635" bIns="49315" anchor="t" anchorCtr="0">
            <a:noAutofit/>
          </a:bodyPr>
          <a:lstStyle/>
          <a:p>
            <a:pPr algn="ctr">
              <a:buClr>
                <a:srgbClr val="336699"/>
              </a:buClr>
            </a:pPr>
            <a:r>
              <a:rPr lang="en-US" sz="4300" b="1" dirty="0">
                <a:solidFill>
                  <a:srgbClr val="00B050"/>
                </a:solidFill>
              </a:rPr>
              <a:t>Screenshots</a:t>
            </a: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r>
              <a:rPr lang="en-US" sz="4300" b="1" dirty="0">
                <a:solidFill>
                  <a:srgbClr val="336699"/>
                </a:solidFill>
              </a:rPr>
              <a:t>\</a:t>
            </a: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r>
              <a:rPr lang="en-US" sz="3000" b="1" dirty="0">
                <a:solidFill>
                  <a:srgbClr val="336699"/>
                </a:solidFill>
              </a:rPr>
              <a:t>                 Log in                                       History/Progress                                    Search                                        Snack Details			    Score Breakdown</a:t>
            </a:r>
            <a:endParaRPr lang="en-US" sz="3600" b="1" dirty="0">
              <a:solidFill>
                <a:srgbClr val="336699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19885A-003C-A345-A2EE-3D813A86654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837751" y="22133219"/>
            <a:ext cx="13506650" cy="96654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189570-FC5A-4C92-B477-416621942DF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70506" y="12758208"/>
            <a:ext cx="3913632" cy="6961046"/>
          </a:xfrm>
          <a:prstGeom prst="rect">
            <a:avLst/>
          </a:prstGeo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1C818D-E18C-431B-8643-433FD1C550F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82625" y="12758208"/>
            <a:ext cx="3912247" cy="6958584"/>
          </a:xfrm>
          <a:prstGeom prst="rect">
            <a:avLst/>
          </a:prstGeo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577C9B-7095-46F3-AC23-EB9E1F7AA7A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6416700" y="12758208"/>
            <a:ext cx="3912247" cy="6958584"/>
          </a:xfrm>
          <a:prstGeom prst="rect">
            <a:avLst/>
          </a:prstGeo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4237991-71B3-43F6-9340-C3D85554D52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455877" y="12758208"/>
            <a:ext cx="3912247" cy="6958584"/>
          </a:xfrm>
          <a:prstGeom prst="rect">
            <a:avLst/>
          </a:prstGeo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DA721D-B57C-4BC8-A9C2-9331F15572B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4369251" y="12796378"/>
            <a:ext cx="3912247" cy="6958584"/>
          </a:xfrm>
          <a:prstGeom prst="rect">
            <a:avLst/>
          </a:prstGeo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0C942A-F82D-46DC-843F-6E239B09044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8559496" y="29338607"/>
            <a:ext cx="2935833" cy="2387811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4168</TotalTime>
  <Words>493</Words>
  <Application>Microsoft Office PowerPoint</Application>
  <PresentationFormat>Custom</PresentationFormat>
  <Paragraphs>76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</dc:creator>
  <cp:lastModifiedBy>Jessiel Benitez</cp:lastModifiedBy>
  <cp:revision>66</cp:revision>
  <dcterms:modified xsi:type="dcterms:W3CDTF">2018-11-26T19:52:16Z</dcterms:modified>
</cp:coreProperties>
</file>