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Raleway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bold.fntdata"/><Relationship Id="rId11" Type="http://schemas.openxmlformats.org/officeDocument/2006/relationships/slide" Target="slides/slide6.xml"/><Relationship Id="rId22" Type="http://schemas.openxmlformats.org/officeDocument/2006/relationships/font" Target="fonts/Raleway-boldItalic.fntdata"/><Relationship Id="rId10" Type="http://schemas.openxmlformats.org/officeDocument/2006/relationships/slide" Target="slides/slide5.xml"/><Relationship Id="rId21" Type="http://schemas.openxmlformats.org/officeDocument/2006/relationships/font" Target="fonts/Raleway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aleway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79" name="Google Shape;79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496ccc0e3a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g496ccc0e3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97" name="Google Shape;97;g496ccc0e3a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963c2939e_0_4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g4963c2939e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working history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Implement user sign in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Improve user experience / user interface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Refine scoring algorithm to include food ingredients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Provide more detailed feedback about the score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 gamification elements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 any encountered bugs</a:t>
            </a:r>
            <a:endParaRPr/>
          </a:p>
        </p:txBody>
      </p:sp>
      <p:sp>
        <p:nvSpPr>
          <p:cNvPr id="105" name="Google Shape;105;g4963c2939e_0_45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Google Shape;5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youtube.com/watch?v=T6fr-uHPdyY" TargetMode="External"/><Relationship Id="rId4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228600" y="3231431"/>
            <a:ext cx="8686800" cy="1382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Team Members: Christian Canizares, Carolina Karthik, Adrian Serrano, Shafeeque Khan, Jeffrey Antoine, Jessiel Benitez</a:t>
            </a:r>
            <a:endParaRPr sz="18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Product Owner: Dr. Cristina Palacios</a:t>
            </a:r>
            <a:br>
              <a:rPr lang="en-US" sz="1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-US" sz="1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Professor: Masoud Sadjadi</a:t>
            </a: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304600" y="385163"/>
            <a:ext cx="8686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901800" y="1299566"/>
            <a:ext cx="7340400" cy="9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Snackability 2.0</a:t>
            </a:r>
            <a:endParaRPr b="1" sz="6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idx="1" type="body"/>
          </p:nvPr>
        </p:nvSpPr>
        <p:spPr>
          <a:xfrm>
            <a:off x="4535900" y="4992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Minimal Class Diagrams</a:t>
            </a:r>
            <a:endParaRPr/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100" y="655025"/>
            <a:ext cx="4904376" cy="266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9825" y="3404152"/>
            <a:ext cx="5691500" cy="156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3"/>
          <p:cNvSpPr txBox="1"/>
          <p:nvPr>
            <p:ph idx="1" type="body"/>
          </p:nvPr>
        </p:nvSpPr>
        <p:spPr>
          <a:xfrm>
            <a:off x="5117450" y="1699425"/>
            <a:ext cx="3625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Frontend</a:t>
            </a:r>
            <a:endParaRPr sz="2400"/>
          </a:p>
        </p:txBody>
      </p:sp>
      <p:sp>
        <p:nvSpPr>
          <p:cNvPr id="139" name="Google Shape;139;p23"/>
          <p:cNvSpPr txBox="1"/>
          <p:nvPr>
            <p:ph idx="1" type="body"/>
          </p:nvPr>
        </p:nvSpPr>
        <p:spPr>
          <a:xfrm>
            <a:off x="184100" y="3941725"/>
            <a:ext cx="29940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Backend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Scoring Algorithm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6" name="Google Shape;14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scoring {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first ingredient score ← if first ingredient is dairy, grain, vegetables, fruits, proteins (add 2)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calorie score ← if &lt; 200 calories (add 2)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fat score ← if &lt; 35% cal from fat (add 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saturated fat score ← if &lt;10% cal from fat (add 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trans fat score </a:t>
            </a: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← if 0g (add 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sodium score </a:t>
            </a: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← if &lt;200 mg (add 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sugar score </a:t>
            </a: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← if &lt;35% from calories (add 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processed score from “highly processed” button </a:t>
            </a: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← if yes (add 1), if no (add -1)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return total score ← sum these nutrient scores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}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return score feedback ← get total score to randomly choose feedback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return nutrition feedback ← get lowest scoring nutrient to randomly choose feedback</a:t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Sample Test Cases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3" name="Google Shape;153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Case 1</a:t>
            </a:r>
            <a:r>
              <a:rPr b="1" lang="en-US" sz="1200">
                <a:solidFill>
                  <a:schemeClr val="dk1"/>
                </a:solidFill>
                <a:highlight>
                  <a:srgbClr val="22C98A"/>
                </a:highlight>
                <a:latin typeface="Raleway"/>
                <a:ea typeface="Raleway"/>
                <a:cs typeface="Raleway"/>
                <a:sym typeface="Raleway"/>
              </a:rPr>
              <a:t>: Highly processed button UI #1</a:t>
            </a:r>
            <a:endParaRPr b="1" sz="1200">
              <a:solidFill>
                <a:schemeClr val="dk1"/>
              </a:solidFill>
              <a:highlight>
                <a:srgbClr val="22C98A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Purpose: 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Check that when the user enters processed, portion, and units, the “calculate” button is enabled.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Precondition: </a:t>
            </a:r>
            <a:r>
              <a:rPr lang="en-US" sz="1200">
                <a:solidFill>
                  <a:schemeClr val="dk1"/>
                </a:solidFill>
                <a:highlight>
                  <a:srgbClr val="22C98A"/>
                </a:highlight>
                <a:latin typeface="Raleway"/>
                <a:ea typeface="Raleway"/>
                <a:cs typeface="Raleway"/>
                <a:sym typeface="Raleway"/>
              </a:rPr>
              <a:t>User is on the snack detail page</a:t>
            </a:r>
            <a:endParaRPr sz="1200">
              <a:solidFill>
                <a:schemeClr val="dk1"/>
              </a:solidFill>
              <a:highlight>
                <a:srgbClr val="22C98A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Procedure:</a:t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User enters processed, portion, and units inputs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The “calculate” button is enabled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User presses calculate to get their snack score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Expected Result: 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The user gets a snack score.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Actual Results: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The user gets a snack score. (PASS)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4" name="Google Shape;154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Case 2: </a:t>
            </a:r>
            <a:r>
              <a:rPr b="1" lang="en-US" sz="1200">
                <a:solidFill>
                  <a:schemeClr val="dk1"/>
                </a:solidFill>
                <a:highlight>
                  <a:srgbClr val="22C98A"/>
                </a:highlight>
                <a:latin typeface="Raleway"/>
                <a:ea typeface="Raleway"/>
                <a:cs typeface="Raleway"/>
                <a:sym typeface="Raleway"/>
              </a:rPr>
              <a:t>Highly processed button UI #2</a:t>
            </a:r>
            <a:endParaRPr b="1" sz="1200">
              <a:solidFill>
                <a:schemeClr val="dk1"/>
              </a:solidFill>
              <a:highlight>
                <a:srgbClr val="22C98A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Purpose: 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Check that when the user does not enter processed, portion, and units, the “calculate” button is disabled.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Precondition: </a:t>
            </a:r>
            <a:r>
              <a:rPr lang="en-US" sz="1200">
                <a:solidFill>
                  <a:schemeClr val="dk1"/>
                </a:solidFill>
                <a:highlight>
                  <a:srgbClr val="22C98A"/>
                </a:highlight>
                <a:latin typeface="Raleway"/>
                <a:ea typeface="Raleway"/>
                <a:cs typeface="Raleway"/>
                <a:sym typeface="Raleway"/>
              </a:rPr>
              <a:t>User is on the snack detail page</a:t>
            </a:r>
            <a:endParaRPr sz="1200">
              <a:solidFill>
                <a:schemeClr val="dk1"/>
              </a:solidFill>
              <a:highlight>
                <a:srgbClr val="22C98A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Test Procedure:</a:t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User leaves processed, portion, and units inputs empty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The “calculate” button is disabled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Expected Result: 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The user cannot get a snack score.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b="1"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Actual Results:</a:t>
            </a:r>
            <a:r>
              <a:rPr lang="en-US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The user cannot get a snack score. (PASS)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Thank you!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1" name="Google Shape;161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Raleway"/>
              <a:buChar char="●"/>
            </a:pPr>
            <a:r>
              <a:rPr lang="en-US">
                <a:latin typeface="Raleway"/>
                <a:ea typeface="Raleway"/>
                <a:cs typeface="Raleway"/>
                <a:sym typeface="Raleway"/>
              </a:rPr>
              <a:t>Carolina Karthik 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20675" lvl="1" marL="57785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Raleway"/>
              <a:buChar char="○"/>
            </a:pPr>
            <a:r>
              <a:rPr lang="en-US">
                <a:latin typeface="Raleway"/>
                <a:ea typeface="Raleway"/>
                <a:cs typeface="Raleway"/>
                <a:sym typeface="Raleway"/>
              </a:rPr>
              <a:t>ckart003@fiu.edu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idx="4294967295"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Problem Definition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5" name="Google Shape;75;p15"/>
          <p:cNvSpPr txBox="1"/>
          <p:nvPr>
            <p:ph idx="4294967295" type="body"/>
          </p:nvPr>
        </p:nvSpPr>
        <p:spPr>
          <a:xfrm>
            <a:off x="780300" y="1280825"/>
            <a:ext cx="7583400" cy="25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-US">
                <a:latin typeface="Raleway"/>
                <a:ea typeface="Raleway"/>
                <a:cs typeface="Raleway"/>
                <a:sym typeface="Raleway"/>
              </a:rPr>
              <a:t>83% of US adolescents and 98.2% of US college students consume snacks daily, the majority of which are deemed unhealthy.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282575" lvl="1" marL="577850" rtl="0" algn="l">
              <a:spcBef>
                <a:spcPts val="600"/>
              </a:spcBef>
              <a:spcAft>
                <a:spcPts val="0"/>
              </a:spcAft>
              <a:buSzPts val="1400"/>
              <a:buFont typeface="Raleway"/>
              <a:buChar char="○"/>
            </a:pPr>
            <a:r>
              <a:rPr lang="en-US" sz="1800">
                <a:latin typeface="Raleway"/>
                <a:ea typeface="Raleway"/>
                <a:cs typeface="Raleway"/>
                <a:sym typeface="Raleway"/>
              </a:rPr>
              <a:t>There are no applications available that define healthy snacks in accordance to current snack guidelines published by the USDA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282575" lvl="0" marL="282575" rtl="0" algn="l">
              <a:spcBef>
                <a:spcPts val="60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-US">
                <a:latin typeface="Raleway"/>
                <a:ea typeface="Raleway"/>
                <a:cs typeface="Raleway"/>
                <a:sym typeface="Raleway"/>
              </a:rPr>
              <a:t>Snackability 1.0 allowed users to search for a snack through USDA and an in-house database and get a custom snack score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Quick Look Snackability 1.0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1152475"/>
            <a:ext cx="372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/>
              <a:t>`</a:t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0625" y="1152475"/>
            <a:ext cx="2115725" cy="376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000" y="1152465"/>
            <a:ext cx="2115725" cy="376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00250" y="1152413"/>
            <a:ext cx="2115725" cy="3761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19875" y="1152478"/>
            <a:ext cx="2115725" cy="3761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0000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b="1" lang="en-US" sz="2400">
                <a:latin typeface="Raleway"/>
                <a:ea typeface="Raleway"/>
                <a:cs typeface="Raleway"/>
                <a:sym typeface="Raleway"/>
              </a:rPr>
              <a:t>Fix bugs from 1.0</a:t>
            </a:r>
            <a:endParaRPr b="1"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lang="en-US" sz="2400">
                <a:latin typeface="Raleway"/>
                <a:ea typeface="Raleway"/>
                <a:cs typeface="Raleway"/>
                <a:sym typeface="Raleway"/>
              </a:rPr>
              <a:t>Deploy application to QA</a:t>
            </a:r>
            <a:endParaRPr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b="1" lang="en-US" sz="2400">
                <a:latin typeface="Raleway"/>
                <a:ea typeface="Raleway"/>
                <a:cs typeface="Raleway"/>
                <a:sym typeface="Raleway"/>
              </a:rPr>
              <a:t>Refined scoring algorithm that includes food ingredients</a:t>
            </a:r>
            <a:endParaRPr b="1" sz="2400">
              <a:solidFill>
                <a:srgbClr val="C93B2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lang="en-US" sz="2400">
                <a:latin typeface="Raleway"/>
                <a:ea typeface="Raleway"/>
                <a:cs typeface="Raleway"/>
                <a:sym typeface="Raleway"/>
              </a:rPr>
              <a:t>H</a:t>
            </a:r>
            <a:r>
              <a:rPr lang="en-US" sz="2400">
                <a:latin typeface="Raleway"/>
                <a:ea typeface="Raleway"/>
                <a:cs typeface="Raleway"/>
                <a:sym typeface="Raleway"/>
              </a:rPr>
              <a:t>istory of consumed snacks</a:t>
            </a:r>
            <a:endParaRPr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b="1" lang="en-US" sz="2400">
                <a:latin typeface="Raleway"/>
                <a:ea typeface="Raleway"/>
                <a:cs typeface="Raleway"/>
                <a:sym typeface="Raleway"/>
              </a:rPr>
              <a:t>Gamification elements to keep the user engaged</a:t>
            </a:r>
            <a:endParaRPr b="1"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b="1" lang="en-US" sz="2400">
                <a:latin typeface="Raleway"/>
                <a:ea typeface="Raleway"/>
                <a:cs typeface="Raleway"/>
                <a:sym typeface="Raleway"/>
              </a:rPr>
              <a:t>Provide more detailed feedback about the score</a:t>
            </a:r>
            <a:endParaRPr b="1"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lang="en-US" sz="2400">
                <a:latin typeface="Raleway"/>
                <a:ea typeface="Raleway"/>
                <a:cs typeface="Raleway"/>
                <a:sym typeface="Raleway"/>
              </a:rPr>
              <a:t>User Sign In / Accounts</a:t>
            </a:r>
            <a:endParaRPr sz="2400">
              <a:latin typeface="Raleway"/>
              <a:ea typeface="Raleway"/>
              <a:cs typeface="Raleway"/>
              <a:sym typeface="Raleway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Raleway"/>
              <a:buChar char="-"/>
            </a:pPr>
            <a:r>
              <a:rPr b="1" lang="en-US" sz="2400">
                <a:latin typeface="Raleway"/>
                <a:ea typeface="Raleway"/>
                <a:cs typeface="Raleway"/>
                <a:sym typeface="Raleway"/>
              </a:rPr>
              <a:t>Improved user experience / user interface</a:t>
            </a:r>
            <a:endParaRPr b="1" sz="24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solidFill>
                <a:srgbClr val="C93B2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3" name="Google Shape;9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Features for 2.0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Management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-US"/>
              <a:t>`</a:t>
            </a:r>
            <a:endParaRPr/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6150" y="264188"/>
            <a:ext cx="4191526" cy="461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Quick Look Snackability 2.0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8" name="Google Shape;108;p19" title="Snackability Use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6100" y="493627"/>
            <a:ext cx="5868450" cy="44013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System Use Case</a:t>
            </a:r>
            <a:endParaRPr sz="30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3250" y="242075"/>
            <a:ext cx="4855739" cy="39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System Design: Architecture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2" name="Google Shape;12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88" y="201700"/>
            <a:ext cx="4762414" cy="39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22C98A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System Design: Deployment</a:t>
            </a:r>
            <a:endParaRPr sz="30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9" name="Google Shape;1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2950" y="304800"/>
            <a:ext cx="3998092" cy="39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