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21"/>
  </p:notesMasterIdLst>
  <p:sldIdLst>
    <p:sldId id="256" r:id="rId2"/>
    <p:sldId id="257" r:id="rId3"/>
    <p:sldId id="258" r:id="rId4"/>
    <p:sldId id="298" r:id="rId5"/>
    <p:sldId id="259" r:id="rId6"/>
    <p:sldId id="261" r:id="rId7"/>
    <p:sldId id="263" r:id="rId8"/>
    <p:sldId id="265" r:id="rId9"/>
    <p:sldId id="266" r:id="rId10"/>
    <p:sldId id="267" r:id="rId11"/>
    <p:sldId id="268" r:id="rId12"/>
    <p:sldId id="269" r:id="rId13"/>
    <p:sldId id="297" r:id="rId14"/>
    <p:sldId id="271" r:id="rId15"/>
    <p:sldId id="272" r:id="rId16"/>
    <p:sldId id="273" r:id="rId17"/>
    <p:sldId id="274" r:id="rId18"/>
    <p:sldId id="275" r:id="rId19"/>
    <p:sldId id="296" r:id="rId2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A74143B-47E0-4A25-9472-C095D514FE74}">
  <a:tblStyle styleId="{5A74143B-47E0-4A25-9472-C095D514FE7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90" d="100"/>
          <a:sy n="90" d="100"/>
        </p:scale>
        <p:origin x="1404"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5041813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Shape 14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7 seconds.( I will select 2 best slides (i will give them extra points and students will present for CIS committee)</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84676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Shape 228"/>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9" name="Shape 229"/>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28382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86655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Shape 24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3" name="Shape 24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11828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Shape 258"/>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9" name="Shape 259"/>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55877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Shape 26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6" name="Shape 26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7634989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Shape 2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Shape 27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3" name="Shape 27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24932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Shape 279"/>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0" name="Shape 280"/>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22354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6" name="Shape 28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360"/>
              </a:spcBef>
              <a:spcAft>
                <a:spcPts val="0"/>
              </a:spcAft>
              <a:buNone/>
            </a:pPr>
            <a:endParaRPr/>
          </a:p>
        </p:txBody>
      </p:sp>
      <p:sp>
        <p:nvSpPr>
          <p:cNvPr id="287" name="Shape 287"/>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18</a:t>
            </a:fld>
            <a:endParaRPr/>
          </a:p>
        </p:txBody>
      </p:sp>
    </p:spTree>
    <p:extLst>
      <p:ext uri="{BB962C8B-B14F-4D97-AF65-F5344CB8AC3E}">
        <p14:creationId xmlns:p14="http://schemas.microsoft.com/office/powerpoint/2010/main" val="12643892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Shape 44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Include your contact information</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Ask if anyone has any questions for you.</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Thank your audience</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443" name="Shape 44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47935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Shape 15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endParaRPr/>
          </a:p>
          <a:p>
            <a:pPr marL="0" marR="0" lvl="0" indent="0" algn="l" rtl="0">
              <a:lnSpc>
                <a:spcPct val="100000"/>
              </a:lnSpc>
              <a:spcBef>
                <a:spcPts val="0"/>
              </a:spcBef>
              <a:spcAft>
                <a:spcPts val="0"/>
              </a:spcAft>
              <a:buNone/>
            </a:pPr>
            <a:endParaRPr/>
          </a:p>
        </p:txBody>
      </p:sp>
      <p:sp>
        <p:nvSpPr>
          <p:cNvPr id="155" name="Shape 15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856125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Shape 16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a:t>20 seconds.</a:t>
            </a:r>
            <a:endParaRPr/>
          </a:p>
          <a:p>
            <a:pPr marL="0" lvl="0" indent="0" rtl="0">
              <a:spcBef>
                <a:spcPts val="0"/>
              </a:spcBef>
              <a:spcAft>
                <a:spcPts val="0"/>
              </a:spcAft>
              <a:buClr>
                <a:schemeClr val="dk1"/>
              </a:buClr>
              <a:buFont typeface="Arial"/>
              <a:buNone/>
            </a:pPr>
            <a:r>
              <a:rPr lang="en-US"/>
              <a:t>Introduce the problem that the your project (in new version) tackles with GIF or screenshot. </a:t>
            </a:r>
            <a:endParaRPr/>
          </a:p>
          <a:p>
            <a:pPr marL="0" lvl="0" indent="0" rtl="0">
              <a:spcBef>
                <a:spcPts val="0"/>
              </a:spcBef>
              <a:spcAft>
                <a:spcPts val="0"/>
              </a:spcAft>
              <a:buClr>
                <a:schemeClr val="dk1"/>
              </a:buClr>
              <a:buSzPts val="1100"/>
              <a:buFont typeface="Arial"/>
              <a:buNone/>
            </a:pP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2" name="Shape 16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52767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99272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Shape 168"/>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5 seconds</a:t>
            </a:r>
            <a:endParaRPr/>
          </a:p>
          <a:p>
            <a:pPr marL="0" marR="0" lvl="0" indent="0" algn="l" rtl="0">
              <a:spcBef>
                <a:spcPts val="0"/>
              </a:spcBef>
              <a:spcAft>
                <a:spcPts val="0"/>
              </a:spcAft>
              <a:buNone/>
            </a:pPr>
            <a:r>
              <a:rPr lang="en-US"/>
              <a:t>Show the Use Case Diagram for the whole project.</a:t>
            </a:r>
            <a:br>
              <a:rPr lang="en-US"/>
            </a:br>
            <a:r>
              <a:rPr lang="en-US"/>
              <a:t>Highlight your use cases.</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9" name="Shape 169"/>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92431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Shape 18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20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System design: </a:t>
            </a:r>
            <a:r>
              <a:rPr lang="en-US"/>
              <a:t>Highlight the parts that you contributed to them.</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1. System decomposition; identify the architecture patterns used </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2. System deployment – h/w and s/w requirements </a:t>
            </a:r>
            <a:endParaRPr/>
          </a:p>
          <a:p>
            <a:pPr marL="0" marR="0" lvl="0" indent="0" algn="l" rtl="0">
              <a:spcBef>
                <a:spcPts val="360"/>
              </a:spcBef>
              <a:spcAft>
                <a:spcPts val="0"/>
              </a:spcAft>
              <a:buNone/>
            </a:pPr>
            <a:r>
              <a:rPr lang="en-US"/>
              <a:t/>
            </a:r>
            <a:br>
              <a:rPr lang="en-US"/>
            </a:br>
            <a:r>
              <a:rPr lang="en-US"/>
              <a:t/>
            </a:r>
            <a:br>
              <a:rPr lang="en-US"/>
            </a:b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5" name="Shape 18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26130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Shape 20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a:t>5 seconds.</a:t>
            </a:r>
            <a:endParaRPr/>
          </a:p>
          <a:p>
            <a:pPr marL="0" lvl="0" indent="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marL="0" marR="0" lvl="0" indent="0" algn="l" rtl="0">
              <a:spcBef>
                <a:spcPts val="0"/>
              </a:spcBef>
              <a:spcAft>
                <a:spcPts val="0"/>
              </a:spcAft>
              <a:buNone/>
            </a:pP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1" name="Shape 20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86454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5" name="Shape 21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11935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Shape 22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2" name="Shape 22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96185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pic>
        <p:nvPicPr>
          <p:cNvPr id="18" name="Shape 18" descr="Overlay-TitleSlide.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9" name="Shape 19"/>
          <p:cNvSpPr txBox="1">
            <a:spLocks noGrp="1"/>
          </p:cNvSpPr>
          <p:nvPr>
            <p:ph type="ctrTitle"/>
          </p:nvPr>
        </p:nvSpPr>
        <p:spPr>
          <a:xfrm>
            <a:off x="1600200" y="2492375"/>
            <a:ext cx="6762749" cy="1470025"/>
          </a:xfrm>
          <a:prstGeom prst="rect">
            <a:avLst/>
          </a:prstGeom>
          <a:noFill/>
          <a:ln>
            <a:noFill/>
          </a:ln>
        </p:spPr>
        <p:txBody>
          <a:bodyPr spcFirstLastPara="1" wrap="square" lIns="91425" tIns="91425" rIns="91425" bIns="91425" anchor="b" anchorCtr="0"/>
          <a:lstStyle>
            <a:lvl1pPr marL="0" marR="0" lvl="0" indent="0" algn="r" rtl="0">
              <a:spcBef>
                <a:spcPts val="0"/>
              </a:spcBef>
              <a:spcAft>
                <a:spcPts val="0"/>
              </a:spcAft>
              <a:buSzPts val="1400"/>
              <a:buNone/>
              <a:defRPr sz="44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0" name="Shape 20"/>
          <p:cNvSpPr txBox="1">
            <a:spLocks noGrp="1"/>
          </p:cNvSpPr>
          <p:nvPr>
            <p:ph type="subTitle" idx="1"/>
          </p:nvPr>
        </p:nvSpPr>
        <p:spPr>
          <a:xfrm>
            <a:off x="1600201" y="3966882"/>
            <a:ext cx="6762749" cy="1752600"/>
          </a:xfrm>
          <a:prstGeom prst="rect">
            <a:avLst/>
          </a:prstGeom>
          <a:noFill/>
          <a:ln>
            <a:noFill/>
          </a:ln>
        </p:spPr>
        <p:txBody>
          <a:bodyPr spcFirstLastPara="1" wrap="square" lIns="91425" tIns="91425" rIns="91425" bIns="91425" anchor="t" anchorCtr="0"/>
          <a:lstStyle>
            <a:lvl1pPr marL="0" marR="0" lvl="0" indent="0" algn="r" rtl="0">
              <a:spcBef>
                <a:spcPts val="600"/>
              </a:spcBef>
              <a:spcAft>
                <a:spcPts val="0"/>
              </a:spcAft>
              <a:buClr>
                <a:schemeClr val="lt1"/>
              </a:buClr>
              <a:buSzPts val="2200"/>
              <a:buFont typeface="Noto Sans Symbols"/>
              <a:buNone/>
              <a:defRPr sz="1800" b="0" i="0" u="none" strike="noStrike" cap="none">
                <a:solidFill>
                  <a:schemeClr val="lt1"/>
                </a:solidFill>
                <a:latin typeface="Trebuchet MS"/>
                <a:ea typeface="Trebuchet MS"/>
                <a:cs typeface="Trebuchet MS"/>
                <a:sym typeface="Trebuchet MS"/>
              </a:defRPr>
            </a:lvl1pPr>
            <a:lvl2pPr marL="457200" marR="0" lvl="1" indent="0" algn="ctr" rtl="0">
              <a:spcBef>
                <a:spcPts val="600"/>
              </a:spcBef>
              <a:spcAft>
                <a:spcPts val="0"/>
              </a:spcAft>
              <a:buClr>
                <a:srgbClr val="888888"/>
              </a:buClr>
              <a:buSzPts val="2000"/>
              <a:buFont typeface="Noto Sans Symbols"/>
              <a:buNone/>
              <a:defRPr sz="2000" b="0" i="0" u="none" strike="noStrike" cap="none">
                <a:solidFill>
                  <a:srgbClr val="888888"/>
                </a:solidFill>
                <a:latin typeface="Trebuchet MS"/>
                <a:ea typeface="Trebuchet MS"/>
                <a:cs typeface="Trebuchet MS"/>
                <a:sym typeface="Trebuchet MS"/>
              </a:defRPr>
            </a:lvl2pPr>
            <a:lvl3pPr marL="914400" marR="0" lvl="2"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3pPr>
            <a:lvl4pPr marL="1371600" marR="0" lvl="3"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4pPr>
            <a:lvl5pPr marL="1828800" marR="0" lvl="4"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5pPr>
            <a:lvl6pPr marL="2286000" marR="0" lvl="5"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
        <p:nvSpPr>
          <p:cNvPr id="22" name="Shape 22"/>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23" name="Shape 23"/>
          <p:cNvPicPr preferRelativeResize="0"/>
          <p:nvPr/>
        </p:nvPicPr>
        <p:blipFill>
          <a:blip r:embed="rId3">
            <a:alphaModFix/>
          </a:blip>
          <a:stretch>
            <a:fillRect/>
          </a:stretch>
        </p:blipFill>
        <p:spPr>
          <a:xfrm>
            <a:off x="515741" y="5592550"/>
            <a:ext cx="1326474" cy="10781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pic>
        <p:nvPicPr>
          <p:cNvPr id="94" name="Shape 94"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95" name="Shape 9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6" name="Shape 9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7" name="Shape 9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8"/>
        <p:cNvGrpSpPr/>
        <p:nvPr/>
      </p:nvGrpSpPr>
      <p:grpSpPr>
        <a:xfrm>
          <a:off x="0" y="0"/>
          <a:ext cx="0" cy="0"/>
          <a:chOff x="0" y="0"/>
          <a:chExt cx="0" cy="0"/>
        </a:xfrm>
      </p:grpSpPr>
      <p:pic>
        <p:nvPicPr>
          <p:cNvPr id="99" name="Shape 99" descr="Overlay-ContentCaption.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00" name="Shape 100"/>
          <p:cNvSpPr txBox="1">
            <a:spLocks noGrp="1"/>
          </p:cNvSpPr>
          <p:nvPr>
            <p:ph type="title"/>
          </p:nvPr>
        </p:nvSpPr>
        <p:spPr>
          <a:xfrm>
            <a:off x="779464" y="590550"/>
            <a:ext cx="3657600" cy="1162050"/>
          </a:xfrm>
          <a:prstGeom prst="rect">
            <a:avLst/>
          </a:prstGeom>
          <a:noFill/>
          <a:ln>
            <a:noFill/>
          </a:ln>
        </p:spPr>
        <p:txBody>
          <a:bodyPr spcFirstLastPara="1" wrap="square" lIns="91425" tIns="91425" rIns="91425" bIns="91425" anchor="b" anchorCtr="0"/>
          <a:lstStyle>
            <a:lvl1pPr marL="0" marR="0" lvl="0" indent="0" algn="ctr"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1" name="Shape 101"/>
          <p:cNvSpPr txBox="1">
            <a:spLocks noGrp="1"/>
          </p:cNvSpPr>
          <p:nvPr>
            <p:ph type="body" idx="1"/>
          </p:nvPr>
        </p:nvSpPr>
        <p:spPr>
          <a:xfrm>
            <a:off x="4693023" y="739588"/>
            <a:ext cx="3657600" cy="5308787"/>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body" idx="2"/>
          </p:nvPr>
        </p:nvSpPr>
        <p:spPr>
          <a:xfrm>
            <a:off x="779464" y="1816100"/>
            <a:ext cx="3657600" cy="3822700"/>
          </a:xfrm>
          <a:prstGeom prst="rect">
            <a:avLst/>
          </a:prstGeom>
          <a:noFill/>
          <a:ln>
            <a:noFill/>
          </a:ln>
        </p:spPr>
        <p:txBody>
          <a:bodyPr spcFirstLastPara="1" wrap="square" lIns="91425" tIns="91425" rIns="91425" bIns="91425" anchor="t" anchorCtr="0"/>
          <a:lstStyle>
            <a:lvl1pPr marL="457200" marR="0" lvl="0" indent="-228600" algn="ctr"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03" name="Shape 103"/>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4" name="Shape 104"/>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5" name="Shape 10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pic>
        <p:nvPicPr>
          <p:cNvPr id="107" name="Shape 107" descr="Overlay-PictureCaption.png"/>
          <p:cNvPicPr preferRelativeResize="0"/>
          <p:nvPr/>
        </p:nvPicPr>
        <p:blipFill rotWithShape="1">
          <a:blip r:embed="rId2">
            <a:alphaModFix/>
          </a:blip>
          <a:srcRect/>
          <a:stretch/>
        </p:blipFill>
        <p:spPr>
          <a:xfrm>
            <a:off x="449263" y="187325"/>
            <a:ext cx="8535987" cy="6483350"/>
          </a:xfrm>
          <a:prstGeom prst="rect">
            <a:avLst/>
          </a:prstGeom>
          <a:noFill/>
          <a:ln>
            <a:noFill/>
          </a:ln>
        </p:spPr>
      </p:pic>
      <p:sp>
        <p:nvSpPr>
          <p:cNvPr id="108" name="Shape 108"/>
          <p:cNvSpPr txBox="1">
            <a:spLocks noGrp="1"/>
          </p:cNvSpPr>
          <p:nvPr>
            <p:ph type="title"/>
          </p:nvPr>
        </p:nvSpPr>
        <p:spPr>
          <a:xfrm>
            <a:off x="3886200" y="533400"/>
            <a:ext cx="4476750"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9" name="Shape 109"/>
          <p:cNvSpPr txBox="1">
            <a:spLocks noGrp="1"/>
          </p:cNvSpPr>
          <p:nvPr>
            <p:ph type="body" idx="1"/>
          </p:nvPr>
        </p:nvSpPr>
        <p:spPr>
          <a:xfrm>
            <a:off x="3886124" y="1828800"/>
            <a:ext cx="4474539" cy="3810000"/>
          </a:xfrm>
          <a:prstGeom prst="rect">
            <a:avLst/>
          </a:prstGeom>
          <a:noFill/>
          <a:ln>
            <a:noFill/>
          </a:ln>
        </p:spPr>
        <p:txBody>
          <a:bodyPr spcFirstLastPara="1" wrap="square" lIns="91425" tIns="91425" rIns="91425" bIns="91425" anchor="t" anchorCtr="0"/>
          <a:lstStyle>
            <a:lvl1pPr marL="457200" marR="0" lvl="0" indent="-228600"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a:spLocks noGrp="1"/>
          </p:cNvSpPr>
          <p:nvPr>
            <p:ph type="pic" idx="2"/>
          </p:nvPr>
        </p:nvSpPr>
        <p:spPr>
          <a:xfrm flipH="1">
            <a:off x="188253" y="179292"/>
            <a:ext cx="3281087" cy="6483096"/>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dt" idx="10"/>
          </p:nvPr>
        </p:nvSpPr>
        <p:spPr>
          <a:xfrm>
            <a:off x="38862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2" name="Shape 112"/>
          <p:cNvSpPr txBox="1">
            <a:spLocks noGrp="1"/>
          </p:cNvSpPr>
          <p:nvPr>
            <p:ph type="ftr" idx="11"/>
          </p:nvPr>
        </p:nvSpPr>
        <p:spPr>
          <a:xfrm>
            <a:off x="5867400" y="6288088"/>
            <a:ext cx="2676525"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3" name="Shape 113"/>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Alt.">
  <p:cSld name="Picture with Caption, Alt.">
    <p:spTree>
      <p:nvGrpSpPr>
        <p:cNvPr id="1" name="Shape 114"/>
        <p:cNvGrpSpPr/>
        <p:nvPr/>
      </p:nvGrpSpPr>
      <p:grpSpPr>
        <a:xfrm>
          <a:off x="0" y="0"/>
          <a:ext cx="0" cy="0"/>
          <a:chOff x="0" y="0"/>
          <a:chExt cx="0" cy="0"/>
        </a:xfrm>
      </p:grpSpPr>
      <p:pic>
        <p:nvPicPr>
          <p:cNvPr id="115" name="Shape 115"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16" name="Shape 116"/>
          <p:cNvSpPr txBox="1">
            <a:spLocks noGrp="1"/>
          </p:cNvSpPr>
          <p:nvPr>
            <p:ph type="title"/>
          </p:nvPr>
        </p:nvSpPr>
        <p:spPr>
          <a:xfrm>
            <a:off x="4710953" y="533400"/>
            <a:ext cx="3657600"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17" name="Shape 117"/>
          <p:cNvSpPr>
            <a:spLocks noGrp="1"/>
          </p:cNvSpPr>
          <p:nvPr>
            <p:ph type="pic" idx="2"/>
          </p:nvPr>
        </p:nvSpPr>
        <p:spPr>
          <a:xfrm flipH="1">
            <a:off x="596153" y="1600199"/>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body" idx="1"/>
          </p:nvPr>
        </p:nvSpPr>
        <p:spPr>
          <a:xfrm>
            <a:off x="4710412" y="1828800"/>
            <a:ext cx="3657600" cy="3810000"/>
          </a:xfrm>
          <a:prstGeom prst="rect">
            <a:avLst/>
          </a:prstGeom>
          <a:noFill/>
          <a:ln>
            <a:noFill/>
          </a:ln>
        </p:spPr>
        <p:txBody>
          <a:bodyPr spcFirstLastPara="1" wrap="square" lIns="91425" tIns="91425" rIns="91425" bIns="91425" anchor="t" anchorCtr="0"/>
          <a:lstStyle>
            <a:lvl1pPr marL="457200" marR="0" lvl="0" indent="-228600"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9" name="Shape 119"/>
          <p:cNvSpPr txBox="1">
            <a:spLocks noGrp="1"/>
          </p:cNvSpPr>
          <p:nvPr>
            <p:ph type="dt" idx="10"/>
          </p:nvPr>
        </p:nvSpPr>
        <p:spPr>
          <a:xfrm>
            <a:off x="381000" y="6288088"/>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0" name="Shape 120"/>
          <p:cNvSpPr txBox="1">
            <a:spLocks noGrp="1"/>
          </p:cNvSpPr>
          <p:nvPr>
            <p:ph type="ftr" idx="11"/>
          </p:nvPr>
        </p:nvSpPr>
        <p:spPr>
          <a:xfrm>
            <a:off x="3325813" y="6288088"/>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1" name="Shape 12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above Caption">
  <p:cSld name="Picture above Caption">
    <p:spTree>
      <p:nvGrpSpPr>
        <p:cNvPr id="1" name="Shape 122"/>
        <p:cNvGrpSpPr/>
        <p:nvPr/>
      </p:nvGrpSpPr>
      <p:grpSpPr>
        <a:xfrm>
          <a:off x="0" y="0"/>
          <a:ext cx="0" cy="0"/>
          <a:chOff x="0" y="0"/>
          <a:chExt cx="0" cy="0"/>
        </a:xfrm>
      </p:grpSpPr>
      <p:pic>
        <p:nvPicPr>
          <p:cNvPr id="123" name="Shape 123"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24" name="Shape 124"/>
          <p:cNvSpPr txBox="1">
            <a:spLocks noGrp="1"/>
          </p:cNvSpPr>
          <p:nvPr>
            <p:ph type="title"/>
          </p:nvPr>
        </p:nvSpPr>
        <p:spPr>
          <a:xfrm>
            <a:off x="808038" y="3778624"/>
            <a:ext cx="7560515" cy="110265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5" name="Shape 125"/>
          <p:cNvSpPr>
            <a:spLocks noGrp="1"/>
          </p:cNvSpPr>
          <p:nvPr>
            <p:ph type="pic" idx="2"/>
          </p:nvPr>
        </p:nvSpPr>
        <p:spPr>
          <a:xfrm flipH="1">
            <a:off x="871584" y="762000"/>
            <a:ext cx="7427726"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body" idx="1"/>
          </p:nvPr>
        </p:nvSpPr>
        <p:spPr>
          <a:xfrm>
            <a:off x="808034" y="4827493"/>
            <a:ext cx="7559977" cy="1220881"/>
          </a:xfrm>
          <a:prstGeom prst="rect">
            <a:avLst/>
          </a:prstGeom>
          <a:noFill/>
          <a:ln>
            <a:noFill/>
          </a:ln>
        </p:spPr>
        <p:txBody>
          <a:bodyPr spcFirstLastPara="1" wrap="square" lIns="91425" tIns="91425" rIns="91425" bIns="91425" anchor="t" anchorCtr="0"/>
          <a:lstStyle>
            <a:lvl1pPr marL="457200" marR="0" lvl="0" indent="-228600" algn="l" rtl="0">
              <a:spcBef>
                <a:spcPts val="6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27" name="Shape 127"/>
          <p:cNvSpPr txBox="1">
            <a:spLocks noGrp="1"/>
          </p:cNvSpPr>
          <p:nvPr>
            <p:ph type="dt" idx="10"/>
          </p:nvPr>
        </p:nvSpPr>
        <p:spPr>
          <a:xfrm>
            <a:off x="381000" y="6288088"/>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8" name="Shape 128"/>
          <p:cNvSpPr txBox="1">
            <a:spLocks noGrp="1"/>
          </p:cNvSpPr>
          <p:nvPr>
            <p:ph type="ftr" idx="11"/>
          </p:nvPr>
        </p:nvSpPr>
        <p:spPr>
          <a:xfrm>
            <a:off x="3325813" y="6288088"/>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9" name="Shape 12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0"/>
        <p:cNvGrpSpPr/>
        <p:nvPr/>
      </p:nvGrpSpPr>
      <p:grpSpPr>
        <a:xfrm>
          <a:off x="0" y="0"/>
          <a:ext cx="0" cy="0"/>
          <a:chOff x="0" y="0"/>
          <a:chExt cx="0" cy="0"/>
        </a:xfrm>
      </p:grpSpPr>
      <p:pic>
        <p:nvPicPr>
          <p:cNvPr id="131" name="Shape 13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2" name="Shape 132"/>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33" name="Shape 133"/>
          <p:cNvSpPr txBox="1">
            <a:spLocks noGrp="1"/>
          </p:cNvSpPr>
          <p:nvPr>
            <p:ph type="body" idx="1"/>
          </p:nvPr>
        </p:nvSpPr>
        <p:spPr>
          <a:xfrm rot="5400000">
            <a:off x="2466975" y="141288"/>
            <a:ext cx="4208463" cy="7583487"/>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4" name="Shape 13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5" name="Shape 13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6" name="Shape 13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pic>
        <p:nvPicPr>
          <p:cNvPr id="138" name="Shape 13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9" name="Shape 139"/>
          <p:cNvSpPr txBox="1">
            <a:spLocks noGrp="1"/>
          </p:cNvSpPr>
          <p:nvPr>
            <p:ph type="title"/>
          </p:nvPr>
        </p:nvSpPr>
        <p:spPr>
          <a:xfrm rot="5400000">
            <a:off x="5373267" y="2734843"/>
            <a:ext cx="5268912" cy="1358153"/>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40" name="Shape 140"/>
          <p:cNvSpPr txBox="1">
            <a:spLocks noGrp="1"/>
          </p:cNvSpPr>
          <p:nvPr>
            <p:ph type="body" idx="1"/>
          </p:nvPr>
        </p:nvSpPr>
        <p:spPr>
          <a:xfrm rot="5400000">
            <a:off x="1230313" y="328613"/>
            <a:ext cx="5268911" cy="617061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41" name="Shape 141"/>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pic>
        <p:nvPicPr>
          <p:cNvPr id="143" name="Shape 143"/>
          <p:cNvPicPr preferRelativeResize="0"/>
          <p:nvPr/>
        </p:nvPicPr>
        <p:blipFill>
          <a:blip r:embed="rId3">
            <a:alphaModFix/>
          </a:blip>
          <a:stretch>
            <a:fillRect/>
          </a:stretch>
        </p:blipFill>
        <p:spPr>
          <a:xfrm>
            <a:off x="515741" y="5592550"/>
            <a:ext cx="1326474" cy="10781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26" name="Shape 26"/>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3" y="1828800"/>
            <a:ext cx="7583487" cy="420846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pic>
        <p:nvPicPr>
          <p:cNvPr id="32" name="Shape 32" descr="Overlay-SectionHeader.png"/>
          <p:cNvPicPr preferRelativeResize="0"/>
          <p:nvPr/>
        </p:nvPicPr>
        <p:blipFill rotWithShape="1">
          <a:blip r:embed="rId2">
            <a:alphaModFix/>
          </a:blip>
          <a:srcRect/>
          <a:stretch/>
        </p:blipFill>
        <p:spPr>
          <a:xfrm>
            <a:off x="381000" y="0"/>
            <a:ext cx="8826500" cy="6483350"/>
          </a:xfrm>
          <a:prstGeom prst="rect">
            <a:avLst/>
          </a:prstGeom>
          <a:noFill/>
          <a:ln>
            <a:noFill/>
          </a:ln>
        </p:spPr>
      </p:pic>
      <p:sp>
        <p:nvSpPr>
          <p:cNvPr id="33" name="Shape 33"/>
          <p:cNvSpPr txBox="1">
            <a:spLocks noGrp="1"/>
          </p:cNvSpPr>
          <p:nvPr>
            <p:ph type="title"/>
          </p:nvPr>
        </p:nvSpPr>
        <p:spPr>
          <a:xfrm>
            <a:off x="779463" y="2591360"/>
            <a:ext cx="7583487" cy="13620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4400" b="1"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34" name="Shape 34"/>
          <p:cNvSpPr txBox="1">
            <a:spLocks noGrp="1"/>
          </p:cNvSpPr>
          <p:nvPr>
            <p:ph type="body" idx="1"/>
          </p:nvPr>
        </p:nvSpPr>
        <p:spPr>
          <a:xfrm>
            <a:off x="779463" y="3950354"/>
            <a:ext cx="7583487" cy="1500187"/>
          </a:xfrm>
          <a:prstGeom prst="rect">
            <a:avLst/>
          </a:prstGeom>
          <a:noFill/>
          <a:ln>
            <a:noFill/>
          </a:ln>
        </p:spPr>
        <p:txBody>
          <a:bodyPr spcFirstLastPara="1" wrap="square" lIns="91425" tIns="91425" rIns="91425" bIns="91425" anchor="t" anchorCtr="0"/>
          <a:lstStyle>
            <a:lvl1pPr marL="457200" marR="0" lvl="0" indent="-228600" algn="l" rtl="0">
              <a:spcBef>
                <a:spcPts val="600"/>
              </a:spcBef>
              <a:spcAft>
                <a:spcPts val="0"/>
              </a:spcAft>
              <a:buClr>
                <a:srgbClr val="001D4D"/>
              </a:buClr>
              <a:buSzPts val="2200"/>
              <a:buFont typeface="Noto Sans Symbols"/>
              <a:buNone/>
              <a:defRPr sz="20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888888"/>
              </a:buClr>
              <a:buSzPts val="2000"/>
              <a:buFont typeface="Noto Sans Symbols"/>
              <a:buNone/>
              <a:defRPr sz="1800" b="0" i="0" u="none" strike="noStrike" cap="none">
                <a:solidFill>
                  <a:srgbClr val="888888"/>
                </a:solidFill>
                <a:latin typeface="Trebuchet MS"/>
                <a:ea typeface="Trebuchet MS"/>
                <a:cs typeface="Trebuchet MS"/>
                <a:sym typeface="Trebuchet MS"/>
              </a:defRPr>
            </a:lvl2pPr>
            <a:lvl3pPr marL="1371600" marR="0" lvl="2" indent="-228600" algn="l" rtl="0">
              <a:spcBef>
                <a:spcPts val="600"/>
              </a:spcBef>
              <a:spcAft>
                <a:spcPts val="0"/>
              </a:spcAft>
              <a:buClr>
                <a:srgbClr val="888888"/>
              </a:buClr>
              <a:buSzPts val="1800"/>
              <a:buFont typeface="Noto Sans Symbols"/>
              <a:buNone/>
              <a:defRPr sz="1600" b="0" i="0" u="none" strike="noStrike" cap="none">
                <a:solidFill>
                  <a:srgbClr val="888888"/>
                </a:solidFill>
                <a:latin typeface="Trebuchet MS"/>
                <a:ea typeface="Trebuchet MS"/>
                <a:cs typeface="Trebuchet MS"/>
                <a:sym typeface="Trebuchet MS"/>
              </a:defRPr>
            </a:lvl3pPr>
            <a:lvl4pPr marL="1828800" marR="0" lvl="3" indent="-228600"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4pPr>
            <a:lvl5pPr marL="2286000" marR="0" lvl="4" indent="-228600"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5pPr>
            <a:lvl6pPr marL="2743200" marR="0" lvl="5"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6pPr>
            <a:lvl7pPr marL="3200400" marR="0" lvl="6"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7pPr>
            <a:lvl8pPr marL="3657600" marR="0" lvl="7"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8pPr>
            <a:lvl9pPr marL="4114800" marR="0" lvl="8"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35" name="Shape 3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pic>
        <p:nvPicPr>
          <p:cNvPr id="39" name="Shape 39"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40" name="Shape 40"/>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41" name="Shape 41"/>
          <p:cNvSpPr txBox="1">
            <a:spLocks noGrp="1"/>
          </p:cNvSpPr>
          <p:nvPr>
            <p:ph type="body" idx="1"/>
          </p:nvPr>
        </p:nvSpPr>
        <p:spPr>
          <a:xfrm>
            <a:off x="779462"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2" name="Shape 42"/>
          <p:cNvSpPr txBox="1">
            <a:spLocks noGrp="1"/>
          </p:cNvSpPr>
          <p:nvPr>
            <p:ph type="body" idx="2"/>
          </p:nvPr>
        </p:nvSpPr>
        <p:spPr>
          <a:xfrm>
            <a:off x="4688541"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pic>
        <p:nvPicPr>
          <p:cNvPr id="47" name="Shape 47"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49" name="Shape 49"/>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cxnSp>
        <p:nvCxnSpPr>
          <p:cNvPr id="50" name="Shape 50"/>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51" name="Shape 51"/>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sp>
        <p:nvSpPr>
          <p:cNvPr id="52" name="Shape 52"/>
          <p:cNvSpPr txBox="1">
            <a:spLocks noGrp="1"/>
          </p:cNvSpPr>
          <p:nvPr>
            <p:ph type="title"/>
          </p:nvPr>
        </p:nvSpPr>
        <p:spPr>
          <a:xfrm>
            <a:off x="779463" y="381000"/>
            <a:ext cx="7583487" cy="104438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53" name="Shape 53"/>
          <p:cNvSpPr txBox="1">
            <a:spLocks noGrp="1"/>
          </p:cNvSpPr>
          <p:nvPr>
            <p:ph type="body" idx="1"/>
          </p:nvPr>
        </p:nvSpPr>
        <p:spPr>
          <a:xfrm>
            <a:off x="779463" y="1438835"/>
            <a:ext cx="3657600" cy="789828"/>
          </a:xfrm>
          <a:prstGeom prst="rect">
            <a:avLst/>
          </a:prstGeom>
          <a:noFill/>
          <a:ln>
            <a:noFill/>
          </a:ln>
        </p:spPr>
        <p:txBody>
          <a:bodyPr spcFirstLastPara="1" wrap="square" lIns="91425" tIns="91425" rIns="91425" bIns="91425" anchor="b" anchorCtr="0"/>
          <a:lstStyle>
            <a:lvl1pPr marL="457200" marR="0" lvl="0" indent="-228600"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779463" y="2362199"/>
            <a:ext cx="3657600" cy="36861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5" name="Shape 55"/>
          <p:cNvSpPr txBox="1">
            <a:spLocks noGrp="1"/>
          </p:cNvSpPr>
          <p:nvPr>
            <p:ph type="body" idx="3"/>
          </p:nvPr>
        </p:nvSpPr>
        <p:spPr>
          <a:xfrm>
            <a:off x="4705350" y="1438835"/>
            <a:ext cx="3657600" cy="789828"/>
          </a:xfrm>
          <a:prstGeom prst="rect">
            <a:avLst/>
          </a:prstGeom>
          <a:noFill/>
          <a:ln>
            <a:noFill/>
          </a:ln>
        </p:spPr>
        <p:txBody>
          <a:bodyPr spcFirstLastPara="1" wrap="square" lIns="91425" tIns="91425" rIns="91425" bIns="91425" anchor="b" anchorCtr="0"/>
          <a:lstStyle>
            <a:lvl1pPr marL="457200" marR="0" lvl="0" indent="-228600"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body" idx="4"/>
          </p:nvPr>
        </p:nvSpPr>
        <p:spPr>
          <a:xfrm>
            <a:off x="4705350" y="2362199"/>
            <a:ext cx="3657600" cy="36861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 Content, Top and Bottom">
  <p:cSld name="2 Content, Top and Bottom">
    <p:spTree>
      <p:nvGrpSpPr>
        <p:cNvPr id="1" name="Shape 60"/>
        <p:cNvGrpSpPr/>
        <p:nvPr/>
      </p:nvGrpSpPr>
      <p:grpSpPr>
        <a:xfrm>
          <a:off x="0" y="0"/>
          <a:ext cx="0" cy="0"/>
          <a:chOff x="0" y="0"/>
          <a:chExt cx="0" cy="0"/>
        </a:xfrm>
      </p:grpSpPr>
      <p:pic>
        <p:nvPicPr>
          <p:cNvPr id="61" name="Shape 6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62" name="Shape 62"/>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3" name="Shape 63"/>
          <p:cNvSpPr txBox="1">
            <a:spLocks noGrp="1"/>
          </p:cNvSpPr>
          <p:nvPr>
            <p:ph type="body" idx="1"/>
          </p:nvPr>
        </p:nvSpPr>
        <p:spPr>
          <a:xfrm>
            <a:off x="779462" y="1828801"/>
            <a:ext cx="7585076"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4" name="Shape 64"/>
          <p:cNvSpPr txBox="1">
            <a:spLocks noGrp="1"/>
          </p:cNvSpPr>
          <p:nvPr>
            <p:ph type="body" idx="2"/>
          </p:nvPr>
        </p:nvSpPr>
        <p:spPr>
          <a:xfrm>
            <a:off x="779462" y="3991816"/>
            <a:ext cx="7585076"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 Content">
  <p:cSld name="3 Content">
    <p:spTree>
      <p:nvGrpSpPr>
        <p:cNvPr id="1" name="Shape 68"/>
        <p:cNvGrpSpPr/>
        <p:nvPr/>
      </p:nvGrpSpPr>
      <p:grpSpPr>
        <a:xfrm>
          <a:off x="0" y="0"/>
          <a:ext cx="0" cy="0"/>
          <a:chOff x="0" y="0"/>
          <a:chExt cx="0" cy="0"/>
        </a:xfrm>
      </p:grpSpPr>
      <p:pic>
        <p:nvPicPr>
          <p:cNvPr id="69" name="Shape 69"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70" name="Shape 70"/>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71" name="Shape 71"/>
          <p:cNvSpPr txBox="1">
            <a:spLocks noGrp="1"/>
          </p:cNvSpPr>
          <p:nvPr>
            <p:ph type="body" idx="1"/>
          </p:nvPr>
        </p:nvSpPr>
        <p:spPr>
          <a:xfrm>
            <a:off x="471095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2" name="Shape 72"/>
          <p:cNvSpPr txBox="1">
            <a:spLocks noGrp="1"/>
          </p:cNvSpPr>
          <p:nvPr>
            <p:ph type="body" idx="2"/>
          </p:nvPr>
        </p:nvSpPr>
        <p:spPr>
          <a:xfrm>
            <a:off x="471095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3" name="Shape 73"/>
          <p:cNvSpPr txBox="1">
            <a:spLocks noGrp="1"/>
          </p:cNvSpPr>
          <p:nvPr>
            <p:ph type="body" idx="3"/>
          </p:nvPr>
        </p:nvSpPr>
        <p:spPr>
          <a:xfrm>
            <a:off x="779462"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 Content">
  <p:cSld name="4 Content">
    <p:spTree>
      <p:nvGrpSpPr>
        <p:cNvPr id="1" name="Shape 77"/>
        <p:cNvGrpSpPr/>
        <p:nvPr/>
      </p:nvGrpSpPr>
      <p:grpSpPr>
        <a:xfrm>
          <a:off x="0" y="0"/>
          <a:ext cx="0" cy="0"/>
          <a:chOff x="0" y="0"/>
          <a:chExt cx="0" cy="0"/>
        </a:xfrm>
      </p:grpSpPr>
      <p:pic>
        <p:nvPicPr>
          <p:cNvPr id="78" name="Shape 7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79" name="Shape 79"/>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80" name="Shape 80"/>
          <p:cNvSpPr txBox="1">
            <a:spLocks noGrp="1"/>
          </p:cNvSpPr>
          <p:nvPr>
            <p:ph type="body" idx="1"/>
          </p:nvPr>
        </p:nvSpPr>
        <p:spPr>
          <a:xfrm>
            <a:off x="77946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body" idx="2"/>
          </p:nvPr>
        </p:nvSpPr>
        <p:spPr>
          <a:xfrm>
            <a:off x="77946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body" idx="3"/>
          </p:nvPr>
        </p:nvSpPr>
        <p:spPr>
          <a:xfrm>
            <a:off x="471095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3" name="Shape 83"/>
          <p:cNvSpPr txBox="1">
            <a:spLocks noGrp="1"/>
          </p:cNvSpPr>
          <p:nvPr>
            <p:ph type="body" idx="4"/>
          </p:nvPr>
        </p:nvSpPr>
        <p:spPr>
          <a:xfrm>
            <a:off x="471095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4" name="Shape 8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Shape 8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7"/>
        <p:cNvGrpSpPr/>
        <p:nvPr/>
      </p:nvGrpSpPr>
      <p:grpSpPr>
        <a:xfrm>
          <a:off x="0" y="0"/>
          <a:ext cx="0" cy="0"/>
          <a:chOff x="0" y="0"/>
          <a:chExt cx="0" cy="0"/>
        </a:xfrm>
      </p:grpSpPr>
      <p:pic>
        <p:nvPicPr>
          <p:cNvPr id="88" name="Shape 8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89" name="Shape 89"/>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90" name="Shape 90"/>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1" name="Shape 91"/>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2" name="Shape 92"/>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name="adj1" fmla="val 9416"/>
              <a:gd name="adj2" fmla="val 0"/>
            </a:avLst>
          </a:prstGeom>
          <a:gradFill>
            <a:gsLst>
              <a:gs pos="0">
                <a:srgbClr val="B27A00"/>
              </a:gs>
              <a:gs pos="13000">
                <a:srgbClr val="B27A00"/>
              </a:gs>
              <a:gs pos="100000">
                <a:schemeClr val="lt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Shape 11"/>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Shape 12"/>
          <p:cNvSpPr txBox="1">
            <a:spLocks noGrp="1"/>
          </p:cNvSpPr>
          <p:nvPr>
            <p:ph type="body" idx="1"/>
          </p:nvPr>
        </p:nvSpPr>
        <p:spPr>
          <a:xfrm>
            <a:off x="779463" y="1828800"/>
            <a:ext cx="7583487" cy="420846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pic>
        <p:nvPicPr>
          <p:cNvPr id="15" name="Shape 15" descr="FIULogo_H_CMYK_fx.png"/>
          <p:cNvPicPr preferRelativeResize="0"/>
          <p:nvPr/>
        </p:nvPicPr>
        <p:blipFill rotWithShape="1">
          <a:blip r:embed="rId18">
            <a:alphaModFix/>
          </a:blip>
          <a:srcRect/>
          <a:stretch/>
        </p:blipFill>
        <p:spPr>
          <a:xfrm>
            <a:off x="6103938" y="5959475"/>
            <a:ext cx="2430462" cy="693738"/>
          </a:xfrm>
          <a:prstGeom prst="rect">
            <a:avLst/>
          </a:prstGeom>
          <a:noFill/>
          <a:ln>
            <a:noFill/>
          </a:ln>
        </p:spPr>
      </p:pic>
      <p:pic>
        <p:nvPicPr>
          <p:cNvPr id="16" name="Shape 16"/>
          <p:cNvPicPr preferRelativeResize="0"/>
          <p:nvPr/>
        </p:nvPicPr>
        <p:blipFill>
          <a:blip r:embed="rId19">
            <a:alphaModFix/>
          </a:blip>
          <a:stretch>
            <a:fillRect/>
          </a:stretch>
        </p:blipFill>
        <p:spPr>
          <a:xfrm>
            <a:off x="515741" y="5592550"/>
            <a:ext cx="1326474" cy="10781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skhan064@fiu.edu"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8"/>
            <a:ext cx="8686800" cy="3900900"/>
          </a:xfrm>
          <a:prstGeom prst="rect">
            <a:avLst/>
          </a:prstGeom>
          <a:no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en-US" dirty="0" err="1">
                <a:solidFill>
                  <a:schemeClr val="tx1"/>
                </a:solidFill>
              </a:rPr>
              <a:t>Snackability</a:t>
            </a:r>
            <a:r>
              <a:rPr lang="en-US" dirty="0">
                <a:solidFill>
                  <a:schemeClr val="tx1"/>
                </a:solidFill>
              </a:rPr>
              <a:t> </a:t>
            </a:r>
            <a:r>
              <a:rPr lang="en-US" dirty="0" smtClean="0">
                <a:solidFill>
                  <a:schemeClr val="tx1"/>
                </a:solidFill>
              </a:rPr>
              <a:t>2.0</a:t>
            </a:r>
            <a:endParaRPr sz="2900" b="0" i="0" u="none" strike="noStrike" cap="none" dirty="0">
              <a:solidFill>
                <a:schemeClr val="tx1"/>
              </a:solidFill>
              <a:sym typeface="Trebuchet MS"/>
            </a:endParaRPr>
          </a:p>
          <a:p>
            <a:pPr marL="0" marR="0" lvl="0" indent="0" algn="ctr" rtl="0">
              <a:spcBef>
                <a:spcPts val="0"/>
              </a:spcBef>
              <a:spcAft>
                <a:spcPts val="0"/>
              </a:spcAft>
              <a:buNone/>
            </a:pPr>
            <a:endParaRPr sz="2900" dirty="0">
              <a:solidFill>
                <a:schemeClr val="tx1"/>
              </a:solidFill>
            </a:endParaRPr>
          </a:p>
          <a:p>
            <a:pPr marL="0" marR="0" lvl="0" indent="0" algn="ctr" rtl="0">
              <a:spcBef>
                <a:spcPts val="0"/>
              </a:spcBef>
              <a:spcAft>
                <a:spcPts val="0"/>
              </a:spcAft>
              <a:buNone/>
            </a:pPr>
            <a:r>
              <a:rPr lang="en-US" sz="2500" b="0" i="0" u="none" strike="noStrike" cap="none" dirty="0">
                <a:solidFill>
                  <a:schemeClr val="tx1"/>
                </a:solidFill>
                <a:latin typeface="Trebuchet MS"/>
                <a:ea typeface="Trebuchet MS"/>
                <a:cs typeface="Trebuchet MS"/>
                <a:sym typeface="Trebuchet MS"/>
              </a:rPr>
              <a:t>Team </a:t>
            </a:r>
            <a:r>
              <a:rPr lang="en-US" sz="2500" b="0" i="0" u="none" strike="noStrike" cap="none" dirty="0" smtClean="0">
                <a:solidFill>
                  <a:schemeClr val="tx1"/>
                </a:solidFill>
                <a:latin typeface="Trebuchet MS"/>
                <a:ea typeface="Trebuchet MS"/>
                <a:cs typeface="Trebuchet MS"/>
                <a:sym typeface="Trebuchet MS"/>
              </a:rPr>
              <a:t>Member: </a:t>
            </a:r>
            <a:r>
              <a:rPr lang="en-US" sz="2500" dirty="0" err="1" smtClean="0">
                <a:solidFill>
                  <a:schemeClr val="tx1"/>
                </a:solidFill>
              </a:rPr>
              <a:t>Shafeeque</a:t>
            </a:r>
            <a:r>
              <a:rPr lang="en-US" sz="2500" dirty="0" smtClean="0">
                <a:solidFill>
                  <a:schemeClr val="tx1"/>
                </a:solidFill>
              </a:rPr>
              <a:t> Khan</a:t>
            </a:r>
            <a:r>
              <a:rPr lang="en-US" sz="2500" b="0" i="0" u="none" strike="noStrike" cap="none" dirty="0">
                <a:solidFill>
                  <a:schemeClr val="tx1"/>
                </a:solidFill>
                <a:latin typeface="Trebuchet MS"/>
                <a:ea typeface="Trebuchet MS"/>
                <a:cs typeface="Trebuchet MS"/>
                <a:sym typeface="Trebuchet MS"/>
              </a:rPr>
              <a:t/>
            </a:r>
            <a:br>
              <a:rPr lang="en-US" sz="2500" b="0" i="0" u="none" strike="noStrike" cap="none" dirty="0">
                <a:solidFill>
                  <a:schemeClr val="tx1"/>
                </a:solidFill>
                <a:latin typeface="Trebuchet MS"/>
                <a:ea typeface="Trebuchet MS"/>
                <a:cs typeface="Trebuchet MS"/>
                <a:sym typeface="Trebuchet MS"/>
              </a:rPr>
            </a:br>
            <a:r>
              <a:rPr lang="en-US" sz="2500" b="0" i="0" u="none" strike="noStrike" cap="none" dirty="0">
                <a:solidFill>
                  <a:schemeClr val="tx1"/>
                </a:solidFill>
                <a:latin typeface="Trebuchet MS"/>
                <a:ea typeface="Trebuchet MS"/>
                <a:cs typeface="Trebuchet MS"/>
                <a:sym typeface="Trebuchet MS"/>
              </a:rPr>
              <a:t>Product Owner: Dr</a:t>
            </a:r>
            <a:r>
              <a:rPr lang="en-US" sz="2500" dirty="0">
                <a:solidFill>
                  <a:schemeClr val="tx1"/>
                </a:solidFill>
              </a:rPr>
              <a:t>. Cristina Palacios</a:t>
            </a:r>
            <a:endParaRPr sz="2500" b="0" i="0" u="none" strike="noStrike" cap="none" dirty="0">
              <a:solidFill>
                <a:schemeClr val="tx1"/>
              </a:solidFill>
              <a:sym typeface="Trebuchet MS"/>
            </a:endParaRPr>
          </a:p>
          <a:p>
            <a:pPr marL="0" marR="0" lvl="0" indent="0" algn="ctr" rtl="0">
              <a:spcBef>
                <a:spcPts val="0"/>
              </a:spcBef>
              <a:spcAft>
                <a:spcPts val="0"/>
              </a:spcAft>
              <a:buNone/>
            </a:pPr>
            <a:r>
              <a:rPr lang="en-US" sz="2500" dirty="0">
                <a:solidFill>
                  <a:schemeClr val="tx1"/>
                </a:solidFill>
              </a:rPr>
              <a:t>Instructor: </a:t>
            </a:r>
            <a:r>
              <a:rPr lang="en-US" sz="2500" dirty="0" err="1">
                <a:solidFill>
                  <a:schemeClr val="tx1"/>
                </a:solidFill>
              </a:rPr>
              <a:t>Masoud</a:t>
            </a:r>
            <a:r>
              <a:rPr lang="en-US" sz="2500" dirty="0">
                <a:solidFill>
                  <a:schemeClr val="tx1"/>
                </a:solidFill>
              </a:rPr>
              <a:t> </a:t>
            </a:r>
            <a:r>
              <a:rPr lang="en-US" sz="2500" dirty="0" err="1">
                <a:solidFill>
                  <a:schemeClr val="tx1"/>
                </a:solidFill>
              </a:rPr>
              <a:t>Sadjadi</a:t>
            </a:r>
            <a:r>
              <a:rPr lang="en-US" sz="2800" b="0" i="0" u="none" strike="noStrike" cap="none" dirty="0">
                <a:solidFill>
                  <a:schemeClr val="tx1"/>
                </a:solidFill>
                <a:latin typeface="Trebuchet MS"/>
                <a:ea typeface="Trebuchet MS"/>
                <a:cs typeface="Trebuchet MS"/>
                <a:sym typeface="Trebuchet MS"/>
              </a:rPr>
              <a:t/>
            </a:r>
            <a:br>
              <a:rPr lang="en-US" sz="2800" b="0" i="0" u="none" strike="noStrike" cap="none" dirty="0">
                <a:solidFill>
                  <a:schemeClr val="tx1"/>
                </a:solidFill>
                <a:latin typeface="Trebuchet MS"/>
                <a:ea typeface="Trebuchet MS"/>
                <a:cs typeface="Trebuchet MS"/>
                <a:sym typeface="Trebuchet MS"/>
              </a:rPr>
            </a:br>
            <a:r>
              <a:rPr lang="en-US" sz="4400" b="0" i="0" u="none" strike="noStrike" cap="none" dirty="0">
                <a:solidFill>
                  <a:schemeClr val="tx1"/>
                </a:solidFill>
                <a:latin typeface="Trebuchet MS"/>
                <a:ea typeface="Trebuchet MS"/>
                <a:cs typeface="Trebuchet MS"/>
                <a:sym typeface="Trebuchet MS"/>
              </a:rPr>
              <a:t/>
            </a:r>
            <a:br>
              <a:rPr lang="en-US" sz="4400" b="0" i="0" u="none" strike="noStrike" cap="none" dirty="0">
                <a:solidFill>
                  <a:schemeClr val="tx1"/>
                </a:solidFill>
                <a:latin typeface="Trebuchet MS"/>
                <a:ea typeface="Trebuchet MS"/>
                <a:cs typeface="Trebuchet MS"/>
                <a:sym typeface="Trebuchet MS"/>
              </a:rPr>
            </a:br>
            <a:r>
              <a:rPr lang="en-US" sz="1800" b="0" i="0" u="none" strike="noStrike" cap="none" dirty="0">
                <a:solidFill>
                  <a:schemeClr val="tx1"/>
                </a:solidFill>
                <a:latin typeface="Trebuchet MS"/>
                <a:ea typeface="Trebuchet MS"/>
                <a:cs typeface="Trebuchet MS"/>
                <a:sym typeface="Trebuchet MS"/>
              </a:rPr>
              <a:t>School of Computing and Information Sciences</a:t>
            </a:r>
            <a:br>
              <a:rPr lang="en-US" sz="1800" b="0" i="0" u="none" strike="noStrike" cap="none" dirty="0">
                <a:solidFill>
                  <a:schemeClr val="tx1"/>
                </a:solidFill>
                <a:latin typeface="Trebuchet MS"/>
                <a:ea typeface="Trebuchet MS"/>
                <a:cs typeface="Trebuchet MS"/>
                <a:sym typeface="Trebuchet MS"/>
              </a:rPr>
            </a:br>
            <a:r>
              <a:rPr lang="en-US" sz="1800" b="0" i="0" u="none" strike="noStrike" cap="none" dirty="0">
                <a:solidFill>
                  <a:schemeClr val="tx1"/>
                </a:solidFill>
                <a:latin typeface="Trebuchet MS"/>
                <a:ea typeface="Trebuchet MS"/>
                <a:cs typeface="Trebuchet MS"/>
                <a:sym typeface="Trebuchet MS"/>
              </a:rPr>
              <a:t>Florida International University</a:t>
            </a:r>
            <a:endParaRPr sz="4400" b="0" i="0" u="none" strike="noStrike" cap="none" dirty="0">
              <a:solidFill>
                <a:schemeClr val="tx1"/>
              </a:solidFill>
              <a:latin typeface="Trebuchet MS"/>
              <a:ea typeface="Trebuchet MS"/>
              <a:cs typeface="Trebuchet MS"/>
              <a:sym typeface="Trebuchet MS"/>
            </a:endParaRPr>
          </a:p>
        </p:txBody>
      </p:sp>
      <p:sp>
        <p:nvSpPr>
          <p:cNvPr id="150" name="Shape 150"/>
          <p:cNvSpPr txBox="1">
            <a:spLocks noGrp="1"/>
          </p:cNvSpPr>
          <p:nvPr>
            <p:ph type="subTitle" idx="1"/>
          </p:nvPr>
        </p:nvSpPr>
        <p:spPr>
          <a:xfrm>
            <a:off x="0" y="2945587"/>
            <a:ext cx="8686800" cy="1219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Font typeface="Noto Sans Symbols"/>
              <a:buNone/>
            </a:pPr>
            <a:endParaRPr sz="1800" b="0" i="0" u="none" strike="noStrike" cap="none" dirty="0">
              <a:solidFill>
                <a:srgbClr val="666666"/>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en-US" sz="3600" b="0" i="0" u="none" strike="noStrike" cap="none" dirty="0">
                <a:solidFill>
                  <a:schemeClr val="tx1"/>
                </a:solidFill>
                <a:latin typeface="Trebuchet MS"/>
                <a:ea typeface="Trebuchet MS"/>
                <a:cs typeface="Trebuchet MS"/>
                <a:sym typeface="Trebuchet MS"/>
              </a:rPr>
              <a:t>Final Presentation</a:t>
            </a:r>
            <a:endParaRPr sz="3600" b="0" i="0" u="none" strike="noStrike" cap="none" dirty="0">
              <a:solidFill>
                <a:schemeClr val="tx1"/>
              </a:solidFill>
              <a:latin typeface="Trebuchet MS"/>
              <a:ea typeface="Trebuchet MS"/>
              <a:cs typeface="Trebuchet MS"/>
              <a:sym typeface="Trebuchet MS"/>
            </a:endParaRPr>
          </a:p>
          <a:p>
            <a:pPr marL="0" lvl="0" indent="0" algn="ctr" rtl="0">
              <a:spcBef>
                <a:spcPts val="0"/>
              </a:spcBef>
              <a:spcAft>
                <a:spcPts val="0"/>
              </a:spcAft>
              <a:buClr>
                <a:schemeClr val="dk1"/>
              </a:buClr>
              <a:buFont typeface="Arial"/>
              <a:buNone/>
            </a:pPr>
            <a:r>
              <a:rPr lang="en-US" sz="2600" dirty="0" smtClean="0">
                <a:solidFill>
                  <a:schemeClr val="tx1"/>
                </a:solidFill>
                <a:latin typeface="Trebuchet MS"/>
                <a:ea typeface="Trebuchet MS"/>
                <a:cs typeface="Trebuchet MS"/>
                <a:sym typeface="Trebuchet MS"/>
              </a:rPr>
              <a:t>Fall 2018</a:t>
            </a:r>
            <a:endParaRPr sz="2600" dirty="0">
              <a:solidFill>
                <a:schemeClr val="tx1"/>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Shape 231"/>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SzPts val="1100"/>
              <a:buNone/>
            </a:pPr>
            <a:r>
              <a:rPr lang="en-US" b="1" dirty="0" smtClean="0">
                <a:solidFill>
                  <a:schemeClr val="dk1"/>
                </a:solidFill>
              </a:rPr>
              <a:t>Consume History</a:t>
            </a:r>
            <a:endParaRPr dirty="0"/>
          </a:p>
        </p:txBody>
      </p:sp>
      <p:sp>
        <p:nvSpPr>
          <p:cNvPr id="232" name="Shape 232"/>
          <p:cNvSpPr txBox="1">
            <a:spLocks noGrp="1"/>
          </p:cNvSpPr>
          <p:nvPr>
            <p:ph type="body" idx="1"/>
          </p:nvPr>
        </p:nvSpPr>
        <p:spPr>
          <a:xfrm>
            <a:off x="358413" y="1030077"/>
            <a:ext cx="8425500" cy="4208400"/>
          </a:xfrm>
          <a:prstGeom prst="rect">
            <a:avLst/>
          </a:prstGeom>
          <a:noFill/>
          <a:ln>
            <a:noFill/>
          </a:ln>
        </p:spPr>
        <p:txBody>
          <a:bodyPr spcFirstLastPara="1" wrap="square" lIns="91425" tIns="45700" rIns="91425" bIns="45700" anchor="t" anchorCtr="0">
            <a:noAutofit/>
          </a:bodyPr>
          <a:lstStyle/>
          <a:p>
            <a:pPr marL="0" lvl="0" indent="0">
              <a:lnSpc>
                <a:spcPct val="150000"/>
              </a:lnSpc>
              <a:buClr>
                <a:schemeClr val="dk1"/>
              </a:buClr>
              <a:buSzPts val="1100"/>
              <a:buNone/>
            </a:pPr>
            <a:r>
              <a:rPr lang="en-US" sz="2000" u="sng" dirty="0">
                <a:solidFill>
                  <a:srgbClr val="111111"/>
                </a:solidFill>
              </a:rPr>
              <a:t>Description</a:t>
            </a:r>
            <a:r>
              <a:rPr lang="en-US" sz="2000" u="sng" dirty="0" smtClean="0">
                <a:solidFill>
                  <a:srgbClr val="111111"/>
                </a:solidFill>
              </a:rPr>
              <a:t>: </a:t>
            </a:r>
            <a:r>
              <a:rPr lang="en-US" sz="2000" dirty="0">
                <a:solidFill>
                  <a:schemeClr val="tx1"/>
                </a:solidFill>
              </a:rPr>
              <a:t>As a user </a:t>
            </a:r>
            <a:r>
              <a:rPr lang="en-US" sz="2000" b="1" dirty="0">
                <a:solidFill>
                  <a:schemeClr val="tx1"/>
                </a:solidFill>
              </a:rPr>
              <a:t>I want</a:t>
            </a:r>
            <a:r>
              <a:rPr lang="en-US" sz="2000" dirty="0">
                <a:solidFill>
                  <a:schemeClr val="tx1"/>
                </a:solidFill>
              </a:rPr>
              <a:t> to keep a list of snacks I have consumed previously </a:t>
            </a:r>
            <a:r>
              <a:rPr lang="en-US" sz="2000" b="1" dirty="0">
                <a:solidFill>
                  <a:schemeClr val="tx1"/>
                </a:solidFill>
              </a:rPr>
              <a:t>so that</a:t>
            </a:r>
            <a:r>
              <a:rPr lang="en-US" sz="2000" dirty="0">
                <a:solidFill>
                  <a:schemeClr val="tx1"/>
                </a:solidFill>
              </a:rPr>
              <a:t> I can keep track of what I have eaten that day</a:t>
            </a:r>
            <a:endParaRPr sz="2000" dirty="0" smtClean="0">
              <a:solidFill>
                <a:schemeClr val="tx1"/>
              </a:solidFill>
            </a:endParaRPr>
          </a:p>
          <a:p>
            <a:pPr marL="0" marR="0" lvl="0" indent="0" algn="l" rtl="0">
              <a:lnSpc>
                <a:spcPct val="150000"/>
              </a:lnSpc>
              <a:spcBef>
                <a:spcPts val="0"/>
              </a:spcBef>
              <a:spcAft>
                <a:spcPts val="0"/>
              </a:spcAft>
              <a:buClr>
                <a:schemeClr val="dk1"/>
              </a:buClr>
              <a:buSzPts val="1100"/>
              <a:buFont typeface="Arial"/>
              <a:buNone/>
            </a:pPr>
            <a:r>
              <a:rPr lang="en-US" sz="2000" u="sng" dirty="0" smtClean="0">
                <a:solidFill>
                  <a:srgbClr val="111111"/>
                </a:solidFill>
              </a:rPr>
              <a:t>Acceptance Criteria:</a:t>
            </a:r>
            <a:endParaRPr sz="2000" u="sng" dirty="0" smtClean="0">
              <a:solidFill>
                <a:srgbClr val="111111"/>
              </a:solidFill>
            </a:endParaRPr>
          </a:p>
          <a:p>
            <a:pPr marL="88900" indent="0">
              <a:buNone/>
            </a:pPr>
            <a:r>
              <a:rPr lang="en-US" sz="2000" b="1" dirty="0">
                <a:solidFill>
                  <a:schemeClr val="tx1"/>
                </a:solidFill>
              </a:rPr>
              <a:t>GIVEN</a:t>
            </a:r>
            <a:r>
              <a:rPr lang="en-US" sz="2000" dirty="0">
                <a:solidFill>
                  <a:schemeClr val="tx1"/>
                </a:solidFill>
              </a:rPr>
              <a:t> I am a user that has previously consumed snacks</a:t>
            </a:r>
          </a:p>
          <a:p>
            <a:pPr marL="88900" indent="0">
              <a:buNone/>
            </a:pPr>
            <a:r>
              <a:rPr lang="en-US" sz="2000" b="1" dirty="0">
                <a:solidFill>
                  <a:schemeClr val="tx1"/>
                </a:solidFill>
              </a:rPr>
              <a:t>WHEN</a:t>
            </a:r>
            <a:r>
              <a:rPr lang="en-US" sz="2000" dirty="0">
                <a:solidFill>
                  <a:schemeClr val="tx1"/>
                </a:solidFill>
              </a:rPr>
              <a:t> I go to the consumed page</a:t>
            </a:r>
          </a:p>
          <a:p>
            <a:pPr marL="88900" indent="0">
              <a:buNone/>
            </a:pPr>
            <a:r>
              <a:rPr lang="en-US" sz="2000" b="1" dirty="0">
                <a:solidFill>
                  <a:schemeClr val="tx1"/>
                </a:solidFill>
              </a:rPr>
              <a:t>THEN</a:t>
            </a:r>
            <a:r>
              <a:rPr lang="en-US" sz="2000" dirty="0">
                <a:solidFill>
                  <a:schemeClr val="tx1"/>
                </a:solidFill>
              </a:rPr>
              <a:t> I see a list of snacks I have </a:t>
            </a:r>
            <a:r>
              <a:rPr lang="en-US" sz="2000" dirty="0" smtClean="0">
                <a:solidFill>
                  <a:schemeClr val="tx1"/>
                </a:solidFill>
              </a:rPr>
              <a:t>consumed</a:t>
            </a:r>
          </a:p>
          <a:p>
            <a:pPr marL="88900" indent="0">
              <a:buNone/>
            </a:pPr>
            <a:r>
              <a:rPr lang="en-US" sz="2000" u="sng" dirty="0">
                <a:solidFill>
                  <a:schemeClr val="tx1"/>
                </a:solidFill>
              </a:rPr>
              <a:t>Preconditions</a:t>
            </a:r>
            <a:r>
              <a:rPr lang="en-US" sz="2000" dirty="0">
                <a:solidFill>
                  <a:schemeClr val="tx1"/>
                </a:solidFill>
              </a:rPr>
              <a:t>: User is on the history page</a:t>
            </a:r>
          </a:p>
          <a:p>
            <a:pPr marL="88900" indent="0">
              <a:buNone/>
            </a:pPr>
            <a:endParaRPr lang="en-US" sz="2000" dirty="0">
              <a:solidFill>
                <a:schemeClr val="tx1"/>
              </a:solidFill>
            </a:endParaRPr>
          </a:p>
          <a:p>
            <a:pPr marL="0" marR="0" lvl="0" indent="0" algn="l" rtl="0">
              <a:lnSpc>
                <a:spcPct val="150000"/>
              </a:lnSpc>
              <a:spcBef>
                <a:spcPts val="0"/>
              </a:spcBef>
              <a:spcAft>
                <a:spcPts val="0"/>
              </a:spcAft>
              <a:buClr>
                <a:schemeClr val="dk1"/>
              </a:buClr>
              <a:buSzPts val="1100"/>
              <a:buFont typeface="Arial"/>
              <a:buNone/>
            </a:pPr>
            <a:endParaRPr lang="en-US" dirty="0">
              <a:solidFill>
                <a:schemeClr val="dk1"/>
              </a:solidFill>
            </a:endParaRPr>
          </a:p>
          <a:p>
            <a:pPr marL="0" marR="0" lvl="0" indent="0" algn="l" rtl="0">
              <a:lnSpc>
                <a:spcPct val="150000"/>
              </a:lnSpc>
              <a:spcBef>
                <a:spcPts val="20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SzPts val="1100"/>
              <a:buNone/>
            </a:pPr>
            <a:r>
              <a:rPr lang="en-US" b="1" dirty="0" smtClean="0">
                <a:solidFill>
                  <a:schemeClr val="dk1"/>
                </a:solidFill>
              </a:rPr>
              <a:t>Consume History</a:t>
            </a:r>
            <a:endParaRPr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464" y="1197001"/>
            <a:ext cx="6667938" cy="445465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422025" y="152400"/>
            <a:ext cx="82896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SzPts val="1100"/>
              <a:buNone/>
            </a:pPr>
            <a:r>
              <a:rPr lang="en-US" sz="3500" b="1" dirty="0" smtClean="0">
                <a:solidFill>
                  <a:schemeClr val="dk1"/>
                </a:solidFill>
              </a:rPr>
              <a:t>Calculate Average of Scores</a:t>
            </a:r>
            <a:endParaRPr sz="3500" dirty="0"/>
          </a:p>
        </p:txBody>
      </p:sp>
      <p:sp>
        <p:nvSpPr>
          <p:cNvPr id="246" name="Shape 246"/>
          <p:cNvSpPr txBox="1">
            <a:spLocks noGrp="1"/>
          </p:cNvSpPr>
          <p:nvPr>
            <p:ph type="body" idx="1"/>
          </p:nvPr>
        </p:nvSpPr>
        <p:spPr>
          <a:xfrm>
            <a:off x="316525" y="1324800"/>
            <a:ext cx="8621400" cy="4208400"/>
          </a:xfrm>
          <a:prstGeom prst="rect">
            <a:avLst/>
          </a:prstGeom>
          <a:noFill/>
          <a:ln>
            <a:noFill/>
          </a:ln>
        </p:spPr>
        <p:txBody>
          <a:bodyPr spcFirstLastPara="1" wrap="square" lIns="91425" tIns="45700" rIns="91425" bIns="45700" anchor="t" anchorCtr="0">
            <a:noAutofit/>
          </a:bodyPr>
          <a:lstStyle/>
          <a:p>
            <a:pPr marL="0" lvl="0" indent="0">
              <a:lnSpc>
                <a:spcPct val="150000"/>
              </a:lnSpc>
              <a:spcBef>
                <a:spcPts val="0"/>
              </a:spcBef>
              <a:buClr>
                <a:schemeClr val="dk1"/>
              </a:buClr>
              <a:buSzPts val="1100"/>
              <a:buNone/>
            </a:pPr>
            <a:r>
              <a:rPr lang="en-US" sz="2000" u="sng" dirty="0">
                <a:solidFill>
                  <a:srgbClr val="111111"/>
                </a:solidFill>
              </a:rPr>
              <a:t>Description: </a:t>
            </a:r>
            <a:r>
              <a:rPr lang="en-US" sz="2000" dirty="0">
                <a:solidFill>
                  <a:schemeClr val="tx1"/>
                </a:solidFill>
              </a:rPr>
              <a:t>As a user </a:t>
            </a:r>
            <a:r>
              <a:rPr lang="en-US" sz="2000" b="1" dirty="0">
                <a:solidFill>
                  <a:schemeClr val="tx1"/>
                </a:solidFill>
              </a:rPr>
              <a:t>I want</a:t>
            </a:r>
            <a:r>
              <a:rPr lang="en-US" sz="2000" dirty="0">
                <a:solidFill>
                  <a:schemeClr val="tx1"/>
                </a:solidFill>
              </a:rPr>
              <a:t> to have an average of my score </a:t>
            </a:r>
            <a:r>
              <a:rPr lang="en-US" sz="2000" b="1" dirty="0">
                <a:solidFill>
                  <a:schemeClr val="tx1"/>
                </a:solidFill>
              </a:rPr>
              <a:t>so that</a:t>
            </a:r>
            <a:r>
              <a:rPr lang="en-US" sz="2000" dirty="0">
                <a:solidFill>
                  <a:schemeClr val="tx1"/>
                </a:solidFill>
              </a:rPr>
              <a:t> I can assess my diet</a:t>
            </a:r>
            <a:r>
              <a:rPr lang="en-US" sz="2000" dirty="0" smtClean="0">
                <a:solidFill>
                  <a:schemeClr val="tx1"/>
                </a:solidFill>
              </a:rPr>
              <a:t>.</a:t>
            </a:r>
            <a:endParaRPr sz="2000" dirty="0">
              <a:solidFill>
                <a:schemeClr val="tx1"/>
              </a:solidFill>
            </a:endParaRPr>
          </a:p>
          <a:p>
            <a:pPr marL="0" marR="0" lvl="0" indent="0" algn="l" rtl="0">
              <a:lnSpc>
                <a:spcPct val="150000"/>
              </a:lnSpc>
              <a:spcBef>
                <a:spcPts val="0"/>
              </a:spcBef>
              <a:spcAft>
                <a:spcPts val="0"/>
              </a:spcAft>
              <a:buClr>
                <a:schemeClr val="dk1"/>
              </a:buClr>
              <a:buSzPts val="1100"/>
              <a:buFont typeface="Arial"/>
              <a:buNone/>
            </a:pPr>
            <a:r>
              <a:rPr lang="en-US" sz="2000" u="sng" dirty="0">
                <a:solidFill>
                  <a:srgbClr val="111111"/>
                </a:solidFill>
              </a:rPr>
              <a:t>Acceptance Criteria:</a:t>
            </a:r>
            <a:endParaRPr sz="2000" u="sng" dirty="0">
              <a:solidFill>
                <a:srgbClr val="111111"/>
              </a:solidFill>
            </a:endParaRPr>
          </a:p>
          <a:p>
            <a:pPr marL="88900" indent="0">
              <a:buNone/>
            </a:pPr>
            <a:r>
              <a:rPr lang="en-US" sz="2000" b="1" dirty="0">
                <a:solidFill>
                  <a:schemeClr val="tx1"/>
                </a:solidFill>
              </a:rPr>
              <a:t>GIVEN</a:t>
            </a:r>
            <a:r>
              <a:rPr lang="en-US" sz="2000" dirty="0">
                <a:solidFill>
                  <a:schemeClr val="tx1"/>
                </a:solidFill>
              </a:rPr>
              <a:t> I am a user that has previously consumed snacks</a:t>
            </a:r>
          </a:p>
          <a:p>
            <a:pPr marL="88900" indent="0">
              <a:buNone/>
            </a:pPr>
            <a:r>
              <a:rPr lang="en-US" sz="2000" b="1" dirty="0">
                <a:solidFill>
                  <a:schemeClr val="tx1"/>
                </a:solidFill>
              </a:rPr>
              <a:t>WHEN</a:t>
            </a:r>
            <a:r>
              <a:rPr lang="en-US" sz="2000" dirty="0">
                <a:solidFill>
                  <a:schemeClr val="tx1"/>
                </a:solidFill>
              </a:rPr>
              <a:t> I go to the consumed page</a:t>
            </a:r>
          </a:p>
          <a:p>
            <a:pPr marL="88900" indent="0">
              <a:buNone/>
            </a:pPr>
            <a:r>
              <a:rPr lang="en-US" sz="2000" b="1" dirty="0" smtClean="0">
                <a:solidFill>
                  <a:schemeClr val="tx1"/>
                </a:solidFill>
              </a:rPr>
              <a:t>THEN</a:t>
            </a:r>
            <a:r>
              <a:rPr lang="en-US" sz="2000" dirty="0" smtClean="0">
                <a:solidFill>
                  <a:schemeClr val="tx1"/>
                </a:solidFill>
              </a:rPr>
              <a:t> I can see an average of my score on a graph</a:t>
            </a:r>
          </a:p>
          <a:p>
            <a:pPr marL="88900" indent="0">
              <a:buNone/>
            </a:pPr>
            <a:r>
              <a:rPr lang="en-US" sz="2000" u="sng" dirty="0">
                <a:solidFill>
                  <a:schemeClr val="tx1"/>
                </a:solidFill>
              </a:rPr>
              <a:t>Preconditions</a:t>
            </a:r>
            <a:r>
              <a:rPr lang="en-US" sz="2000" dirty="0">
                <a:solidFill>
                  <a:schemeClr val="tx1"/>
                </a:solidFill>
              </a:rPr>
              <a:t>: User is on the history page and has consumed at least one snack</a:t>
            </a:r>
          </a:p>
          <a:p>
            <a:pPr marL="88900" indent="0">
              <a:buNone/>
            </a:pP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Calculate Average of Scores</a:t>
            </a:r>
            <a:endParaRPr lang="en-US" dirty="0">
              <a:solidFill>
                <a:schemeClr val="tx1"/>
              </a:solidFill>
            </a:endParaRPr>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665" y="1311007"/>
            <a:ext cx="6513703" cy="4726256"/>
          </a:xfrm>
          <a:prstGeom prst="rect">
            <a:avLst/>
          </a:prstGeom>
        </p:spPr>
      </p:pic>
    </p:spTree>
    <p:extLst>
      <p:ext uri="{BB962C8B-B14F-4D97-AF65-F5344CB8AC3E}">
        <p14:creationId xmlns:p14="http://schemas.microsoft.com/office/powerpoint/2010/main" val="11016053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title"/>
          </p:nvPr>
        </p:nvSpPr>
        <p:spPr>
          <a:xfrm>
            <a:off x="422025" y="152400"/>
            <a:ext cx="82896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SzPts val="1100"/>
              <a:buNone/>
            </a:pPr>
            <a:r>
              <a:rPr lang="en-US" sz="3500" b="1" dirty="0" smtClean="0">
                <a:solidFill>
                  <a:schemeClr val="dk1"/>
                </a:solidFill>
              </a:rPr>
              <a:t>Edit Consume History to Delete Snacks</a:t>
            </a:r>
            <a:endParaRPr sz="3500" dirty="0"/>
          </a:p>
        </p:txBody>
      </p:sp>
      <p:sp>
        <p:nvSpPr>
          <p:cNvPr id="262" name="Shape 262"/>
          <p:cNvSpPr txBox="1">
            <a:spLocks noGrp="1"/>
          </p:cNvSpPr>
          <p:nvPr>
            <p:ph type="body" idx="1"/>
          </p:nvPr>
        </p:nvSpPr>
        <p:spPr>
          <a:xfrm>
            <a:off x="346675" y="1295400"/>
            <a:ext cx="8621700" cy="4208400"/>
          </a:xfrm>
          <a:prstGeom prst="rect">
            <a:avLst/>
          </a:prstGeom>
          <a:noFill/>
          <a:ln>
            <a:noFill/>
          </a:ln>
        </p:spPr>
        <p:txBody>
          <a:bodyPr spcFirstLastPara="1" wrap="square" lIns="91425" tIns="45700" rIns="91425" bIns="45700" anchor="t" anchorCtr="0">
            <a:noAutofit/>
          </a:bodyPr>
          <a:lstStyle/>
          <a:p>
            <a:pPr marL="0" lvl="0" indent="0">
              <a:lnSpc>
                <a:spcPct val="150000"/>
              </a:lnSpc>
              <a:buClr>
                <a:schemeClr val="dk1"/>
              </a:buClr>
              <a:buSzPts val="1100"/>
              <a:buNone/>
            </a:pPr>
            <a:r>
              <a:rPr lang="en-US" sz="2000" u="sng" dirty="0">
                <a:solidFill>
                  <a:srgbClr val="000000"/>
                </a:solidFill>
              </a:rPr>
              <a:t>Description</a:t>
            </a:r>
            <a:r>
              <a:rPr lang="en-US" sz="1800" u="sng" dirty="0">
                <a:solidFill>
                  <a:srgbClr val="000000"/>
                </a:solidFill>
              </a:rPr>
              <a:t>: </a:t>
            </a:r>
            <a:r>
              <a:rPr lang="en-US" sz="1800" dirty="0">
                <a:solidFill>
                  <a:srgbClr val="000000"/>
                </a:solidFill>
              </a:rPr>
              <a:t> </a:t>
            </a:r>
            <a:r>
              <a:rPr lang="en-US" sz="1800" dirty="0">
                <a:solidFill>
                  <a:schemeClr val="tx1"/>
                </a:solidFill>
              </a:rPr>
              <a:t>As a user </a:t>
            </a:r>
            <a:r>
              <a:rPr lang="en-US" sz="1800" b="1" dirty="0">
                <a:solidFill>
                  <a:schemeClr val="tx1"/>
                </a:solidFill>
              </a:rPr>
              <a:t>I want</a:t>
            </a:r>
            <a:r>
              <a:rPr lang="en-US" sz="1800" dirty="0">
                <a:solidFill>
                  <a:schemeClr val="tx1"/>
                </a:solidFill>
              </a:rPr>
              <a:t> to be able to delete snacks </a:t>
            </a:r>
            <a:r>
              <a:rPr lang="en-US" sz="1800" b="1" dirty="0">
                <a:solidFill>
                  <a:schemeClr val="tx1"/>
                </a:solidFill>
              </a:rPr>
              <a:t>so that</a:t>
            </a:r>
            <a:r>
              <a:rPr lang="en-US" sz="1800" dirty="0">
                <a:solidFill>
                  <a:schemeClr val="tx1"/>
                </a:solidFill>
              </a:rPr>
              <a:t> I can keep my consumed history list accurate</a:t>
            </a:r>
            <a:endParaRPr sz="1800" dirty="0">
              <a:solidFill>
                <a:schemeClr val="tx1"/>
              </a:solidFill>
            </a:endParaRPr>
          </a:p>
          <a:p>
            <a:pPr marL="0" marR="0" lvl="0" indent="0" algn="l" rtl="0">
              <a:lnSpc>
                <a:spcPct val="150000"/>
              </a:lnSpc>
              <a:spcBef>
                <a:spcPts val="0"/>
              </a:spcBef>
              <a:spcAft>
                <a:spcPts val="0"/>
              </a:spcAft>
              <a:buClr>
                <a:schemeClr val="dk1"/>
              </a:buClr>
              <a:buSzPts val="1100"/>
              <a:buFont typeface="Arial"/>
              <a:buNone/>
            </a:pPr>
            <a:r>
              <a:rPr lang="en-US" sz="2000" dirty="0">
                <a:solidFill>
                  <a:srgbClr val="000000"/>
                </a:solidFill>
              </a:rPr>
              <a:t> </a:t>
            </a:r>
            <a:r>
              <a:rPr lang="en-US" sz="2000" u="sng" dirty="0">
                <a:solidFill>
                  <a:srgbClr val="000000"/>
                </a:solidFill>
              </a:rPr>
              <a:t>Acceptance Criteria:</a:t>
            </a:r>
            <a:endParaRPr sz="2000" u="sng" dirty="0">
              <a:solidFill>
                <a:srgbClr val="000000"/>
              </a:solidFill>
            </a:endParaRPr>
          </a:p>
          <a:p>
            <a:pPr marL="88900" indent="0">
              <a:buNone/>
            </a:pPr>
            <a:r>
              <a:rPr lang="en-US" sz="2000" b="1" dirty="0">
                <a:solidFill>
                  <a:schemeClr val="tx1"/>
                </a:solidFill>
              </a:rPr>
              <a:t>GIVEN</a:t>
            </a:r>
            <a:r>
              <a:rPr lang="en-US" sz="2000" dirty="0">
                <a:solidFill>
                  <a:schemeClr val="tx1"/>
                </a:solidFill>
              </a:rPr>
              <a:t> I am a user that has previously consumed snacks</a:t>
            </a:r>
          </a:p>
          <a:p>
            <a:pPr marL="88900" indent="0">
              <a:buNone/>
            </a:pPr>
            <a:r>
              <a:rPr lang="en-US" sz="2000" b="1" dirty="0">
                <a:solidFill>
                  <a:schemeClr val="tx1"/>
                </a:solidFill>
              </a:rPr>
              <a:t>WHEN</a:t>
            </a:r>
            <a:r>
              <a:rPr lang="en-US" sz="2000" dirty="0">
                <a:solidFill>
                  <a:schemeClr val="tx1"/>
                </a:solidFill>
              </a:rPr>
              <a:t> I go to the consumed page</a:t>
            </a:r>
          </a:p>
          <a:p>
            <a:pPr marL="88900" indent="0">
              <a:buNone/>
            </a:pPr>
            <a:r>
              <a:rPr lang="en-US" sz="2000" b="1" dirty="0">
                <a:solidFill>
                  <a:schemeClr val="tx1"/>
                </a:solidFill>
              </a:rPr>
              <a:t>THEN</a:t>
            </a:r>
            <a:r>
              <a:rPr lang="en-US" sz="2000" dirty="0">
                <a:solidFill>
                  <a:schemeClr val="tx1"/>
                </a:solidFill>
              </a:rPr>
              <a:t> I can delete a snack from the consumed </a:t>
            </a:r>
            <a:r>
              <a:rPr lang="en-US" sz="2000" dirty="0" smtClean="0">
                <a:solidFill>
                  <a:schemeClr val="tx1"/>
                </a:solidFill>
              </a:rPr>
              <a:t>list</a:t>
            </a:r>
          </a:p>
          <a:p>
            <a:pPr marL="88900" indent="0">
              <a:buNone/>
            </a:pPr>
            <a:r>
              <a:rPr lang="en-US" sz="2000" u="sng" dirty="0">
                <a:solidFill>
                  <a:schemeClr val="tx1"/>
                </a:solidFill>
              </a:rPr>
              <a:t>Preconditions</a:t>
            </a:r>
            <a:r>
              <a:rPr lang="en-US" sz="2000" dirty="0">
                <a:solidFill>
                  <a:schemeClr val="tx1"/>
                </a:solidFill>
              </a:rPr>
              <a:t>: User is on the history page and has consumed a snack</a:t>
            </a:r>
          </a:p>
          <a:p>
            <a:pPr marL="88900" indent="0">
              <a:buNone/>
            </a:pPr>
            <a:endParaRPr lang="en-US" sz="2000" dirty="0">
              <a:solidFill>
                <a:schemeClr val="tx1"/>
              </a:solidFill>
            </a:endParaRPr>
          </a:p>
          <a:p>
            <a:pPr marL="0" marR="0" lvl="0" indent="0" algn="l" rtl="0">
              <a:spcBef>
                <a:spcPts val="0"/>
              </a:spcBef>
              <a:spcAft>
                <a:spcPts val="0"/>
              </a:spcAft>
              <a:buNone/>
            </a:pPr>
            <a:endParaRPr sz="1800" dirty="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txBox="1">
            <a:spLocks noGrp="1"/>
          </p:cNvSpPr>
          <p:nvPr>
            <p:ph type="title"/>
          </p:nvPr>
        </p:nvSpPr>
        <p:spPr>
          <a:xfrm>
            <a:off x="422025" y="152400"/>
            <a:ext cx="82896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sz="3500" b="1" dirty="0">
                <a:solidFill>
                  <a:schemeClr val="dk1"/>
                </a:solidFill>
              </a:rPr>
              <a:t>Edit Consume History to Delete Snacks</a:t>
            </a:r>
            <a:endParaRPr sz="35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329" y="1196999"/>
            <a:ext cx="6662394" cy="5093631"/>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Shape 275"/>
          <p:cNvSpPr txBox="1">
            <a:spLocks noGrp="1"/>
          </p:cNvSpPr>
          <p:nvPr>
            <p:ph type="title"/>
          </p:nvPr>
        </p:nvSpPr>
        <p:spPr>
          <a:xfrm>
            <a:off x="722550" y="394772"/>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SzPts val="1100"/>
              <a:buNone/>
            </a:pPr>
            <a:r>
              <a:rPr lang="en-US" b="1" dirty="0" smtClean="0">
                <a:solidFill>
                  <a:schemeClr val="dk1"/>
                </a:solidFill>
              </a:rPr>
              <a:t>Double Points for Holidays and Weekends</a:t>
            </a:r>
            <a:endParaRPr dirty="0"/>
          </a:p>
        </p:txBody>
      </p:sp>
      <p:sp>
        <p:nvSpPr>
          <p:cNvPr id="276" name="Shape 276"/>
          <p:cNvSpPr txBox="1">
            <a:spLocks noGrp="1"/>
          </p:cNvSpPr>
          <p:nvPr>
            <p:ph type="body" idx="1"/>
          </p:nvPr>
        </p:nvSpPr>
        <p:spPr>
          <a:xfrm>
            <a:off x="437100" y="1600200"/>
            <a:ext cx="8154300" cy="4208400"/>
          </a:xfrm>
          <a:prstGeom prst="rect">
            <a:avLst/>
          </a:prstGeom>
          <a:noFill/>
          <a:ln>
            <a:noFill/>
          </a:ln>
        </p:spPr>
        <p:txBody>
          <a:bodyPr spcFirstLastPara="1" wrap="square" lIns="91425" tIns="45700" rIns="91425" bIns="45700" anchor="t" anchorCtr="0">
            <a:noAutofit/>
          </a:bodyPr>
          <a:lstStyle/>
          <a:p>
            <a:pPr marL="0" lvl="0" indent="0">
              <a:lnSpc>
                <a:spcPct val="150000"/>
              </a:lnSpc>
              <a:spcBef>
                <a:spcPts val="0"/>
              </a:spcBef>
              <a:buClr>
                <a:schemeClr val="dk1"/>
              </a:buClr>
              <a:buSzPts val="1100"/>
              <a:buNone/>
            </a:pPr>
            <a:r>
              <a:rPr lang="en-US" sz="2000" u="sng" dirty="0">
                <a:solidFill>
                  <a:srgbClr val="000000"/>
                </a:solidFill>
              </a:rPr>
              <a:t>Description: </a:t>
            </a:r>
            <a:r>
              <a:rPr lang="en-US" sz="2000" dirty="0">
                <a:solidFill>
                  <a:schemeClr val="tx1"/>
                </a:solidFill>
              </a:rPr>
              <a:t>As a user </a:t>
            </a:r>
            <a:r>
              <a:rPr lang="en-US" sz="2000" b="1" dirty="0">
                <a:solidFill>
                  <a:schemeClr val="tx1"/>
                </a:solidFill>
              </a:rPr>
              <a:t>I want</a:t>
            </a:r>
            <a:r>
              <a:rPr lang="en-US" sz="2000" dirty="0">
                <a:solidFill>
                  <a:schemeClr val="tx1"/>
                </a:solidFill>
              </a:rPr>
              <a:t> to be able to delete snacks </a:t>
            </a:r>
            <a:r>
              <a:rPr lang="en-US" sz="2000" b="1" dirty="0">
                <a:solidFill>
                  <a:schemeClr val="tx1"/>
                </a:solidFill>
              </a:rPr>
              <a:t>so that</a:t>
            </a:r>
            <a:r>
              <a:rPr lang="en-US" sz="2000" dirty="0">
                <a:solidFill>
                  <a:schemeClr val="tx1"/>
                </a:solidFill>
              </a:rPr>
              <a:t> I can keep my consumed history list accurate</a:t>
            </a:r>
            <a:r>
              <a:rPr lang="en-US" sz="2000" dirty="0" smtClean="0">
                <a:solidFill>
                  <a:schemeClr val="tx1"/>
                </a:solidFill>
              </a:rPr>
              <a:t>.</a:t>
            </a:r>
            <a:endParaRPr sz="2000" dirty="0">
              <a:solidFill>
                <a:schemeClr val="tx1"/>
              </a:solidFill>
            </a:endParaRPr>
          </a:p>
          <a:p>
            <a:pPr marL="0" marR="0" lvl="0" indent="0" algn="l" rtl="0">
              <a:lnSpc>
                <a:spcPct val="150000"/>
              </a:lnSpc>
              <a:spcBef>
                <a:spcPts val="0"/>
              </a:spcBef>
              <a:spcAft>
                <a:spcPts val="0"/>
              </a:spcAft>
              <a:buClr>
                <a:schemeClr val="dk1"/>
              </a:buClr>
              <a:buSzPts val="1100"/>
              <a:buFont typeface="Arial"/>
              <a:buNone/>
            </a:pPr>
            <a:r>
              <a:rPr lang="en-US" sz="2000" dirty="0">
                <a:solidFill>
                  <a:srgbClr val="000000"/>
                </a:solidFill>
              </a:rPr>
              <a:t> </a:t>
            </a:r>
            <a:r>
              <a:rPr lang="en-US" sz="2000" u="sng" dirty="0">
                <a:solidFill>
                  <a:srgbClr val="000000"/>
                </a:solidFill>
              </a:rPr>
              <a:t>Acceptance Criteria:</a:t>
            </a:r>
            <a:endParaRPr sz="2000" u="sng" dirty="0">
              <a:solidFill>
                <a:srgbClr val="000000"/>
              </a:solidFill>
            </a:endParaRPr>
          </a:p>
          <a:p>
            <a:pPr marL="88900" indent="0">
              <a:buNone/>
            </a:pPr>
            <a:r>
              <a:rPr lang="en-US" sz="2000" b="1" dirty="0">
                <a:solidFill>
                  <a:schemeClr val="tx1"/>
                </a:solidFill>
              </a:rPr>
              <a:t>GIVEN</a:t>
            </a:r>
            <a:r>
              <a:rPr lang="en-US" sz="2000" dirty="0">
                <a:solidFill>
                  <a:schemeClr val="tx1"/>
                </a:solidFill>
              </a:rPr>
              <a:t> I am a user that has previously consumed snacks</a:t>
            </a:r>
          </a:p>
          <a:p>
            <a:pPr marL="88900" indent="0">
              <a:buNone/>
            </a:pPr>
            <a:r>
              <a:rPr lang="en-US" sz="2000" b="1" dirty="0">
                <a:solidFill>
                  <a:schemeClr val="tx1"/>
                </a:solidFill>
              </a:rPr>
              <a:t>WHEN</a:t>
            </a:r>
            <a:r>
              <a:rPr lang="en-US" sz="2000" dirty="0">
                <a:solidFill>
                  <a:schemeClr val="tx1"/>
                </a:solidFill>
              </a:rPr>
              <a:t> I go to the consumed page</a:t>
            </a:r>
          </a:p>
          <a:p>
            <a:pPr marL="88900" indent="0">
              <a:buNone/>
            </a:pPr>
            <a:r>
              <a:rPr lang="en-US" sz="2000" b="1" dirty="0">
                <a:solidFill>
                  <a:schemeClr val="tx1"/>
                </a:solidFill>
              </a:rPr>
              <a:t>THEN</a:t>
            </a:r>
            <a:r>
              <a:rPr lang="en-US" sz="2000" dirty="0">
                <a:solidFill>
                  <a:schemeClr val="tx1"/>
                </a:solidFill>
              </a:rPr>
              <a:t> I can delete a snack from the consumed </a:t>
            </a:r>
            <a:r>
              <a:rPr lang="en-US" sz="2000" dirty="0" smtClean="0">
                <a:solidFill>
                  <a:schemeClr val="tx1"/>
                </a:solidFill>
              </a:rPr>
              <a:t>list</a:t>
            </a:r>
          </a:p>
          <a:p>
            <a:pPr marL="88900" indent="0">
              <a:buNone/>
            </a:pPr>
            <a:r>
              <a:rPr lang="en-US" sz="2000" u="sng" dirty="0">
                <a:solidFill>
                  <a:schemeClr val="tx1"/>
                </a:solidFill>
              </a:rPr>
              <a:t>Preconditions</a:t>
            </a:r>
            <a:r>
              <a:rPr lang="en-US" sz="2000" dirty="0">
                <a:solidFill>
                  <a:schemeClr val="tx1"/>
                </a:solidFill>
              </a:rPr>
              <a:t>: User is on the history page and has consumed a snack</a:t>
            </a:r>
          </a:p>
          <a:p>
            <a:pPr marL="88900" indent="0">
              <a:buNone/>
            </a:pPr>
            <a:endParaRPr lang="en-US" sz="2000" dirty="0">
              <a:solidFill>
                <a:schemeClr val="tx1"/>
              </a:solidFill>
            </a:endParaRPr>
          </a:p>
          <a:p>
            <a:pPr marL="0" marR="0" lvl="0" indent="0" algn="l" rtl="0">
              <a:spcBef>
                <a:spcPts val="2000"/>
              </a:spcBef>
              <a:spcAft>
                <a:spcPts val="0"/>
              </a:spcAft>
              <a:buNone/>
            </a:pPr>
            <a:endParaRP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Shape 282"/>
          <p:cNvSpPr txBox="1">
            <a:spLocks noGrp="1"/>
          </p:cNvSpPr>
          <p:nvPr>
            <p:ph type="title"/>
          </p:nvPr>
        </p:nvSpPr>
        <p:spPr>
          <a:xfrm>
            <a:off x="779463" y="273586"/>
            <a:ext cx="7583400" cy="1044600"/>
          </a:xfrm>
          <a:prstGeom prst="rect">
            <a:avLst/>
          </a:prstGeom>
          <a:noFill/>
          <a:ln>
            <a:noFill/>
          </a:ln>
        </p:spPr>
        <p:txBody>
          <a:bodyPr spcFirstLastPara="1" wrap="square" lIns="91425" tIns="45700" rIns="91425" bIns="45700" anchor="b" anchorCtr="0">
            <a:noAutofit/>
          </a:bodyPr>
          <a:lstStyle/>
          <a:p>
            <a:pPr lvl="0">
              <a:spcBef>
                <a:spcPts val="2000"/>
              </a:spcBef>
              <a:buSzPts val="1100"/>
            </a:pPr>
            <a:r>
              <a:rPr lang="en-US" b="1" dirty="0">
                <a:solidFill>
                  <a:schemeClr val="dk1"/>
                </a:solidFill>
              </a:rPr>
              <a:t>Double Points for Holidays and Weekends</a:t>
            </a:r>
            <a:endParaRPr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052" y="1222873"/>
            <a:ext cx="6937815" cy="495759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txBox="1">
            <a:spLocks noGrp="1"/>
          </p:cNvSpPr>
          <p:nvPr>
            <p:ph type="title"/>
          </p:nvPr>
        </p:nvSpPr>
        <p:spPr>
          <a:xfrm>
            <a:off x="737625" y="361720"/>
            <a:ext cx="7583400" cy="1044600"/>
          </a:xfrm>
          <a:prstGeom prst="rect">
            <a:avLst/>
          </a:prstGeom>
        </p:spPr>
        <p:txBody>
          <a:bodyPr spcFirstLastPara="1" wrap="square" lIns="91425" tIns="91425" rIns="91425" bIns="91425" anchor="b" anchorCtr="0">
            <a:noAutofit/>
          </a:bodyPr>
          <a:lstStyle/>
          <a:p>
            <a:pPr marL="0" lvl="0" indent="0" rtl="0">
              <a:spcBef>
                <a:spcPts val="2000"/>
              </a:spcBef>
              <a:spcAft>
                <a:spcPts val="0"/>
              </a:spcAft>
              <a:buNone/>
            </a:pPr>
            <a:r>
              <a:rPr lang="en-US" b="1" dirty="0" smtClean="0">
                <a:solidFill>
                  <a:schemeClr val="dk1"/>
                </a:solidFill>
              </a:rPr>
              <a:t>Clicking on Consumed Snack takes you to Snack Page</a:t>
            </a:r>
            <a:endParaRPr dirty="0"/>
          </a:p>
        </p:txBody>
      </p:sp>
      <p:sp>
        <p:nvSpPr>
          <p:cNvPr id="290" name="Shape 290"/>
          <p:cNvSpPr txBox="1">
            <a:spLocks noGrp="1"/>
          </p:cNvSpPr>
          <p:nvPr>
            <p:ph type="body" idx="1"/>
          </p:nvPr>
        </p:nvSpPr>
        <p:spPr>
          <a:xfrm>
            <a:off x="391875" y="1295400"/>
            <a:ext cx="8274900" cy="1907400"/>
          </a:xfrm>
          <a:prstGeom prst="rect">
            <a:avLst/>
          </a:prstGeom>
        </p:spPr>
        <p:txBody>
          <a:bodyPr spcFirstLastPara="1" wrap="square" lIns="91425" tIns="91425" rIns="91425" bIns="91425" anchor="t" anchorCtr="0">
            <a:noAutofit/>
          </a:bodyPr>
          <a:lstStyle/>
          <a:p>
            <a:pPr marL="139700" lvl="0" indent="0">
              <a:lnSpc>
                <a:spcPct val="150000"/>
              </a:lnSpc>
              <a:buClr>
                <a:schemeClr val="dk1"/>
              </a:buClr>
              <a:buSzPts val="1100"/>
              <a:buNone/>
            </a:pPr>
            <a:r>
              <a:rPr lang="en-US" sz="2000" u="sng" dirty="0">
                <a:solidFill>
                  <a:srgbClr val="000000"/>
                </a:solidFill>
              </a:rPr>
              <a:t>Description</a:t>
            </a:r>
            <a:r>
              <a:rPr lang="en-US" sz="1800" b="1" dirty="0">
                <a:solidFill>
                  <a:srgbClr val="000000"/>
                </a:solidFill>
              </a:rPr>
              <a:t>: </a:t>
            </a:r>
            <a:r>
              <a:rPr lang="en-US" sz="2000" dirty="0">
                <a:solidFill>
                  <a:schemeClr val="tx1"/>
                </a:solidFill>
              </a:rPr>
              <a:t>As a user </a:t>
            </a:r>
            <a:r>
              <a:rPr lang="en-US" sz="2000" b="1" dirty="0">
                <a:solidFill>
                  <a:schemeClr val="tx1"/>
                </a:solidFill>
              </a:rPr>
              <a:t>I want</a:t>
            </a:r>
            <a:r>
              <a:rPr lang="en-US" sz="2000" dirty="0">
                <a:solidFill>
                  <a:schemeClr val="tx1"/>
                </a:solidFill>
              </a:rPr>
              <a:t> to be able to click on a snack in my consumed history </a:t>
            </a:r>
            <a:r>
              <a:rPr lang="en-US" sz="2000" b="1" dirty="0">
                <a:solidFill>
                  <a:schemeClr val="tx1"/>
                </a:solidFill>
              </a:rPr>
              <a:t>so that</a:t>
            </a:r>
            <a:r>
              <a:rPr lang="en-US" sz="2000" dirty="0">
                <a:solidFill>
                  <a:schemeClr val="tx1"/>
                </a:solidFill>
              </a:rPr>
              <a:t> I can access the snack </a:t>
            </a:r>
            <a:r>
              <a:rPr lang="en-US" sz="2000" dirty="0" smtClean="0">
                <a:solidFill>
                  <a:schemeClr val="tx1"/>
                </a:solidFill>
              </a:rPr>
              <a:t>page</a:t>
            </a:r>
          </a:p>
          <a:p>
            <a:pPr marL="139700" lvl="0" indent="0">
              <a:lnSpc>
                <a:spcPct val="150000"/>
              </a:lnSpc>
              <a:buClr>
                <a:schemeClr val="dk1"/>
              </a:buClr>
              <a:buSzPts val="1100"/>
              <a:buNone/>
            </a:pPr>
            <a:r>
              <a:rPr lang="en-US" sz="2000" u="sng" dirty="0" smtClean="0">
                <a:solidFill>
                  <a:srgbClr val="000000"/>
                </a:solidFill>
              </a:rPr>
              <a:t>Acceptance </a:t>
            </a:r>
            <a:r>
              <a:rPr lang="en-US" sz="2000" u="sng" dirty="0">
                <a:solidFill>
                  <a:srgbClr val="000000"/>
                </a:solidFill>
              </a:rPr>
              <a:t>Criteria:</a:t>
            </a:r>
            <a:endParaRPr sz="2000" u="sng" dirty="0">
              <a:solidFill>
                <a:srgbClr val="000000"/>
              </a:solidFill>
            </a:endParaRPr>
          </a:p>
          <a:p>
            <a:pPr marL="88900" indent="0">
              <a:buNone/>
            </a:pPr>
            <a:r>
              <a:rPr lang="en-US" sz="2000" b="1" dirty="0">
                <a:solidFill>
                  <a:schemeClr val="tx1"/>
                </a:solidFill>
              </a:rPr>
              <a:t>GIVEN</a:t>
            </a:r>
            <a:r>
              <a:rPr lang="en-US" sz="2000" dirty="0">
                <a:solidFill>
                  <a:schemeClr val="tx1"/>
                </a:solidFill>
              </a:rPr>
              <a:t> I am a user that has previously consumed snacks</a:t>
            </a:r>
          </a:p>
          <a:p>
            <a:pPr marL="88900" indent="0">
              <a:buNone/>
            </a:pPr>
            <a:r>
              <a:rPr lang="en-US" sz="2000" b="1" dirty="0">
                <a:solidFill>
                  <a:schemeClr val="tx1"/>
                </a:solidFill>
              </a:rPr>
              <a:t>WHEN</a:t>
            </a:r>
            <a:r>
              <a:rPr lang="en-US" sz="2000" dirty="0">
                <a:solidFill>
                  <a:schemeClr val="tx1"/>
                </a:solidFill>
              </a:rPr>
              <a:t> I go to the consumed page</a:t>
            </a:r>
          </a:p>
          <a:p>
            <a:pPr marL="88900" indent="0">
              <a:buNone/>
            </a:pPr>
            <a:r>
              <a:rPr lang="en-US" sz="2000" b="1" dirty="0">
                <a:solidFill>
                  <a:schemeClr val="tx1"/>
                </a:solidFill>
              </a:rPr>
              <a:t>THEN</a:t>
            </a:r>
            <a:r>
              <a:rPr lang="en-US" sz="2000" dirty="0">
                <a:solidFill>
                  <a:schemeClr val="tx1"/>
                </a:solidFill>
              </a:rPr>
              <a:t> I can click on a snack an access it's snack </a:t>
            </a:r>
            <a:r>
              <a:rPr lang="en-US" sz="2000" dirty="0" smtClean="0">
                <a:solidFill>
                  <a:schemeClr val="tx1"/>
                </a:solidFill>
              </a:rPr>
              <a:t>page</a:t>
            </a:r>
          </a:p>
          <a:p>
            <a:pPr marL="88900" indent="0">
              <a:buNone/>
            </a:pPr>
            <a:r>
              <a:rPr lang="en-US" sz="2000" u="sng" dirty="0">
                <a:solidFill>
                  <a:schemeClr val="tx1"/>
                </a:solidFill>
              </a:rPr>
              <a:t>Preconditions</a:t>
            </a:r>
            <a:r>
              <a:rPr lang="en-US" sz="2000" dirty="0">
                <a:solidFill>
                  <a:schemeClr val="tx1"/>
                </a:solidFill>
              </a:rPr>
              <a:t>: User is on the history page and has consumed a snack</a:t>
            </a:r>
          </a:p>
          <a:p>
            <a:pPr marL="88900" indent="0">
              <a:buNone/>
            </a:pPr>
            <a:endParaRPr lang="en-US" sz="2000" dirty="0">
              <a:solidFill>
                <a:schemeClr val="tx1"/>
              </a:solidFill>
            </a:endParaRPr>
          </a:p>
          <a:p>
            <a:pPr marL="282575" lvl="0" indent="-142875">
              <a:spcBef>
                <a:spcPts val="2000"/>
              </a:spcBef>
              <a:spcAft>
                <a:spcPts val="0"/>
              </a:spcAft>
              <a:buNone/>
            </a:pPr>
            <a:endParaRP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Shape 445"/>
          <p:cNvSpPr txBox="1">
            <a:spLocks noGrp="1"/>
          </p:cNvSpPr>
          <p:nvPr>
            <p:ph type="title"/>
          </p:nvPr>
        </p:nvSpPr>
        <p:spPr>
          <a:xfrm>
            <a:off x="779463" y="762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dirty="0">
                <a:solidFill>
                  <a:schemeClr val="tx1"/>
                </a:solidFill>
                <a:latin typeface="Trebuchet MS"/>
                <a:ea typeface="Trebuchet MS"/>
                <a:cs typeface="Trebuchet MS"/>
                <a:sym typeface="Trebuchet MS"/>
              </a:rPr>
              <a:t>Summary</a:t>
            </a:r>
            <a:endParaRPr sz="3800" b="0" i="0" u="none" strike="noStrike" cap="none" dirty="0">
              <a:solidFill>
                <a:schemeClr val="tx1"/>
              </a:solidFill>
              <a:latin typeface="Trebuchet MS"/>
              <a:ea typeface="Trebuchet MS"/>
              <a:cs typeface="Trebuchet MS"/>
              <a:sym typeface="Trebuchet MS"/>
            </a:endParaRPr>
          </a:p>
        </p:txBody>
      </p:sp>
      <p:sp>
        <p:nvSpPr>
          <p:cNvPr id="446" name="Shape 446"/>
          <p:cNvSpPr txBox="1">
            <a:spLocks noGrp="1"/>
          </p:cNvSpPr>
          <p:nvPr>
            <p:ph type="body" idx="1"/>
          </p:nvPr>
        </p:nvSpPr>
        <p:spPr>
          <a:xfrm>
            <a:off x="779475" y="1120776"/>
            <a:ext cx="7583400" cy="4611600"/>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0"/>
              </a:spcBef>
              <a:spcAft>
                <a:spcPts val="0"/>
              </a:spcAft>
              <a:buNone/>
            </a:pPr>
            <a:r>
              <a:rPr lang="en-US" sz="1800" dirty="0">
                <a:solidFill>
                  <a:srgbClr val="000000"/>
                </a:solidFill>
              </a:rPr>
              <a:t>The objective of this project was to design an app that uses USDA guidelines to provide a numeric score based on a snack’s nutritional information. This project is the </a:t>
            </a:r>
            <a:r>
              <a:rPr lang="en-US" sz="1800" dirty="0" smtClean="0">
                <a:solidFill>
                  <a:srgbClr val="000000"/>
                </a:solidFill>
              </a:rPr>
              <a:t>second release </a:t>
            </a:r>
            <a:r>
              <a:rPr lang="en-US" sz="1800" dirty="0">
                <a:solidFill>
                  <a:srgbClr val="000000"/>
                </a:solidFill>
              </a:rPr>
              <a:t>of </a:t>
            </a:r>
            <a:r>
              <a:rPr lang="en-US" sz="1800" dirty="0" err="1">
                <a:solidFill>
                  <a:srgbClr val="000000"/>
                </a:solidFill>
              </a:rPr>
              <a:t>Snackability</a:t>
            </a:r>
            <a:r>
              <a:rPr lang="en-US" sz="1800" dirty="0">
                <a:solidFill>
                  <a:srgbClr val="000000"/>
                </a:solidFill>
              </a:rPr>
              <a:t> app. The app is going to have an </a:t>
            </a:r>
            <a:r>
              <a:rPr lang="en-US" sz="1800" dirty="0" smtClean="0">
                <a:solidFill>
                  <a:srgbClr val="000000"/>
                </a:solidFill>
              </a:rPr>
              <a:t>on-campus </a:t>
            </a:r>
            <a:r>
              <a:rPr lang="en-US" sz="1800" dirty="0">
                <a:solidFill>
                  <a:srgbClr val="000000"/>
                </a:solidFill>
              </a:rPr>
              <a:t>trial during conducted by the FIU Dietetics and Nutrition Department</a:t>
            </a:r>
            <a:r>
              <a:rPr lang="en-US" sz="1800" dirty="0" smtClean="0">
                <a:solidFill>
                  <a:srgbClr val="000000"/>
                </a:solidFill>
              </a:rPr>
              <a:t>.</a:t>
            </a:r>
            <a:endParaRPr sz="1800" dirty="0">
              <a:solidFill>
                <a:srgbClr val="000000"/>
              </a:solidFill>
            </a:endParaRPr>
          </a:p>
          <a:p>
            <a:pPr marL="0" marR="0" lvl="0" indent="0" algn="l" rtl="0">
              <a:spcBef>
                <a:spcPts val="2000"/>
              </a:spcBef>
              <a:spcAft>
                <a:spcPts val="0"/>
              </a:spcAft>
              <a:buNone/>
            </a:pPr>
            <a:r>
              <a:rPr lang="en-US" dirty="0" err="1" smtClean="0">
                <a:solidFill>
                  <a:schemeClr val="tx1"/>
                </a:solidFill>
              </a:rPr>
              <a:t>Shafeeque</a:t>
            </a:r>
            <a:r>
              <a:rPr lang="en-US" dirty="0" smtClean="0">
                <a:solidFill>
                  <a:schemeClr val="tx1"/>
                </a:solidFill>
              </a:rPr>
              <a:t> Khan (</a:t>
            </a:r>
            <a:r>
              <a:rPr lang="en-US" dirty="0" smtClean="0">
                <a:solidFill>
                  <a:schemeClr val="tx1"/>
                </a:solidFill>
                <a:hlinkClick r:id="rId3"/>
              </a:rPr>
              <a:t>skhan064@fiu.edu</a:t>
            </a:r>
            <a:r>
              <a:rPr lang="en-US" dirty="0" smtClean="0">
                <a:solidFill>
                  <a:schemeClr val="tx1"/>
                </a:solidFill>
              </a:rPr>
              <a:t>)</a:t>
            </a:r>
          </a:p>
          <a:p>
            <a:pPr marL="0" marR="0" lvl="0" indent="0" algn="l" rtl="0">
              <a:spcBef>
                <a:spcPts val="2000"/>
              </a:spcBef>
              <a:spcAft>
                <a:spcPts val="0"/>
              </a:spcAft>
              <a:buNone/>
            </a:pPr>
            <a:r>
              <a:rPr lang="en-US" dirty="0" smtClean="0">
                <a:solidFill>
                  <a:schemeClr val="tx1"/>
                </a:solidFill>
              </a:rPr>
              <a:t>Questions?</a:t>
            </a:r>
          </a:p>
          <a:p>
            <a:pPr marL="0" marR="0" lvl="0" indent="0" algn="l" rtl="0">
              <a:spcBef>
                <a:spcPts val="2000"/>
              </a:spcBef>
              <a:spcAft>
                <a:spcPts val="0"/>
              </a:spcAft>
              <a:buNone/>
            </a:pPr>
            <a:r>
              <a:rPr lang="en-US" dirty="0" smtClean="0">
                <a:solidFill>
                  <a:schemeClr val="tx1"/>
                </a:solidFill>
              </a:rPr>
              <a:t>Thank You!</a:t>
            </a:r>
            <a:endParaRPr dirty="0">
              <a:solidFill>
                <a:schemeClr val="tx1"/>
              </a:solidFill>
            </a:endParaRPr>
          </a:p>
          <a:p>
            <a:pPr marL="0" marR="0" lvl="0" indent="0" algn="l" rtl="0">
              <a:spcBef>
                <a:spcPts val="2000"/>
              </a:spcBef>
              <a:spcAft>
                <a:spcPts val="0"/>
              </a:spcAft>
              <a:buNone/>
            </a:pPr>
            <a:endParaRP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dirty="0">
                <a:solidFill>
                  <a:schemeClr val="tx1"/>
                </a:solidFill>
                <a:latin typeface="Trebuchet MS"/>
                <a:ea typeface="Trebuchet MS"/>
                <a:cs typeface="Trebuchet MS"/>
                <a:sym typeface="Trebuchet MS"/>
              </a:rPr>
              <a:t>Pro</a:t>
            </a:r>
            <a:r>
              <a:rPr lang="en-US" dirty="0">
                <a:solidFill>
                  <a:schemeClr val="tx1"/>
                </a:solidFill>
              </a:rPr>
              <a:t>ject</a:t>
            </a:r>
            <a:r>
              <a:rPr lang="en-US" sz="3800" b="0" i="0" u="none" strike="noStrike" cap="none" dirty="0">
                <a:solidFill>
                  <a:schemeClr val="tx1"/>
                </a:solidFill>
                <a:latin typeface="Trebuchet MS"/>
                <a:ea typeface="Trebuchet MS"/>
                <a:cs typeface="Trebuchet MS"/>
                <a:sym typeface="Trebuchet MS"/>
              </a:rPr>
              <a:t> definition: Problem</a:t>
            </a:r>
            <a:endParaRPr sz="3800" b="0" i="0" u="none" strike="noStrike" cap="none" dirty="0">
              <a:solidFill>
                <a:schemeClr val="tx1"/>
              </a:solidFill>
              <a:latin typeface="Trebuchet MS"/>
              <a:ea typeface="Trebuchet MS"/>
              <a:cs typeface="Trebuchet MS"/>
              <a:sym typeface="Trebuchet MS"/>
            </a:endParaRPr>
          </a:p>
        </p:txBody>
      </p:sp>
      <p:sp>
        <p:nvSpPr>
          <p:cNvPr id="158" name="Shape 158"/>
          <p:cNvSpPr txBox="1">
            <a:spLocks noGrp="1"/>
          </p:cNvSpPr>
          <p:nvPr>
            <p:ph type="body" idx="1"/>
          </p:nvPr>
        </p:nvSpPr>
        <p:spPr>
          <a:xfrm>
            <a:off x="779463" y="1524000"/>
            <a:ext cx="7583487" cy="4208463"/>
          </a:xfrm>
          <a:prstGeom prst="rect">
            <a:avLst/>
          </a:prstGeom>
          <a:noFill/>
          <a:ln>
            <a:noFill/>
          </a:ln>
        </p:spPr>
        <p:txBody>
          <a:bodyPr spcFirstLastPara="1" wrap="square" lIns="91425" tIns="45700" rIns="91425" bIns="45700" anchor="t" anchorCtr="0">
            <a:noAutofit/>
          </a:bodyPr>
          <a:lstStyle/>
          <a:p>
            <a:pPr marL="282575" lvl="0" indent="-358775" rtl="0">
              <a:spcBef>
                <a:spcPts val="0"/>
              </a:spcBef>
              <a:spcAft>
                <a:spcPts val="0"/>
              </a:spcAft>
              <a:buClr>
                <a:srgbClr val="001D4D"/>
              </a:buClr>
              <a:buSzPts val="3000"/>
              <a:buFont typeface="Noto Sans Symbols"/>
              <a:buChar char="●"/>
            </a:pPr>
            <a:r>
              <a:rPr lang="en-US" sz="3000" dirty="0">
                <a:solidFill>
                  <a:schemeClr val="tx1"/>
                </a:solidFill>
              </a:rPr>
              <a:t>Snacks consumed by adolescent and college students are extremely unhealthy.</a:t>
            </a:r>
            <a:endParaRPr sz="3000" dirty="0">
              <a:solidFill>
                <a:schemeClr val="tx1"/>
              </a:solidFill>
            </a:endParaRPr>
          </a:p>
          <a:p>
            <a:pPr marL="282575" lvl="0" indent="-358775" rtl="0">
              <a:lnSpc>
                <a:spcPct val="115000"/>
              </a:lnSpc>
              <a:spcBef>
                <a:spcPts val="0"/>
              </a:spcBef>
              <a:spcAft>
                <a:spcPts val="0"/>
              </a:spcAft>
              <a:buClr>
                <a:srgbClr val="001D4D"/>
              </a:buClr>
              <a:buSzPts val="3000"/>
              <a:buFont typeface="Trebuchet MS"/>
              <a:buChar char="●"/>
            </a:pPr>
            <a:r>
              <a:rPr lang="en-US" sz="3000" dirty="0">
                <a:solidFill>
                  <a:schemeClr val="tx1"/>
                </a:solidFill>
              </a:rPr>
              <a:t>USDA guidelines for healthy snacking not being applied. </a:t>
            </a:r>
            <a:endParaRPr sz="3000" dirty="0">
              <a:solidFill>
                <a:schemeClr val="tx1"/>
              </a:solidFill>
            </a:endParaRPr>
          </a:p>
          <a:p>
            <a:pPr marL="282575" lvl="0" indent="-358775" rtl="0">
              <a:spcBef>
                <a:spcPts val="0"/>
              </a:spcBef>
              <a:spcAft>
                <a:spcPts val="0"/>
              </a:spcAft>
              <a:buClr>
                <a:srgbClr val="001D4D"/>
              </a:buClr>
              <a:buSzPts val="3000"/>
              <a:buFont typeface="Noto Sans Symbols"/>
              <a:buChar char="●"/>
            </a:pPr>
            <a:r>
              <a:rPr lang="en-US" sz="3000" dirty="0">
                <a:solidFill>
                  <a:schemeClr val="tx1"/>
                </a:solidFill>
              </a:rPr>
              <a:t>There are no applications available that define healthy snacks in accordance with current snack guidelines published by the USDA.</a:t>
            </a:r>
            <a:endParaRPr sz="3000" dirty="0">
              <a:solidFill>
                <a:schemeClr val="tx1"/>
              </a:solidFill>
            </a:endParaRPr>
          </a:p>
          <a:p>
            <a:pPr marL="0" lvl="0" indent="0" rtl="0">
              <a:spcBef>
                <a:spcPts val="0"/>
              </a:spcBef>
              <a:spcAft>
                <a:spcPts val="0"/>
              </a:spcAft>
              <a:buNone/>
            </a:pP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dirty="0">
                <a:solidFill>
                  <a:schemeClr val="tx1"/>
                </a:solidFill>
                <a:latin typeface="Trebuchet MS"/>
                <a:ea typeface="Trebuchet MS"/>
                <a:cs typeface="Trebuchet MS"/>
                <a:sym typeface="Trebuchet MS"/>
              </a:rPr>
              <a:t>Pro</a:t>
            </a:r>
            <a:r>
              <a:rPr lang="en-US" dirty="0">
                <a:solidFill>
                  <a:schemeClr val="tx1"/>
                </a:solidFill>
              </a:rPr>
              <a:t>ject</a:t>
            </a:r>
            <a:r>
              <a:rPr lang="en-US" sz="3800" b="0" i="0" u="none" strike="noStrike" cap="none" dirty="0">
                <a:solidFill>
                  <a:schemeClr val="tx1"/>
                </a:solidFill>
                <a:latin typeface="Trebuchet MS"/>
                <a:ea typeface="Trebuchet MS"/>
                <a:cs typeface="Trebuchet MS"/>
                <a:sym typeface="Trebuchet MS"/>
              </a:rPr>
              <a:t> definition: Solution</a:t>
            </a:r>
            <a:endParaRPr sz="3800" b="0" i="0" u="none" strike="noStrike" cap="none" dirty="0">
              <a:solidFill>
                <a:schemeClr val="tx1"/>
              </a:solidFill>
              <a:latin typeface="Trebuchet MS"/>
              <a:ea typeface="Trebuchet MS"/>
              <a:cs typeface="Trebuchet MS"/>
              <a:sym typeface="Trebuchet MS"/>
            </a:endParaRPr>
          </a:p>
        </p:txBody>
      </p:sp>
      <p:sp>
        <p:nvSpPr>
          <p:cNvPr id="165" name="Shape 165"/>
          <p:cNvSpPr txBox="1">
            <a:spLocks noGrp="1"/>
          </p:cNvSpPr>
          <p:nvPr>
            <p:ph type="body" idx="1"/>
          </p:nvPr>
        </p:nvSpPr>
        <p:spPr>
          <a:xfrm>
            <a:off x="779463" y="1524000"/>
            <a:ext cx="7583400" cy="4208400"/>
          </a:xfrm>
          <a:prstGeom prst="rect">
            <a:avLst/>
          </a:prstGeom>
          <a:noFill/>
          <a:ln>
            <a:noFill/>
          </a:ln>
        </p:spPr>
        <p:txBody>
          <a:bodyPr spcFirstLastPara="1" wrap="square" lIns="91425" tIns="45700" rIns="91425" bIns="45700" anchor="t" anchorCtr="0">
            <a:noAutofit/>
          </a:bodyPr>
          <a:lstStyle/>
          <a:p>
            <a:pPr marL="282575" marR="0" lvl="0" indent="-346075" algn="l" rtl="0">
              <a:lnSpc>
                <a:spcPct val="100000"/>
              </a:lnSpc>
              <a:spcBef>
                <a:spcPts val="2000"/>
              </a:spcBef>
              <a:spcAft>
                <a:spcPts val="0"/>
              </a:spcAft>
              <a:buClr>
                <a:srgbClr val="001D4D"/>
              </a:buClr>
              <a:buSzPts val="2800"/>
              <a:buFont typeface="Trebuchet MS"/>
              <a:buChar char="●"/>
            </a:pPr>
            <a:r>
              <a:rPr lang="en-US" sz="2800" dirty="0">
                <a:solidFill>
                  <a:schemeClr val="dk1"/>
                </a:solidFill>
              </a:rPr>
              <a:t>A mobile application to allow users to search for snacks and easily know how healthy the snack they’re searching for is.</a:t>
            </a:r>
            <a:endParaRPr sz="2800" dirty="0">
              <a:solidFill>
                <a:schemeClr val="dk1"/>
              </a:solidFill>
            </a:endParaRPr>
          </a:p>
          <a:p>
            <a:pPr marL="282575" marR="0" lvl="0" indent="-346075" algn="l" rtl="0">
              <a:lnSpc>
                <a:spcPct val="100000"/>
              </a:lnSpc>
              <a:spcBef>
                <a:spcPts val="2000"/>
              </a:spcBef>
              <a:spcAft>
                <a:spcPts val="0"/>
              </a:spcAft>
              <a:buClr>
                <a:srgbClr val="001D4D"/>
              </a:buClr>
              <a:buSzPts val="2800"/>
              <a:buFont typeface="Trebuchet MS"/>
              <a:buChar char="●"/>
            </a:pPr>
            <a:r>
              <a:rPr lang="en-US" sz="2800" dirty="0">
                <a:solidFill>
                  <a:schemeClr val="dk1"/>
                </a:solidFill>
              </a:rPr>
              <a:t>A web API backed by a significant data source and a curated local database containing all snacks provided on FIU campuses. </a:t>
            </a:r>
            <a:endParaRPr sz="2800" dirty="0">
              <a:solidFill>
                <a:schemeClr val="dk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Project </a:t>
            </a:r>
            <a:r>
              <a:rPr lang="en-US" dirty="0" err="1" smtClean="0">
                <a:solidFill>
                  <a:schemeClr val="tx1"/>
                </a:solidFill>
              </a:rPr>
              <a:t>Managment</a:t>
            </a:r>
            <a:endParaRPr lang="en-US" dirty="0">
              <a:solidFill>
                <a:schemeClr val="tx1"/>
              </a:solidFill>
            </a:endParaRPr>
          </a:p>
        </p:txBody>
      </p:sp>
      <p:sp>
        <p:nvSpPr>
          <p:cNvPr id="3" name="Text Placeholder 2"/>
          <p:cNvSpPr>
            <a:spLocks noGrp="1"/>
          </p:cNvSpPr>
          <p:nvPr>
            <p:ph type="body" idx="1"/>
          </p:nvPr>
        </p:nvSpPr>
        <p:spPr/>
        <p:txBody>
          <a:bodyPr/>
          <a:lstStyle/>
          <a:p>
            <a:endParaRPr lang="en-US" dirty="0"/>
          </a:p>
        </p:txBody>
      </p:sp>
      <p:pic>
        <p:nvPicPr>
          <p:cNvPr id="2050" name="Picture 2" descr="https://lh5.googleusercontent.com/KJDEEYmBPT1Py8zDnKb5QZNDxo2ALsb_1xWNV2x9v441xt4Y9GszqvwPLtyKwTzKBEjBJIJRb-7uM6sNfYKLvGkxbIXBPl2S3cXfIkUNZsGcIiHxDJqbu8EK6XfvhA6X0hfXZkqCNA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979" y="1318437"/>
            <a:ext cx="8114333" cy="5539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506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Requirements: Use Cases</a:t>
            </a:r>
            <a:endParaRPr sz="3800" b="0" i="0" u="none" strike="noStrike" cap="none">
              <a:solidFill>
                <a:srgbClr val="001D4D"/>
              </a:solidFill>
              <a:latin typeface="Trebuchet MS"/>
              <a:ea typeface="Trebuchet MS"/>
              <a:cs typeface="Trebuchet MS"/>
              <a:sym typeface="Trebuchet MS"/>
            </a:endParaRPr>
          </a:p>
        </p:txBody>
      </p:sp>
      <p:sp>
        <p:nvSpPr>
          <p:cNvPr id="172" name="Shape 172"/>
          <p:cNvSpPr txBox="1">
            <a:spLocks noGrp="1"/>
          </p:cNvSpPr>
          <p:nvPr>
            <p:ph type="body" idx="1"/>
          </p:nvPr>
        </p:nvSpPr>
        <p:spPr>
          <a:xfrm>
            <a:off x="392950" y="1311008"/>
            <a:ext cx="7583400" cy="2899353"/>
          </a:xfrm>
          <a:prstGeom prst="rect">
            <a:avLst/>
          </a:prstGeom>
          <a:noFill/>
          <a:ln>
            <a:noFill/>
          </a:ln>
        </p:spPr>
        <p:txBody>
          <a:bodyPr spcFirstLastPara="1" wrap="square" lIns="91425" tIns="45700" rIns="91425" bIns="45700" anchor="t" anchorCtr="0">
            <a:noAutofit/>
          </a:bodyPr>
          <a:lstStyle/>
          <a:p>
            <a:pPr marL="0" marR="0" lvl="0" indent="0" algn="l" rtl="0">
              <a:spcBef>
                <a:spcPts val="2000"/>
              </a:spcBef>
              <a:spcAft>
                <a:spcPts val="0"/>
              </a:spcAft>
              <a:buNone/>
            </a:pPr>
            <a:endParaRPr dirty="0"/>
          </a:p>
        </p:txBody>
      </p:sp>
      <p:pic>
        <p:nvPicPr>
          <p:cNvPr id="1026" name="Picture 2" descr="https://lh3.googleusercontent.com/Iln8z77xs3OnVIzHzZ56xi9Gpwf56JLmKsIISMiue8pM5LMfE5e8nH4p-xN1ndXafXZIyU0cWol14MKHFvyt7sUpRYZXwbWIFWKMj6dgCzHDtF8eh2BILi9pBbaJp6TYF5a0R1jX46zn4UmRq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458" y="1425600"/>
            <a:ext cx="6304383" cy="50791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System Design: Architecture</a:t>
            </a:r>
            <a:endParaRPr sz="3800" b="0" i="0" u="none" strike="noStrike" cap="none">
              <a:solidFill>
                <a:srgbClr val="001D4D"/>
              </a:solidFill>
              <a:latin typeface="Trebuchet MS"/>
              <a:ea typeface="Trebuchet MS"/>
              <a:cs typeface="Trebuchet MS"/>
              <a:sym typeface="Trebuchet MS"/>
            </a:endParaRPr>
          </a:p>
        </p:txBody>
      </p:sp>
      <p:sp>
        <p:nvSpPr>
          <p:cNvPr id="188" name="Shape 188"/>
          <p:cNvSpPr txBox="1">
            <a:spLocks noGrp="1"/>
          </p:cNvSpPr>
          <p:nvPr>
            <p:ph type="body" idx="1"/>
          </p:nvPr>
        </p:nvSpPr>
        <p:spPr>
          <a:xfrm>
            <a:off x="779463" y="1828800"/>
            <a:ext cx="7583400" cy="4208400"/>
          </a:xfrm>
          <a:prstGeom prst="rect">
            <a:avLst/>
          </a:prstGeom>
          <a:noFill/>
          <a:ln>
            <a:noFill/>
          </a:ln>
        </p:spPr>
        <p:txBody>
          <a:bodyPr spcFirstLastPara="1" wrap="square" lIns="91425" tIns="45700" rIns="91425" bIns="45700" anchor="t" anchorCtr="0">
            <a:noAutofit/>
          </a:bodyPr>
          <a:lstStyle/>
          <a:p>
            <a:pPr marL="0" marR="0" lvl="0" indent="0" algn="l" rtl="0">
              <a:spcBef>
                <a:spcPts val="2000"/>
              </a:spcBef>
              <a:spcAft>
                <a:spcPts val="0"/>
              </a:spcAft>
              <a:buNone/>
            </a:pPr>
            <a:endParaRPr sz="2200" b="0" i="0" u="none" strike="noStrike" cap="none">
              <a:solidFill>
                <a:srgbClr val="001D4D"/>
              </a:solidFill>
              <a:latin typeface="Trebuchet MS"/>
              <a:ea typeface="Trebuchet MS"/>
              <a:cs typeface="Trebuchet MS"/>
              <a:sym typeface="Trebuchet MS"/>
            </a:endParaRPr>
          </a:p>
        </p:txBody>
      </p:sp>
      <p:pic>
        <p:nvPicPr>
          <p:cNvPr id="5" name="Picture 4" descr="https://cdn.discordapp.com/attachments/494270062581121035/516722771745701890/Blank_Diagra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63" y="1425600"/>
            <a:ext cx="6656053" cy="42667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User Stories </a:t>
            </a:r>
            <a:endParaRPr sz="3800" b="0" i="0" u="none" strike="noStrike" cap="none">
              <a:solidFill>
                <a:srgbClr val="001D4D"/>
              </a:solidFill>
              <a:latin typeface="Trebuchet MS"/>
              <a:ea typeface="Trebuchet MS"/>
              <a:cs typeface="Trebuchet MS"/>
              <a:sym typeface="Trebuchet MS"/>
            </a:endParaRPr>
          </a:p>
        </p:txBody>
      </p:sp>
      <p:sp>
        <p:nvSpPr>
          <p:cNvPr id="204" name="Shape 204"/>
          <p:cNvSpPr txBox="1">
            <a:spLocks noGrp="1"/>
          </p:cNvSpPr>
          <p:nvPr>
            <p:ph type="body" idx="1"/>
          </p:nvPr>
        </p:nvSpPr>
        <p:spPr>
          <a:xfrm>
            <a:off x="447875" y="1221725"/>
            <a:ext cx="8249100" cy="4208400"/>
          </a:xfrm>
          <a:prstGeom prst="rect">
            <a:avLst/>
          </a:prstGeom>
          <a:noFill/>
          <a:ln>
            <a:noFill/>
          </a:ln>
        </p:spPr>
        <p:txBody>
          <a:bodyPr spcFirstLastPara="1" wrap="square" lIns="91425" tIns="45700" rIns="91425" bIns="45700" anchor="t" anchorCtr="0">
            <a:noAutofit/>
          </a:bodyPr>
          <a:lstStyle/>
          <a:p>
            <a:pPr marR="0" lvl="0" indent="-457200" algn="l" rtl="0">
              <a:lnSpc>
                <a:spcPct val="150000"/>
              </a:lnSpc>
              <a:spcBef>
                <a:spcPts val="0"/>
              </a:spcBef>
              <a:spcAft>
                <a:spcPts val="0"/>
              </a:spcAft>
              <a:buAutoNum type="arabicPeriod"/>
            </a:pPr>
            <a:r>
              <a:rPr lang="en-US" sz="2000" b="1" dirty="0" smtClean="0">
                <a:solidFill>
                  <a:schemeClr val="dk1"/>
                </a:solidFill>
              </a:rPr>
              <a:t>SNAK-14: Fix “Consume” Button</a:t>
            </a:r>
          </a:p>
          <a:p>
            <a:pPr marR="0" lvl="0" indent="-457200" algn="l" rtl="0">
              <a:lnSpc>
                <a:spcPct val="150000"/>
              </a:lnSpc>
              <a:spcBef>
                <a:spcPts val="0"/>
              </a:spcBef>
              <a:spcAft>
                <a:spcPts val="0"/>
              </a:spcAft>
              <a:buAutoNum type="arabicPeriod"/>
            </a:pPr>
            <a:r>
              <a:rPr lang="en-US" sz="2000" b="1" dirty="0" smtClean="0">
                <a:solidFill>
                  <a:schemeClr val="dk1"/>
                </a:solidFill>
              </a:rPr>
              <a:t>SNAK-15: Consume History</a:t>
            </a:r>
          </a:p>
          <a:p>
            <a:pPr marR="0" lvl="0" indent="-457200" algn="l" rtl="0">
              <a:lnSpc>
                <a:spcPct val="150000"/>
              </a:lnSpc>
              <a:spcBef>
                <a:spcPts val="0"/>
              </a:spcBef>
              <a:spcAft>
                <a:spcPts val="0"/>
              </a:spcAft>
              <a:buAutoNum type="arabicPeriod"/>
            </a:pPr>
            <a:r>
              <a:rPr lang="en-US" sz="2000" b="1" dirty="0" smtClean="0">
                <a:solidFill>
                  <a:schemeClr val="dk1"/>
                </a:solidFill>
              </a:rPr>
              <a:t>SNAK-34: Calculate Average of Scores</a:t>
            </a:r>
          </a:p>
          <a:p>
            <a:pPr marR="0" lvl="0" indent="-457200" algn="l" rtl="0">
              <a:lnSpc>
                <a:spcPct val="150000"/>
              </a:lnSpc>
              <a:spcBef>
                <a:spcPts val="0"/>
              </a:spcBef>
              <a:spcAft>
                <a:spcPts val="0"/>
              </a:spcAft>
              <a:buAutoNum type="arabicPeriod"/>
            </a:pPr>
            <a:r>
              <a:rPr lang="en-US" sz="2000" b="1" dirty="0" smtClean="0">
                <a:solidFill>
                  <a:schemeClr val="dk1"/>
                </a:solidFill>
              </a:rPr>
              <a:t>SNAK-39: Edit Consumed History to Delete Snacks</a:t>
            </a:r>
          </a:p>
          <a:p>
            <a:pPr marR="0" lvl="0" indent="-457200" algn="l" rtl="0">
              <a:lnSpc>
                <a:spcPct val="150000"/>
              </a:lnSpc>
              <a:spcBef>
                <a:spcPts val="0"/>
              </a:spcBef>
              <a:spcAft>
                <a:spcPts val="0"/>
              </a:spcAft>
              <a:buAutoNum type="arabicPeriod"/>
            </a:pPr>
            <a:r>
              <a:rPr lang="en-US" sz="2000" b="1" dirty="0" smtClean="0">
                <a:solidFill>
                  <a:schemeClr val="dk1"/>
                </a:solidFill>
              </a:rPr>
              <a:t>SNAK-46: Double Points for Holidays and Weekends</a:t>
            </a:r>
          </a:p>
          <a:p>
            <a:pPr marR="0" lvl="0" indent="-457200" algn="l" rtl="0">
              <a:lnSpc>
                <a:spcPct val="150000"/>
              </a:lnSpc>
              <a:spcBef>
                <a:spcPts val="0"/>
              </a:spcBef>
              <a:spcAft>
                <a:spcPts val="0"/>
              </a:spcAft>
              <a:buAutoNum type="arabicPeriod"/>
            </a:pPr>
            <a:r>
              <a:rPr lang="en-US" sz="2000" b="1" dirty="0" smtClean="0">
                <a:solidFill>
                  <a:schemeClr val="dk1"/>
                </a:solidFill>
              </a:rPr>
              <a:t>SNAK-51: Clicking on Consumed Snack takes you to Snack Page</a:t>
            </a:r>
          </a:p>
          <a:p>
            <a:pPr marL="0" marR="0" lvl="0" indent="0" algn="l" rtl="0">
              <a:lnSpc>
                <a:spcPct val="150000"/>
              </a:lnSpc>
              <a:spcBef>
                <a:spcPts val="0"/>
              </a:spcBef>
              <a:spcAft>
                <a:spcPts val="0"/>
              </a:spcAft>
              <a:buNone/>
            </a:pPr>
            <a:endParaRPr sz="2000" b="1" dirty="0">
              <a:solidFill>
                <a:schemeClr val="dk1"/>
              </a:solidFill>
            </a:endParaRPr>
          </a:p>
          <a:p>
            <a:pPr marL="0" marR="0" lvl="0" indent="0" algn="l" rtl="0">
              <a:spcBef>
                <a:spcPts val="200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marL="0" lvl="0" indent="0" rtl="0">
              <a:spcBef>
                <a:spcPts val="2000"/>
              </a:spcBef>
              <a:spcAft>
                <a:spcPts val="0"/>
              </a:spcAft>
              <a:buClr>
                <a:schemeClr val="dk1"/>
              </a:buClr>
              <a:buSzPts val="1100"/>
              <a:buFont typeface="Arial"/>
              <a:buNone/>
            </a:pPr>
            <a:r>
              <a:rPr lang="en-US" b="1" dirty="0" smtClean="0">
                <a:solidFill>
                  <a:schemeClr val="dk1"/>
                </a:solidFill>
              </a:rPr>
              <a:t>Fix ”Consume” Button</a:t>
            </a:r>
            <a:endParaRPr b="0" i="0" u="none" strike="noStrike" cap="none" dirty="0">
              <a:solidFill>
                <a:srgbClr val="001D4D"/>
              </a:solidFill>
              <a:latin typeface="Trebuchet MS"/>
              <a:ea typeface="Trebuchet MS"/>
              <a:cs typeface="Trebuchet MS"/>
              <a:sym typeface="Trebuchet MS"/>
            </a:endParaRPr>
          </a:p>
        </p:txBody>
      </p:sp>
      <p:sp>
        <p:nvSpPr>
          <p:cNvPr id="218" name="Shape 218"/>
          <p:cNvSpPr txBox="1">
            <a:spLocks noGrp="1"/>
          </p:cNvSpPr>
          <p:nvPr>
            <p:ph type="body" idx="1"/>
          </p:nvPr>
        </p:nvSpPr>
        <p:spPr>
          <a:xfrm>
            <a:off x="391875" y="1219200"/>
            <a:ext cx="8486100" cy="4208400"/>
          </a:xfrm>
          <a:prstGeom prst="rect">
            <a:avLst/>
          </a:prstGeom>
          <a:noFill/>
          <a:ln>
            <a:noFill/>
          </a:ln>
        </p:spPr>
        <p:txBody>
          <a:bodyPr spcFirstLastPara="1" wrap="square" lIns="91425" tIns="45700" rIns="91425" bIns="45700" anchor="t" anchorCtr="0">
            <a:noAutofit/>
          </a:bodyPr>
          <a:lstStyle/>
          <a:p>
            <a:pPr marL="0" lvl="0" indent="0">
              <a:lnSpc>
                <a:spcPct val="150000"/>
              </a:lnSpc>
              <a:buClr>
                <a:schemeClr val="dk1"/>
              </a:buClr>
              <a:buSzPts val="1100"/>
              <a:buNone/>
            </a:pPr>
            <a:r>
              <a:rPr lang="en-US" sz="2000" u="sng" dirty="0" smtClean="0">
                <a:solidFill>
                  <a:srgbClr val="111111"/>
                </a:solidFill>
              </a:rPr>
              <a:t>Description: </a:t>
            </a:r>
            <a:r>
              <a:rPr lang="en-US" sz="2000" dirty="0"/>
              <a:t> </a:t>
            </a:r>
            <a:r>
              <a:rPr lang="en-US" sz="2000" dirty="0" smtClean="0">
                <a:solidFill>
                  <a:schemeClr val="tx1"/>
                </a:solidFill>
              </a:rPr>
              <a:t>As</a:t>
            </a:r>
            <a:r>
              <a:rPr lang="en-US" sz="2000" dirty="0" smtClean="0"/>
              <a:t> </a:t>
            </a:r>
            <a:r>
              <a:rPr lang="en-US" sz="2000" dirty="0" smtClean="0">
                <a:solidFill>
                  <a:schemeClr val="tx1"/>
                </a:solidFill>
              </a:rPr>
              <a:t>a</a:t>
            </a:r>
            <a:r>
              <a:rPr lang="en-US" sz="2000" dirty="0">
                <a:solidFill>
                  <a:schemeClr val="tx1"/>
                </a:solidFill>
              </a:rPr>
              <a:t> User I would like to click the consumed button so that it can add a snack to my consumed history</a:t>
            </a:r>
            <a:endParaRPr sz="2000" dirty="0" smtClean="0">
              <a:solidFill>
                <a:schemeClr val="tx1"/>
              </a:solidFill>
            </a:endParaRPr>
          </a:p>
          <a:p>
            <a:pPr marL="0" lvl="0" indent="0" rtl="0">
              <a:lnSpc>
                <a:spcPct val="150000"/>
              </a:lnSpc>
              <a:spcBef>
                <a:spcPts val="0"/>
              </a:spcBef>
              <a:spcAft>
                <a:spcPts val="0"/>
              </a:spcAft>
              <a:buClr>
                <a:schemeClr val="dk1"/>
              </a:buClr>
              <a:buSzPts val="1100"/>
              <a:buFont typeface="Arial"/>
              <a:buNone/>
            </a:pPr>
            <a:r>
              <a:rPr lang="en-US" sz="2000" u="sng" dirty="0" smtClean="0">
                <a:solidFill>
                  <a:srgbClr val="111111"/>
                </a:solidFill>
              </a:rPr>
              <a:t>Acceptance Criteria:</a:t>
            </a:r>
            <a:endParaRPr sz="2000" u="sng" dirty="0" smtClean="0">
              <a:solidFill>
                <a:srgbClr val="111111"/>
              </a:solidFill>
            </a:endParaRPr>
          </a:p>
          <a:p>
            <a:pPr marL="88900" indent="0">
              <a:buNone/>
            </a:pPr>
            <a:r>
              <a:rPr lang="en-US" sz="2000" b="1" dirty="0">
                <a:solidFill>
                  <a:schemeClr val="tx1"/>
                </a:solidFill>
              </a:rPr>
              <a:t>GIVEN</a:t>
            </a:r>
            <a:r>
              <a:rPr lang="en-US" sz="2000" dirty="0">
                <a:solidFill>
                  <a:schemeClr val="tx1"/>
                </a:solidFill>
              </a:rPr>
              <a:t> I am a user in the snack information page,</a:t>
            </a:r>
          </a:p>
          <a:p>
            <a:pPr marL="88900" indent="0">
              <a:buNone/>
            </a:pPr>
            <a:r>
              <a:rPr lang="en-US" sz="2000" b="1" dirty="0">
                <a:solidFill>
                  <a:schemeClr val="tx1"/>
                </a:solidFill>
              </a:rPr>
              <a:t>WHEN</a:t>
            </a:r>
            <a:r>
              <a:rPr lang="en-US" sz="2000" dirty="0">
                <a:solidFill>
                  <a:schemeClr val="tx1"/>
                </a:solidFill>
              </a:rPr>
              <a:t> I click the consumed history button</a:t>
            </a:r>
          </a:p>
          <a:p>
            <a:pPr marL="88900" indent="0">
              <a:buNone/>
            </a:pPr>
            <a:r>
              <a:rPr lang="en-US" sz="2000" b="1" dirty="0">
                <a:solidFill>
                  <a:schemeClr val="tx1"/>
                </a:solidFill>
              </a:rPr>
              <a:t>THEN</a:t>
            </a:r>
            <a:r>
              <a:rPr lang="en-US" sz="2000" dirty="0">
                <a:solidFill>
                  <a:schemeClr val="tx1"/>
                </a:solidFill>
              </a:rPr>
              <a:t> the snack is added to the database</a:t>
            </a:r>
          </a:p>
          <a:p>
            <a:pPr marL="0" indent="0">
              <a:buClr>
                <a:schemeClr val="dk1"/>
              </a:buClr>
              <a:buSzPts val="1100"/>
              <a:buNone/>
            </a:pPr>
            <a:r>
              <a:rPr lang="en-US" u="sng" dirty="0">
                <a:solidFill>
                  <a:schemeClr val="tx1"/>
                </a:solidFill>
              </a:rPr>
              <a:t>Preconditions: </a:t>
            </a:r>
            <a:r>
              <a:rPr lang="en-US" dirty="0">
                <a:solidFill>
                  <a:schemeClr val="tx1"/>
                </a:solidFill>
              </a:rPr>
              <a:t>User has chosen a snack from the search results</a:t>
            </a:r>
          </a:p>
          <a:p>
            <a:pPr marL="0" lvl="0" indent="0" rtl="0">
              <a:spcBef>
                <a:spcPts val="2000"/>
              </a:spcBef>
              <a:spcAft>
                <a:spcPts val="0"/>
              </a:spcAft>
              <a:buClr>
                <a:schemeClr val="dk1"/>
              </a:buClr>
              <a:buSzPts val="1100"/>
              <a:buFont typeface="Arial"/>
              <a:buNone/>
            </a:pPr>
            <a:endParaRPr dirty="0"/>
          </a:p>
          <a:p>
            <a:pPr marL="0" marR="0" lvl="0" indent="0" algn="l" rtl="0">
              <a:spcBef>
                <a:spcPts val="20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779463" y="152400"/>
            <a:ext cx="7583400" cy="1044600"/>
          </a:xfrm>
          <a:prstGeom prst="rect">
            <a:avLst/>
          </a:prstGeom>
          <a:noFill/>
          <a:ln>
            <a:noFill/>
          </a:ln>
        </p:spPr>
        <p:txBody>
          <a:bodyPr spcFirstLastPara="1" wrap="square" lIns="91425" tIns="45700" rIns="91425" bIns="45700" anchor="b" anchorCtr="0">
            <a:noAutofit/>
          </a:bodyPr>
          <a:lstStyle/>
          <a:p>
            <a:pPr lvl="0">
              <a:spcBef>
                <a:spcPts val="2000"/>
              </a:spcBef>
              <a:buClr>
                <a:schemeClr val="dk1"/>
              </a:buClr>
              <a:buSzPts val="1100"/>
            </a:pPr>
            <a:r>
              <a:rPr lang="en-US" b="1" dirty="0">
                <a:solidFill>
                  <a:schemeClr val="dk1"/>
                </a:solidFill>
              </a:rPr>
              <a:t>Fix ”Consume” Button</a:t>
            </a:r>
            <a:endParaRPr b="0" i="0" u="none" strike="noStrike" cap="none" dirty="0">
              <a:solidFill>
                <a:srgbClr val="001D4D"/>
              </a:solidFill>
              <a:latin typeface="Trebuchet MS"/>
              <a:ea typeface="Trebuchet MS"/>
              <a:cs typeface="Trebuchet MS"/>
              <a:sym typeface="Trebuchet M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751" y="1408208"/>
            <a:ext cx="6568787" cy="4155310"/>
          </a:xfrm>
          <a:prstGeom prst="rect">
            <a:avLst/>
          </a:prstGeom>
        </p:spPr>
      </p:pic>
    </p:spTree>
  </p:cSld>
  <p:clrMapOvr>
    <a:masterClrMapping/>
  </p:clrMapOvr>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TotalTime>
  <Words>1114</Words>
  <Application>Microsoft Office PowerPoint</Application>
  <PresentationFormat>On-screen Show (4:3)</PresentationFormat>
  <Paragraphs>159</Paragraphs>
  <Slides>19</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Noto Sans Symbols</vt:lpstr>
      <vt:lpstr>Times New Roman</vt:lpstr>
      <vt:lpstr>Trebuchet MS</vt:lpstr>
      <vt:lpstr>gold</vt:lpstr>
      <vt:lpstr>Snackability 2.0  Team Member: Shafeeque Khan Product Owner: Dr. Cristina Palacios Instructor: Masoud Sadjadi  School of Computing and Information Sciences Florida International University</vt:lpstr>
      <vt:lpstr>Project definition: Problem</vt:lpstr>
      <vt:lpstr>Project definition: Solution</vt:lpstr>
      <vt:lpstr>Project Managment</vt:lpstr>
      <vt:lpstr>Requirements: Use Cases</vt:lpstr>
      <vt:lpstr>System Design: Architecture</vt:lpstr>
      <vt:lpstr>User Stories </vt:lpstr>
      <vt:lpstr>Fix ”Consume” Button</vt:lpstr>
      <vt:lpstr>Fix ”Consume” Button</vt:lpstr>
      <vt:lpstr>Consume History</vt:lpstr>
      <vt:lpstr>Consume History</vt:lpstr>
      <vt:lpstr>Calculate Average of Scores</vt:lpstr>
      <vt:lpstr>Calculate Average of Scores</vt:lpstr>
      <vt:lpstr>Edit Consume History to Delete Snacks</vt:lpstr>
      <vt:lpstr>Edit Consume History to Delete Snacks</vt:lpstr>
      <vt:lpstr>Double Points for Holidays and Weekends</vt:lpstr>
      <vt:lpstr>Double Points for Holidays and Weekends</vt:lpstr>
      <vt:lpstr>Clicking on Consumed Snack takes you to Snack Page</vt:lpstr>
      <vt:lpstr>Summary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Snackability 1.0  Team Members: Bertha M Perez                            Frank Hernandez Product Owner: Dr. Cristina Palacios Instructor: Masoud Sadjadi  School of Computing and Information Sciences Florida International University</dc:title>
  <dc:creator>Big Babby</dc:creator>
  <cp:lastModifiedBy>Big Babby</cp:lastModifiedBy>
  <cp:revision>15</cp:revision>
  <dcterms:modified xsi:type="dcterms:W3CDTF">2018-11-28T21:32:20Z</dcterms:modified>
</cp:coreProperties>
</file>