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embeddedFontLst>
    <p:embeddedFont>
      <p:font typeface="Amatic SC" panose="020B0604020202020204" charset="-79"/>
      <p:regular r:id="rId24"/>
      <p:bold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Comfortaa" panose="020B0604020202020204" charset="0"/>
      <p:regular r:id="rId30"/>
      <p:bold r:id="rId31"/>
    </p:embeddedFont>
    <p:embeddedFont>
      <p:font typeface="Source Code Pro" panose="020B0604020202020204" charset="0"/>
      <p:regular r:id="rId32"/>
      <p:bold r:id="rId33"/>
    </p:embeddedFont>
    <p:embeddedFont>
      <p:font typeface="Trebuchet MS" panose="020B0603020202020204" pitchFamily="34" charset="0"/>
      <p:regular r:id="rId34"/>
      <p:bold r:id="rId35"/>
      <p:italic r:id="rId36"/>
      <p:boldItalic r:id="rId3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5" name="Google Shape;65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7 seconds.( I will select 2 best slides (i will give them extra points and students will present for CIS committee)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48622a0a92_0_5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48622a0a92_0_5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g48622a0a92_0_57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48622a0a92_0_5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48622a0a92_0_5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g48622a0a92_0_58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48622a0a92_0_5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48622a0a92_0_5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g48622a0a92_0_59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48622a0a92_0_5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48622a0a92_0_5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g48622a0a92_0_59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48622a0a92_0_6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48622a0a92_0_6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g48622a0a92_0_60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48622a0a92_0_6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48622a0a92_0_6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g48622a0a92_0_6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48622a0a92_0_6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48622a0a92_0_6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g48622a0a92_0_6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48622a0a92_0_6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48622a0a92_0_6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" name="Google Shape;185;g48622a0a92_0_62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48622a0a92_0_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48622a0a92_0_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Google Shape;192;g48622a0a92_0_63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48622a0a92_0_6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48622a0a92_0_6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g48622a0a92_0_6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6" name="Google Shape;76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10 seconds.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Introduce the problem that the whole project</a:t>
            </a:r>
            <a:r>
              <a:rPr lang="en-US"/>
              <a:t> (in all versions)</a:t>
            </a: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tackles</a:t>
            </a:r>
            <a:r>
              <a:rPr lang="en-US"/>
              <a:t> with GIF or screenshot.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7" name="Google Shape;77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48622a0a92_0_9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48622a0a92_0_9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" name="Google Shape;206;g48622a0a92_0_98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5" name="Google Shape;215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10 seconds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Summarize your contribution, mention your effort for </a:t>
            </a:r>
            <a:r>
              <a:rPr lang="en-US"/>
              <a:t>Scrum, Mingle, Github, Google Drive Documentation and minutes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Include your contact information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Ask if anyone has any questions for you.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Thank your audience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21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3" name="Google Shape;8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/>
              <a:t>20 seconds.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/>
              <a:t>Introduce the problem that the your project (in new version) tackles with GIF or screenshot. 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48622a0a92_0_9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48622a0a92_0_9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g48622a0a92_0_98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" name="Google Shape;10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5 seconds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Show the Use Case Diagram for the whole project.</a:t>
            </a:r>
            <a:br>
              <a:rPr lang="en-US"/>
            </a:br>
            <a:r>
              <a:rPr lang="en-US"/>
              <a:t>Highlight your use cases.</a:t>
            </a:r>
            <a:br>
              <a:rPr lang="en-US"/>
            </a:b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7" name="Google Shape;107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20 seconds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System design: </a:t>
            </a:r>
            <a:r>
              <a:rPr lang="en-US"/>
              <a:t>Highlight the parts that you contributed to them.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 System decomposition; identify the architecture patterns used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System deployment – h/w and s/w requirements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br>
              <a:rPr lang="en-US"/>
            </a:br>
            <a:br>
              <a:rPr lang="en-US"/>
            </a:b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4" name="Google Shape;114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10 seconds.</a:t>
            </a: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Minimal class diagram. Highlight the classes that you created/modified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Identify the design patterns used (one or more slides).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5 seconds.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/>
              <a:t>List the user stories that you worked on them.(put in order of importance). Stay focused on the parts that you have been working.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Google Shape;122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8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48622a0a92_0_5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48622a0a92_0_5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g48622a0a92_0_57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1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"/>
          <p:cNvSpPr/>
          <p:nvPr/>
        </p:nvSpPr>
        <p:spPr>
          <a:xfrm>
            <a:off x="0" y="0"/>
            <a:ext cx="9144000" cy="4572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ctrTitle"/>
          </p:nvPr>
        </p:nvSpPr>
        <p:spPr>
          <a:xfrm>
            <a:off x="311700" y="522867"/>
            <a:ext cx="8520600" cy="358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ubTitle" idx="1"/>
          </p:nvPr>
        </p:nvSpPr>
        <p:spPr>
          <a:xfrm>
            <a:off x="311700" y="5187200"/>
            <a:ext cx="8520600" cy="94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653700"/>
            <a:ext cx="8520600" cy="26424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9pPr>
          </a:lstStyle>
          <a:p>
            <a:r>
              <a:t>xx%</a:t>
            </a:r>
          </a:p>
        </p:txBody>
      </p:sp>
      <p:sp>
        <p:nvSpPr>
          <p:cNvPr id="52" name="Google Shape;52;p11"/>
          <p:cNvSpPr txBox="1">
            <a:spLocks noGrp="1"/>
          </p:cNvSpPr>
          <p:nvPr>
            <p:ph type="body" idx="1"/>
          </p:nvPr>
        </p:nvSpPr>
        <p:spPr>
          <a:xfrm>
            <a:off x="311700" y="4406167"/>
            <a:ext cx="8520600" cy="1734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sp>
        <p:nvSpPr>
          <p:cNvPr id="53" name="Google Shape;53;p11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2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oogle Shape;57;p13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8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3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59" name="Google Shape;59;p13"/>
          <p:cNvSpPr txBox="1">
            <a:spLocks noGrp="1"/>
          </p:cNvSpPr>
          <p:nvPr>
            <p:ph type="body" idx="1"/>
          </p:nvPr>
        </p:nvSpPr>
        <p:spPr>
          <a:xfrm>
            <a:off x="779463" y="1828800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830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Font typeface="Noto Sans Symbols"/>
              <a:buChar char="●"/>
              <a:defRPr sz="2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60" name="Google Shape;60;p13"/>
          <p:cNvSpPr txBox="1">
            <a:spLocks noGrp="1"/>
          </p:cNvSpPr>
          <p:nvPr>
            <p:ph type="dt" idx="10"/>
          </p:nvPr>
        </p:nvSpPr>
        <p:spPr>
          <a:xfrm>
            <a:off x="381000" y="6288088"/>
            <a:ext cx="1887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Google Shape;61;p13"/>
          <p:cNvSpPr txBox="1">
            <a:spLocks noGrp="1"/>
          </p:cNvSpPr>
          <p:nvPr>
            <p:ph type="ftr" idx="11"/>
          </p:nvPr>
        </p:nvSpPr>
        <p:spPr>
          <a:xfrm>
            <a:off x="3305175" y="6288088"/>
            <a:ext cx="5238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Google Shape;62;p13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2802750" y="1070000"/>
            <a:ext cx="3538500" cy="4718100"/>
          </a:xfrm>
          <a:prstGeom prst="rect">
            <a:avLst/>
          </a:prstGeom>
          <a:solidFill>
            <a:srgbClr val="FFFFFF"/>
          </a:solidFill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311700" y="390467"/>
            <a:ext cx="8520600" cy="1068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311700" y="1638233"/>
            <a:ext cx="8520600" cy="4453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>
            <a:spLocks noGrp="1"/>
          </p:cNvSpPr>
          <p:nvPr>
            <p:ph type="title"/>
          </p:nvPr>
        </p:nvSpPr>
        <p:spPr>
          <a:xfrm>
            <a:off x="311700" y="390467"/>
            <a:ext cx="8520600" cy="1068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1"/>
          </p:nvPr>
        </p:nvSpPr>
        <p:spPr>
          <a:xfrm>
            <a:off x="311700" y="1638233"/>
            <a:ext cx="3999900" cy="4453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body" idx="2"/>
          </p:nvPr>
        </p:nvSpPr>
        <p:spPr>
          <a:xfrm>
            <a:off x="4832400" y="1638233"/>
            <a:ext cx="3999900" cy="4453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>
            <a:spLocks noGrp="1"/>
          </p:cNvSpPr>
          <p:nvPr>
            <p:ph type="title"/>
          </p:nvPr>
        </p:nvSpPr>
        <p:spPr>
          <a:xfrm>
            <a:off x="304800" y="412467"/>
            <a:ext cx="8537700" cy="997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7"/>
          <p:cNvSpPr txBox="1">
            <a:spLocks noGrp="1"/>
          </p:cNvSpPr>
          <p:nvPr>
            <p:ph type="title"/>
          </p:nvPr>
        </p:nvSpPr>
        <p:spPr>
          <a:xfrm>
            <a:off x="311700" y="740800"/>
            <a:ext cx="2808000" cy="1007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body" idx="1"/>
          </p:nvPr>
        </p:nvSpPr>
        <p:spPr>
          <a:xfrm>
            <a:off x="311700" y="1852800"/>
            <a:ext cx="2808000" cy="4239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4"/>
        </a:solid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8"/>
          <p:cNvSpPr txBox="1">
            <a:spLocks noGrp="1"/>
          </p:cNvSpPr>
          <p:nvPr>
            <p:ph type="title"/>
          </p:nvPr>
        </p:nvSpPr>
        <p:spPr>
          <a:xfrm>
            <a:off x="490250" y="701800"/>
            <a:ext cx="5618700" cy="545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9" name="Google Shape;39;p8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9"/>
          <p:cNvSpPr/>
          <p:nvPr/>
        </p:nvSpPr>
        <p:spPr>
          <a:xfrm>
            <a:off x="4572000" y="-33"/>
            <a:ext cx="457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2" name="Google Shape;42;p9"/>
          <p:cNvCxnSpPr/>
          <p:nvPr/>
        </p:nvCxnSpPr>
        <p:spPr>
          <a:xfrm>
            <a:off x="5029675" y="5994000"/>
            <a:ext cx="468300" cy="0"/>
          </a:xfrm>
          <a:prstGeom prst="straightConnector1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3" name="Google Shape;43;p9"/>
          <p:cNvSpPr txBox="1">
            <a:spLocks noGrp="1"/>
          </p:cNvSpPr>
          <p:nvPr>
            <p:ph type="title"/>
          </p:nvPr>
        </p:nvSpPr>
        <p:spPr>
          <a:xfrm>
            <a:off x="265500" y="1441867"/>
            <a:ext cx="4045200" cy="2280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subTitle" idx="1"/>
          </p:nvPr>
        </p:nvSpPr>
        <p:spPr>
          <a:xfrm>
            <a:off x="265500" y="3793630"/>
            <a:ext cx="4045200" cy="1794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body" idx="2"/>
          </p:nvPr>
        </p:nvSpPr>
        <p:spPr>
          <a:xfrm>
            <a:off x="4939500" y="965600"/>
            <a:ext cx="3837000" cy="492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9pPr>
          </a:lstStyle>
          <a:p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0"/>
          <p:cNvSpPr txBox="1">
            <a:spLocks noGrp="1"/>
          </p:cNvSpPr>
          <p:nvPr>
            <p:ph type="body" idx="1"/>
          </p:nvPr>
        </p:nvSpPr>
        <p:spPr>
          <a:xfrm>
            <a:off x="319500" y="5640767"/>
            <a:ext cx="5998800" cy="79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matic SC"/>
              <a:buNone/>
              <a:defRPr sz="24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</a:lstStyle>
          <a:p>
            <a:endParaRPr/>
          </a:p>
        </p:txBody>
      </p:sp>
      <p:sp>
        <p:nvSpPr>
          <p:cNvPr id="49" name="Google Shape;49;p10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beach-day"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311700" y="390467"/>
            <a:ext cx="8520600" cy="10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311700" y="1638233"/>
            <a:ext cx="8520600" cy="445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ource Code Pro"/>
              <a:buChar char="●"/>
              <a:defRPr sz="18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4"/>
          <p:cNvSpPr txBox="1">
            <a:spLocks noGrp="1"/>
          </p:cNvSpPr>
          <p:nvPr>
            <p:ph type="ctrTitle"/>
          </p:nvPr>
        </p:nvSpPr>
        <p:spPr>
          <a:xfrm>
            <a:off x="135925" y="1510688"/>
            <a:ext cx="8686800" cy="390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/>
              <a:t>Snackability 2.0</a:t>
            </a:r>
            <a:endParaRPr sz="2900" b="0" i="0" u="none" strike="noStrike" cap="none" dirty="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2900"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2500" b="0" i="0" u="none" strike="noStrike" cap="none" dirty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Team Member: </a:t>
            </a:r>
            <a:r>
              <a:rPr lang="en-US" sz="1800" dirty="0">
                <a:latin typeface="Comfortaa"/>
                <a:ea typeface="Comfortaa"/>
                <a:cs typeface="Comfortaa"/>
                <a:sym typeface="Comfortaa"/>
              </a:rPr>
              <a:t>Jessiel Benitez</a:t>
            </a:r>
            <a:br>
              <a:rPr lang="en-US" sz="2500" b="0" i="0" u="none" strike="noStrike" cap="none" dirty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lang="en-US" sz="2500" b="0" i="0" u="none" strike="noStrike" cap="none" dirty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Product Owner: </a:t>
            </a:r>
            <a:r>
              <a:rPr lang="en-US" sz="1800" b="0" i="0" u="none" strike="noStrike" cap="none" dirty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Dr</a:t>
            </a:r>
            <a:r>
              <a:rPr lang="en-US" sz="1800" dirty="0"/>
              <a:t>.</a:t>
            </a:r>
            <a:r>
              <a:rPr lang="en-US" sz="1800" dirty="0">
                <a:latin typeface="Comfortaa"/>
                <a:ea typeface="Comfortaa"/>
                <a:cs typeface="Comfortaa"/>
                <a:sym typeface="Comfortaa"/>
              </a:rPr>
              <a:t> Cristina Palacios</a:t>
            </a:r>
            <a:endParaRPr sz="1800" b="0" i="0" u="none" strike="noStrike" cap="none" dirty="0">
              <a:solidFill>
                <a:srgbClr val="001D4D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2500" b="0" dirty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Instructor</a:t>
            </a:r>
            <a:r>
              <a:rPr lang="en-US" sz="2500" dirty="0"/>
              <a:t>: </a:t>
            </a:r>
            <a:r>
              <a:rPr lang="en-US" sz="1800" dirty="0">
                <a:latin typeface="Comfortaa"/>
                <a:ea typeface="Comfortaa"/>
                <a:cs typeface="Comfortaa"/>
                <a:sym typeface="Comfortaa"/>
              </a:rPr>
              <a:t>Masoud </a:t>
            </a:r>
            <a:r>
              <a:rPr lang="en-US" sz="1800" dirty="0" err="1">
                <a:latin typeface="Comfortaa"/>
                <a:ea typeface="Comfortaa"/>
                <a:cs typeface="Comfortaa"/>
                <a:sym typeface="Comfortaa"/>
              </a:rPr>
              <a:t>Sadjadi</a:t>
            </a:r>
            <a:br>
              <a:rPr lang="en-US" sz="2800" b="0" i="0" u="none" strike="noStrike" cap="none" dirty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br>
              <a:rPr lang="en-US" sz="4400" b="0" i="0" u="none" strike="noStrike" cap="none" dirty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lang="en-US" sz="1800" b="0" i="0" u="none" strike="noStrike" cap="none" dirty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School of Computing and Information Sciences</a:t>
            </a:r>
            <a:br>
              <a:rPr lang="en-US" sz="1800" b="0" i="0" u="none" strike="noStrike" cap="none" dirty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lang="en-US" sz="1800" b="0" i="0" u="none" strike="noStrike" cap="none" dirty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Florida International University</a:t>
            </a:r>
            <a:endParaRPr sz="4400" b="0" i="0" u="none" strike="noStrike" cap="none" dirty="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9" name="Google Shape;69;p14"/>
          <p:cNvSpPr txBox="1"/>
          <p:nvPr/>
        </p:nvSpPr>
        <p:spPr>
          <a:xfrm>
            <a:off x="135925" y="556025"/>
            <a:ext cx="8686800" cy="7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Final Presentation</a:t>
            </a:r>
            <a:endParaRPr sz="3600" b="0" i="0" u="none" strike="noStrike" cap="none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rPr lang="en-US" sz="26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Fall 2018</a:t>
            </a:r>
            <a:endParaRPr sz="2600" b="0" i="0" u="none" strike="noStrike" cap="none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70" name="Google Shape;70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5300" y="1231125"/>
            <a:ext cx="1369225" cy="1369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60425" y="1254950"/>
            <a:ext cx="1369225" cy="1369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26650" y="5455450"/>
            <a:ext cx="2081200" cy="970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891275" y="5511988"/>
            <a:ext cx="649449" cy="857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3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/>
              <a:t>Show how score is calculated</a:t>
            </a:r>
            <a:endParaRPr/>
          </a:p>
        </p:txBody>
      </p:sp>
      <p:pic>
        <p:nvPicPr>
          <p:cNvPr id="139" name="Google Shape;139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99375" y="1828800"/>
            <a:ext cx="5943600" cy="4762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4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Remove nutritions facts</a:t>
            </a:r>
            <a:endParaRPr/>
          </a:p>
        </p:txBody>
      </p:sp>
      <p:sp>
        <p:nvSpPr>
          <p:cNvPr id="146" name="Google Shape;146;p24"/>
          <p:cNvSpPr txBox="1">
            <a:spLocks noGrp="1"/>
          </p:cNvSpPr>
          <p:nvPr>
            <p:ph type="body" idx="1"/>
          </p:nvPr>
        </p:nvSpPr>
        <p:spPr>
          <a:xfrm>
            <a:off x="779463" y="1600200"/>
            <a:ext cx="7583400" cy="42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2000" b="1" u="sng">
                <a:solidFill>
                  <a:srgbClr val="000000"/>
                </a:solidFill>
              </a:rPr>
              <a:t>Description:</a:t>
            </a:r>
            <a:endParaRPr sz="2000" b="1" u="sng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000000"/>
                </a:solidFill>
                <a:highlight>
                  <a:srgbClr val="FFFFFF"/>
                </a:highlight>
              </a:rPr>
              <a:t>As a developer I would like to remove the snack nutrition facts from the snack information page so that the user could see other features displayed in its place.</a:t>
            </a:r>
            <a:endParaRPr sz="200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2000" b="1" u="sng">
                <a:solidFill>
                  <a:srgbClr val="000000"/>
                </a:solidFill>
                <a:highlight>
                  <a:srgbClr val="FFFFFF"/>
                </a:highlight>
              </a:rPr>
              <a:t>Acceptance Criteria:</a:t>
            </a:r>
            <a:endParaRPr sz="2000" b="1" u="sng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000000"/>
                </a:solidFill>
                <a:highlight>
                  <a:srgbClr val="FFFFFF"/>
                </a:highlight>
              </a:rPr>
              <a:t>GIVEN </a:t>
            </a:r>
            <a:r>
              <a:rPr lang="en-US" sz="2000">
                <a:solidFill>
                  <a:srgbClr val="000000"/>
                </a:solidFill>
                <a:highlight>
                  <a:srgbClr val="FFFFFF"/>
                </a:highlight>
              </a:rPr>
              <a:t>I pick a snack from the search results page</a:t>
            </a:r>
            <a:endParaRPr sz="200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000000"/>
                </a:solidFill>
                <a:highlight>
                  <a:srgbClr val="FFFFFF"/>
                </a:highlight>
              </a:rPr>
              <a:t>WHEN </a:t>
            </a:r>
            <a:r>
              <a:rPr lang="en-US" sz="2000">
                <a:solidFill>
                  <a:srgbClr val="000000"/>
                </a:solidFill>
                <a:highlight>
                  <a:srgbClr val="FFFFFF"/>
                </a:highlight>
              </a:rPr>
              <a:t>I arrive to the snack's information</a:t>
            </a:r>
            <a:endParaRPr sz="200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000000"/>
                </a:solidFill>
                <a:highlight>
                  <a:srgbClr val="FFFFFF"/>
                </a:highlight>
              </a:rPr>
              <a:t>THEN </a:t>
            </a:r>
            <a:r>
              <a:rPr lang="en-US" sz="2000">
                <a:solidFill>
                  <a:srgbClr val="000000"/>
                </a:solidFill>
                <a:highlight>
                  <a:srgbClr val="FFFFFF"/>
                </a:highlight>
              </a:rPr>
              <a:t>I will no longer see the snack's nutrition facts</a:t>
            </a:r>
            <a:endParaRPr sz="2000" u="sng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5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Remove nutritions facts</a:t>
            </a:r>
            <a:endParaRPr/>
          </a:p>
        </p:txBody>
      </p:sp>
      <p:pic>
        <p:nvPicPr>
          <p:cNvPr id="153" name="Google Shape;153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38300" y="1481125"/>
            <a:ext cx="5943600" cy="5076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6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Table for score breakdown</a:t>
            </a:r>
            <a:endParaRPr/>
          </a:p>
        </p:txBody>
      </p:sp>
      <p:sp>
        <p:nvSpPr>
          <p:cNvPr id="160" name="Google Shape;160;p26"/>
          <p:cNvSpPr txBox="1">
            <a:spLocks noGrp="1"/>
          </p:cNvSpPr>
          <p:nvPr>
            <p:ph type="body" idx="1"/>
          </p:nvPr>
        </p:nvSpPr>
        <p:spPr>
          <a:xfrm>
            <a:off x="779463" y="1828800"/>
            <a:ext cx="7583400" cy="42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u="sng">
                <a:solidFill>
                  <a:srgbClr val="000000"/>
                </a:solidFill>
                <a:highlight>
                  <a:srgbClr val="FFFFFF"/>
                </a:highlight>
              </a:rPr>
              <a:t>Description</a:t>
            </a:r>
            <a:r>
              <a:rPr lang="en-US" sz="2000" b="1" u="sng">
                <a:solidFill>
                  <a:srgbClr val="172B4D"/>
                </a:solidFill>
                <a:highlight>
                  <a:srgbClr val="FFFFFF"/>
                </a:highlight>
              </a:rPr>
              <a:t>:</a:t>
            </a:r>
            <a:endParaRPr sz="2000" b="1" u="sng">
              <a:solidFill>
                <a:srgbClr val="172B4D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000000"/>
                </a:solidFill>
                <a:highlight>
                  <a:srgbClr val="FFFFFF"/>
                </a:highlight>
              </a:rPr>
              <a:t>As a User I would like the score breakdown to be displayed in a table so that I could easily understand the data.</a:t>
            </a:r>
            <a:endParaRPr sz="200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u="sng">
                <a:solidFill>
                  <a:srgbClr val="000000"/>
                </a:solidFill>
                <a:highlight>
                  <a:srgbClr val="FFFFFF"/>
                </a:highlight>
              </a:rPr>
              <a:t>Acceptance Criteria:</a:t>
            </a:r>
            <a:endParaRPr sz="2000" b="1" u="sng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000000"/>
                </a:solidFill>
                <a:highlight>
                  <a:srgbClr val="FFFFFF"/>
                </a:highlight>
              </a:rPr>
              <a:t>GIVEN </a:t>
            </a:r>
            <a:r>
              <a:rPr lang="en-US" sz="2000">
                <a:solidFill>
                  <a:srgbClr val="000000"/>
                </a:solidFill>
                <a:highlight>
                  <a:srgbClr val="FFFFFF"/>
                </a:highlight>
              </a:rPr>
              <a:t>I am a user on the snack results page</a:t>
            </a:r>
            <a:endParaRPr sz="200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000000"/>
                </a:solidFill>
                <a:highlight>
                  <a:srgbClr val="FFFFFF"/>
                </a:highlight>
              </a:rPr>
              <a:t>WHEN </a:t>
            </a:r>
            <a:r>
              <a:rPr lang="en-US" sz="2000">
                <a:solidFill>
                  <a:srgbClr val="000000"/>
                </a:solidFill>
                <a:highlight>
                  <a:srgbClr val="FFFFFF"/>
                </a:highlight>
              </a:rPr>
              <a:t>I select a snack from the search results</a:t>
            </a:r>
            <a:endParaRPr sz="200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172B4D"/>
                </a:solidFill>
                <a:highlight>
                  <a:srgbClr val="FFFFFF"/>
                </a:highlight>
              </a:rPr>
              <a:t>THEN </a:t>
            </a:r>
            <a:r>
              <a:rPr lang="en-US" sz="2000">
                <a:solidFill>
                  <a:srgbClr val="172B4D"/>
                </a:solidFill>
                <a:highlight>
                  <a:srgbClr val="FFFFFF"/>
                </a:highlight>
              </a:rPr>
              <a:t>the snack data is displayed and I should see a table with a breakdown of the snack's score</a:t>
            </a:r>
            <a:endParaRPr sz="20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7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/>
              <a:t>Table for score breakdown</a:t>
            </a:r>
            <a:endParaRPr/>
          </a:p>
        </p:txBody>
      </p:sp>
      <p:pic>
        <p:nvPicPr>
          <p:cNvPr id="167" name="Google Shape;167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99375" y="1828800"/>
            <a:ext cx="5943600" cy="4762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8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Score breakdown table rows dynamically change color</a:t>
            </a:r>
            <a:endParaRPr/>
          </a:p>
        </p:txBody>
      </p:sp>
      <p:sp>
        <p:nvSpPr>
          <p:cNvPr id="174" name="Google Shape;174;p28"/>
          <p:cNvSpPr txBox="1">
            <a:spLocks noGrp="1"/>
          </p:cNvSpPr>
          <p:nvPr>
            <p:ph type="body" idx="1"/>
          </p:nvPr>
        </p:nvSpPr>
        <p:spPr>
          <a:xfrm>
            <a:off x="550876" y="1828800"/>
            <a:ext cx="8286000" cy="416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000" b="1" u="sng">
                <a:solidFill>
                  <a:srgbClr val="000000"/>
                </a:solidFill>
                <a:highlight>
                  <a:srgbClr val="FFFFFF"/>
                </a:highlight>
              </a:rPr>
              <a:t>Description</a:t>
            </a:r>
            <a:r>
              <a:rPr lang="en-US" sz="2000" b="1" u="sng">
                <a:solidFill>
                  <a:srgbClr val="172B4D"/>
                </a:solidFill>
                <a:highlight>
                  <a:srgbClr val="FFFFFF"/>
                </a:highlight>
              </a:rPr>
              <a:t>:</a:t>
            </a:r>
            <a:endParaRPr sz="2000" b="1" u="sng">
              <a:solidFill>
                <a:srgbClr val="172B4D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000">
                <a:solidFill>
                  <a:srgbClr val="000000"/>
                </a:solidFill>
                <a:highlight>
                  <a:srgbClr val="FFFFFF"/>
                </a:highlight>
              </a:rPr>
              <a:t>As a User I would like the score breakdown table rows to return different colors depending on how good or bad a snack component score is so that I could easily receive feedback on snack searches.</a:t>
            </a:r>
            <a:endParaRPr sz="200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000" b="1" u="sng">
                <a:solidFill>
                  <a:srgbClr val="000000"/>
                </a:solidFill>
                <a:highlight>
                  <a:srgbClr val="FFFFFF"/>
                </a:highlight>
              </a:rPr>
              <a:t>Acceptance Criteria:</a:t>
            </a:r>
            <a:endParaRPr sz="2000" b="1" u="sng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000" b="1">
                <a:solidFill>
                  <a:srgbClr val="000000"/>
                </a:solidFill>
                <a:highlight>
                  <a:srgbClr val="FFFFFF"/>
                </a:highlight>
              </a:rPr>
              <a:t>GIVEN </a:t>
            </a:r>
            <a:r>
              <a:rPr lang="en-US" sz="2000">
                <a:solidFill>
                  <a:srgbClr val="000000"/>
                </a:solidFill>
                <a:highlight>
                  <a:srgbClr val="FFFFFF"/>
                </a:highlight>
              </a:rPr>
              <a:t>I am a user on the snack results page</a:t>
            </a:r>
            <a:endParaRPr sz="200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000" b="1">
                <a:solidFill>
                  <a:srgbClr val="000000"/>
                </a:solidFill>
                <a:highlight>
                  <a:srgbClr val="FFFFFF"/>
                </a:highlight>
              </a:rPr>
              <a:t>WHEN </a:t>
            </a:r>
            <a:r>
              <a:rPr lang="en-US" sz="2000">
                <a:solidFill>
                  <a:srgbClr val="000000"/>
                </a:solidFill>
                <a:highlight>
                  <a:srgbClr val="FFFFFF"/>
                </a:highlight>
              </a:rPr>
              <a:t>I select a snack from the search results</a:t>
            </a:r>
            <a:endParaRPr sz="200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000" b="1">
                <a:solidFill>
                  <a:srgbClr val="172B4D"/>
                </a:solidFill>
                <a:highlight>
                  <a:srgbClr val="FFFFFF"/>
                </a:highlight>
              </a:rPr>
              <a:t>THEN </a:t>
            </a:r>
            <a:r>
              <a:rPr lang="en-US" sz="2000">
                <a:solidFill>
                  <a:srgbClr val="172B4D"/>
                </a:solidFill>
                <a:highlight>
                  <a:srgbClr val="FFFFFF"/>
                </a:highlight>
              </a:rPr>
              <a:t>the snack's score breakdown table is displayed with different color icons to show how good or bad each component is.</a:t>
            </a:r>
            <a:endParaRPr sz="20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9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Score breakdown table rows dynamically change color</a:t>
            </a:r>
            <a:endParaRPr/>
          </a:p>
        </p:txBody>
      </p:sp>
      <p:pic>
        <p:nvPicPr>
          <p:cNvPr id="181" name="Google Shape;181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38300" y="1828800"/>
            <a:ext cx="5943600" cy="4762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0"/>
          <p:cNvSpPr txBox="1">
            <a:spLocks noGrp="1"/>
          </p:cNvSpPr>
          <p:nvPr>
            <p:ph type="title"/>
          </p:nvPr>
        </p:nvSpPr>
        <p:spPr>
          <a:xfrm>
            <a:off x="700863" y="442925"/>
            <a:ext cx="7583400" cy="1044600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Update and merge score breakdown table icons</a:t>
            </a:r>
            <a:endParaRPr/>
          </a:p>
        </p:txBody>
      </p:sp>
      <p:sp>
        <p:nvSpPr>
          <p:cNvPr id="188" name="Google Shape;188;p30"/>
          <p:cNvSpPr txBox="1">
            <a:spLocks noGrp="1"/>
          </p:cNvSpPr>
          <p:nvPr>
            <p:ph type="body" idx="1"/>
          </p:nvPr>
        </p:nvSpPr>
        <p:spPr>
          <a:xfrm>
            <a:off x="779463" y="1828800"/>
            <a:ext cx="7583400" cy="42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000" b="1" u="sng">
                <a:solidFill>
                  <a:srgbClr val="000000"/>
                </a:solidFill>
                <a:highlight>
                  <a:srgbClr val="FFFFFF"/>
                </a:highlight>
              </a:rPr>
              <a:t>Description</a:t>
            </a:r>
            <a:r>
              <a:rPr lang="en-US" sz="2000" b="1" u="sng">
                <a:solidFill>
                  <a:srgbClr val="172B4D"/>
                </a:solidFill>
                <a:highlight>
                  <a:srgbClr val="FFFFFF"/>
                </a:highlight>
              </a:rPr>
              <a:t>:</a:t>
            </a:r>
            <a:endParaRPr sz="2000" b="1" u="sng">
              <a:solidFill>
                <a:srgbClr val="172B4D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000">
                <a:solidFill>
                  <a:srgbClr val="000000"/>
                </a:solidFill>
                <a:highlight>
                  <a:srgbClr val="FFFFFF"/>
                </a:highlight>
              </a:rPr>
              <a:t>As a developer I would like to update and merge the score breakdown table so that it adequately fits in with the rest of the app.</a:t>
            </a:r>
            <a:endParaRPr sz="200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000" b="1" u="sng">
                <a:solidFill>
                  <a:srgbClr val="000000"/>
                </a:solidFill>
                <a:highlight>
                  <a:srgbClr val="FFFFFF"/>
                </a:highlight>
              </a:rPr>
              <a:t>Acceptance Criteria:</a:t>
            </a:r>
            <a:endParaRPr sz="2000" b="1" u="sng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000" b="1">
                <a:solidFill>
                  <a:srgbClr val="000000"/>
                </a:solidFill>
                <a:highlight>
                  <a:srgbClr val="FFFFFF"/>
                </a:highlight>
              </a:rPr>
              <a:t>GIVEN </a:t>
            </a:r>
            <a:r>
              <a:rPr lang="en-US" sz="2000">
                <a:solidFill>
                  <a:srgbClr val="000000"/>
                </a:solidFill>
                <a:highlight>
                  <a:srgbClr val="FFFFFF"/>
                </a:highlight>
              </a:rPr>
              <a:t>I am a user on the snack results page</a:t>
            </a:r>
            <a:endParaRPr sz="200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000" b="1">
                <a:solidFill>
                  <a:srgbClr val="000000"/>
                </a:solidFill>
                <a:highlight>
                  <a:srgbClr val="FFFFFF"/>
                </a:highlight>
              </a:rPr>
              <a:t>WHEN </a:t>
            </a:r>
            <a:r>
              <a:rPr lang="en-US" sz="2000">
                <a:solidFill>
                  <a:srgbClr val="000000"/>
                </a:solidFill>
                <a:highlight>
                  <a:srgbClr val="FFFFFF"/>
                </a:highlight>
              </a:rPr>
              <a:t>I select a snack from the search results</a:t>
            </a:r>
            <a:endParaRPr sz="200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000" b="1">
                <a:solidFill>
                  <a:srgbClr val="172B4D"/>
                </a:solidFill>
                <a:highlight>
                  <a:srgbClr val="FFFFFF"/>
                </a:highlight>
              </a:rPr>
              <a:t>THEN </a:t>
            </a:r>
            <a:r>
              <a:rPr lang="en-US" sz="2000">
                <a:solidFill>
                  <a:srgbClr val="172B4D"/>
                </a:solidFill>
                <a:highlight>
                  <a:srgbClr val="FFFFFF"/>
                </a:highlight>
              </a:rPr>
              <a:t>an updated version of the score breakdown is shown</a:t>
            </a:r>
            <a:endParaRPr sz="20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1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/>
              <a:t>Update and merge score breakdown table icons</a:t>
            </a:r>
            <a:endParaRPr/>
          </a:p>
        </p:txBody>
      </p:sp>
      <p:pic>
        <p:nvPicPr>
          <p:cNvPr id="195" name="Google Shape;195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95475" y="1547025"/>
            <a:ext cx="5943600" cy="4762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2"/>
          <p:cNvSpPr txBox="1">
            <a:spLocks noGrp="1"/>
          </p:cNvSpPr>
          <p:nvPr>
            <p:ph type="title"/>
          </p:nvPr>
        </p:nvSpPr>
        <p:spPr>
          <a:xfrm>
            <a:off x="398475" y="381000"/>
            <a:ext cx="8607300" cy="1005000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Update about page with contact info</a:t>
            </a:r>
            <a:endParaRPr/>
          </a:p>
        </p:txBody>
      </p:sp>
      <p:sp>
        <p:nvSpPr>
          <p:cNvPr id="202" name="Google Shape;202;p32"/>
          <p:cNvSpPr txBox="1">
            <a:spLocks noGrp="1"/>
          </p:cNvSpPr>
          <p:nvPr>
            <p:ph type="body" idx="1"/>
          </p:nvPr>
        </p:nvSpPr>
        <p:spPr>
          <a:xfrm>
            <a:off x="779463" y="1828800"/>
            <a:ext cx="7583400" cy="42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000" b="1" u="sng" dirty="0">
                <a:solidFill>
                  <a:srgbClr val="000000"/>
                </a:solidFill>
                <a:highlight>
                  <a:srgbClr val="FFFFFF"/>
                </a:highlight>
              </a:rPr>
              <a:t>Description</a:t>
            </a:r>
            <a:r>
              <a:rPr lang="en-US" sz="2000" b="1" u="sng" dirty="0">
                <a:solidFill>
                  <a:srgbClr val="172B4D"/>
                </a:solidFill>
                <a:highlight>
                  <a:srgbClr val="FFFFFF"/>
                </a:highlight>
              </a:rPr>
              <a:t>:</a:t>
            </a:r>
            <a:endParaRPr sz="2000" b="1" u="sng" dirty="0">
              <a:solidFill>
                <a:srgbClr val="172B4D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</a:rPr>
              <a:t>As a user I would like to get some info on the app and its developers as well as means to contact them so that </a:t>
            </a:r>
            <a:endParaRPr sz="20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</a:rPr>
              <a:t>I become better acquainted with the app as well as have some form of contact to whom I could address any issues or feedback.</a:t>
            </a:r>
            <a:endParaRPr sz="20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000" b="1" u="sng" dirty="0">
                <a:solidFill>
                  <a:srgbClr val="000000"/>
                </a:solidFill>
                <a:highlight>
                  <a:srgbClr val="FFFFFF"/>
                </a:highlight>
              </a:rPr>
              <a:t>Acceptance Criteria:</a:t>
            </a:r>
            <a:endParaRPr sz="2000" b="1" u="sng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</a:rPr>
              <a:t>GIVEN 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</a:rPr>
              <a:t>I am a user on the settings page</a:t>
            </a:r>
            <a:endParaRPr sz="20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</a:rPr>
              <a:t>WHEN 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</a:rPr>
              <a:t>go into the info section</a:t>
            </a:r>
            <a:endParaRPr sz="20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000" b="1" dirty="0">
                <a:solidFill>
                  <a:srgbClr val="172B4D"/>
                </a:solidFill>
                <a:highlight>
                  <a:srgbClr val="FFFFFF"/>
                </a:highlight>
              </a:rPr>
              <a:t>THEN </a:t>
            </a:r>
            <a:r>
              <a:rPr lang="en-US" sz="2000" dirty="0">
                <a:solidFill>
                  <a:srgbClr val="172B4D"/>
                </a:solidFill>
                <a:highlight>
                  <a:srgbClr val="FFFFFF"/>
                </a:highlight>
              </a:rPr>
              <a:t>I will get information on the app and its developers, as well as means to contact them</a:t>
            </a:r>
            <a:endParaRPr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5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Pro</a:t>
            </a:r>
            <a:r>
              <a:rPr lang="en-US"/>
              <a:t>ject</a:t>
            </a:r>
            <a:r>
              <a:rPr lang="en-US"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 definition: Problem</a:t>
            </a:r>
            <a:endParaRPr sz="3800" b="0" i="0" u="none" strike="noStrike" cap="none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80" name="Google Shape;80;p15"/>
          <p:cNvSpPr txBox="1">
            <a:spLocks noGrp="1"/>
          </p:cNvSpPr>
          <p:nvPr>
            <p:ph type="body" idx="1"/>
          </p:nvPr>
        </p:nvSpPr>
        <p:spPr>
          <a:xfrm>
            <a:off x="779463" y="15240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914400" lvl="1" indent="-355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Char char="●"/>
            </a:pPr>
            <a:r>
              <a:rPr lang="en-US" sz="2800" dirty="0"/>
              <a:t>83% of US adolescents and 98.2% of US college students consume snacks daily, the majority of which are deemed unhealthy.</a:t>
            </a:r>
            <a:endParaRPr dirty="0"/>
          </a:p>
          <a:p>
            <a:pPr marL="914400" lvl="1" indent="-355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Char char="●"/>
            </a:pPr>
            <a:r>
              <a:rPr lang="en-US" sz="2800" dirty="0"/>
              <a:t>There are no applications available that define healthy snacks in accordance to current snack guidelines published by the USDA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endParaRPr sz="24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3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Quick Look Snackability 2.0</a:t>
            </a:r>
            <a:endParaRPr/>
          </a:p>
        </p:txBody>
      </p:sp>
      <p:pic>
        <p:nvPicPr>
          <p:cNvPr id="209" name="Google Shape;209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3950" y="2263800"/>
            <a:ext cx="1937301" cy="3445802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/>
            </a:outerShdw>
          </a:effectLst>
        </p:spPr>
      </p:pic>
      <p:pic>
        <p:nvPicPr>
          <p:cNvPr id="210" name="Google Shape;210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62575" y="2263800"/>
            <a:ext cx="1917214" cy="3410074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/>
            </a:outerShdw>
          </a:effectLst>
        </p:spPr>
      </p:pic>
      <p:pic>
        <p:nvPicPr>
          <p:cNvPr id="211" name="Google Shape;211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67423" y="2263779"/>
            <a:ext cx="1937301" cy="3445827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/>
            </a:outerShdw>
          </a:effectLst>
        </p:spPr>
      </p:pic>
      <p:pic>
        <p:nvPicPr>
          <p:cNvPr id="212" name="Google Shape;212;p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590900" y="2263790"/>
            <a:ext cx="1937301" cy="3445817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34"/>
          <p:cNvSpPr txBox="1">
            <a:spLocks noGrp="1"/>
          </p:cNvSpPr>
          <p:nvPr>
            <p:ph type="title"/>
          </p:nvPr>
        </p:nvSpPr>
        <p:spPr>
          <a:xfrm>
            <a:off x="779463" y="76200"/>
            <a:ext cx="7583400" cy="10446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Summary</a:t>
            </a:r>
            <a:endParaRPr sz="3800" b="0" i="0" u="none" strike="noStrike" cap="none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19" name="Google Shape;219;p34"/>
          <p:cNvSpPr txBox="1">
            <a:spLocks noGrp="1"/>
          </p:cNvSpPr>
          <p:nvPr>
            <p:ph type="body" idx="1"/>
          </p:nvPr>
        </p:nvSpPr>
        <p:spPr>
          <a:xfrm>
            <a:off x="779475" y="1120776"/>
            <a:ext cx="7583400" cy="46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rPr lang="en-US" sz="1800">
                <a:solidFill>
                  <a:srgbClr val="000000"/>
                </a:solidFill>
              </a:rPr>
              <a:t>The objective of this project was to design an app that uses USDA guidelines to provide a numeric score based on a snack’s nutritional information. This project is the second release of Snackability app. The app is going to have an on-campus trial during conducted by the FIU Dietetics and Nutrition Department.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endParaRPr sz="180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rPr lang="en-US" sz="1800">
                <a:solidFill>
                  <a:srgbClr val="000000"/>
                </a:solidFill>
              </a:rPr>
              <a:t>Jessiel Benitez (jbeni051@fiu.edu)</a:t>
            </a:r>
            <a:endParaRPr sz="1800">
              <a:solidFill>
                <a:srgbClr val="000000"/>
              </a:solidFill>
            </a:endParaRPr>
          </a:p>
          <a:p>
            <a:pPr marL="282575" marR="0" lvl="0" indent="-282575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Font typeface="Noto Sans Symbols"/>
              <a:buChar char="●"/>
            </a:pPr>
            <a:r>
              <a:rPr lang="en-US" sz="2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Questions?</a:t>
            </a:r>
            <a:endParaRPr/>
          </a:p>
          <a:p>
            <a:pPr marL="282575" marR="0" lvl="0" indent="-282575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Font typeface="Noto Sans Symbols"/>
              <a:buChar char="●"/>
            </a:pPr>
            <a:r>
              <a:rPr lang="en-US" sz="2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Thank You!</a:t>
            </a:r>
            <a:endParaRPr sz="2200" b="0" i="0" u="none" strike="noStrike" cap="none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2200"/>
              <a:buNone/>
            </a:pP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2200"/>
              <a:buNone/>
            </a:pPr>
            <a:endParaRPr/>
          </a:p>
        </p:txBody>
      </p:sp>
      <p:pic>
        <p:nvPicPr>
          <p:cNvPr id="220" name="Google Shape;220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44337" y="4080775"/>
            <a:ext cx="1241350" cy="6431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3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671715" y="5050550"/>
            <a:ext cx="2123559" cy="59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3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92675" y="5997626"/>
            <a:ext cx="903325" cy="706418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3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424242" y="5178189"/>
            <a:ext cx="2815074" cy="457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6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Pro</a:t>
            </a:r>
            <a:r>
              <a:rPr lang="en-US"/>
              <a:t>ject</a:t>
            </a:r>
            <a:r>
              <a:rPr lang="en-US"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 definition: Solution</a:t>
            </a:r>
            <a:endParaRPr sz="3800" b="0" i="0" u="none" strike="noStrike" cap="none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87" name="Google Shape;87;p16"/>
          <p:cNvSpPr txBox="1">
            <a:spLocks noGrp="1"/>
          </p:cNvSpPr>
          <p:nvPr>
            <p:ph type="body" idx="1"/>
          </p:nvPr>
        </p:nvSpPr>
        <p:spPr>
          <a:xfrm>
            <a:off x="779463" y="1524000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2575" marR="0" lvl="0" indent="-282575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Trebuchet MS"/>
              <a:buChar char="●"/>
            </a:pPr>
            <a:r>
              <a:rPr lang="en-US" sz="2800">
                <a:solidFill>
                  <a:srgbClr val="000000"/>
                </a:solidFill>
              </a:rPr>
              <a:t>A mobile application to allow users to search for snacks and easily know how healthy the snack is.</a:t>
            </a:r>
            <a:endParaRPr sz="2800">
              <a:solidFill>
                <a:srgbClr val="000000"/>
              </a:solidFill>
            </a:endParaRPr>
          </a:p>
          <a:p>
            <a:pPr marL="282575" marR="0" lvl="0" indent="-282575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Trebuchet MS"/>
              <a:buChar char="●"/>
            </a:pPr>
            <a:r>
              <a:rPr lang="en-US" sz="2800">
                <a:solidFill>
                  <a:srgbClr val="000000"/>
                </a:solidFill>
              </a:rPr>
              <a:t>A web API backed by a large data source and a curated local database containing all snacks provided in FIU campuses</a:t>
            </a:r>
            <a:endParaRPr sz="28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7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Quick Look Snackability 1.0</a:t>
            </a:r>
            <a:endParaRPr/>
          </a:p>
        </p:txBody>
      </p:sp>
      <p:pic>
        <p:nvPicPr>
          <p:cNvPr id="94" name="Google Shape;94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8650" y="1995465"/>
            <a:ext cx="2115725" cy="3761273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/>
            </a:outerShdw>
          </a:effectLst>
        </p:spPr>
      </p:pic>
      <p:pic>
        <p:nvPicPr>
          <p:cNvPr id="95" name="Google Shape;95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80625" y="1995425"/>
            <a:ext cx="2115725" cy="3761273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/>
            </a:outerShdw>
          </a:effectLst>
        </p:spPr>
      </p:pic>
      <p:pic>
        <p:nvPicPr>
          <p:cNvPr id="96" name="Google Shape;96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02600" y="1995413"/>
            <a:ext cx="2115725" cy="3761394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/>
            </a:outerShdw>
          </a:effectLst>
        </p:spPr>
      </p:pic>
      <p:pic>
        <p:nvPicPr>
          <p:cNvPr id="97" name="Google Shape;97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955625" y="1995428"/>
            <a:ext cx="2115725" cy="3761273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/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8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00" cy="74715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Requirements: Use Cases</a:t>
            </a:r>
            <a:endParaRPr sz="3800" b="0" i="0" u="none" strike="noStrike" cap="none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04" name="Google Shape;104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97000" y="1306286"/>
            <a:ext cx="4843299" cy="52429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9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System Design: Architecture</a:t>
            </a:r>
            <a:endParaRPr sz="3800" b="0" i="0" u="none" strike="noStrike" cap="none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11" name="Google Shape;111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23345" y="1425600"/>
            <a:ext cx="5495636" cy="45301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0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Minimal Class Diagram</a:t>
            </a:r>
            <a:endParaRPr sz="3800" b="0" i="0" u="none" strike="noStrike" cap="none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18" name="Google Shape;118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91591" y="1425600"/>
            <a:ext cx="4836721" cy="52602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1"/>
          <p:cNvSpPr txBox="1">
            <a:spLocks noGrp="1"/>
          </p:cNvSpPr>
          <p:nvPr>
            <p:ph type="title"/>
          </p:nvPr>
        </p:nvSpPr>
        <p:spPr>
          <a:xfrm>
            <a:off x="779463" y="152400"/>
            <a:ext cx="7583400" cy="10446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User Stories </a:t>
            </a:r>
            <a:endParaRPr sz="3800" b="0" i="0" u="none" strike="noStrike" cap="none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25" name="Google Shape;125;p21"/>
          <p:cNvSpPr txBox="1">
            <a:spLocks noGrp="1"/>
          </p:cNvSpPr>
          <p:nvPr>
            <p:ph type="body" idx="1"/>
          </p:nvPr>
        </p:nvSpPr>
        <p:spPr>
          <a:xfrm>
            <a:off x="254975" y="1230000"/>
            <a:ext cx="8846100" cy="409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endParaRPr sz="2300" b="1"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rPr lang="en-US" sz="2300" b="1">
                <a:solidFill>
                  <a:srgbClr val="000000"/>
                </a:solidFill>
              </a:rPr>
              <a:t>SNAK-7: </a:t>
            </a:r>
            <a:r>
              <a:rPr lang="en-US" sz="2300">
                <a:solidFill>
                  <a:srgbClr val="5BE39E"/>
                </a:solidFill>
              </a:rPr>
              <a:t>Show how score is calculated </a:t>
            </a:r>
            <a:endParaRPr sz="2300" b="1">
              <a:solidFill>
                <a:srgbClr val="5BE39E"/>
              </a:solidFill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rPr lang="en-US" sz="2300" b="1">
                <a:solidFill>
                  <a:srgbClr val="000000"/>
                </a:solidFill>
              </a:rPr>
              <a:t>SNAK-8: </a:t>
            </a:r>
            <a:r>
              <a:rPr lang="en-US" sz="2300">
                <a:solidFill>
                  <a:srgbClr val="5BE39E"/>
                </a:solidFill>
              </a:rPr>
              <a:t>Remove nutrition facts</a:t>
            </a:r>
            <a:endParaRPr sz="2300">
              <a:solidFill>
                <a:srgbClr val="5BE39E"/>
              </a:solidFill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rPr lang="en-US" sz="2300" b="1">
                <a:solidFill>
                  <a:srgbClr val="000000"/>
                </a:solidFill>
              </a:rPr>
              <a:t>SNAK-33: </a:t>
            </a:r>
            <a:r>
              <a:rPr lang="en-US" sz="2300">
                <a:solidFill>
                  <a:srgbClr val="5BE39E"/>
                </a:solidFill>
              </a:rPr>
              <a:t>Table for score breakdown</a:t>
            </a:r>
            <a:endParaRPr sz="2300">
              <a:solidFill>
                <a:srgbClr val="5BE39E"/>
              </a:solidFill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rPr lang="en-US" sz="2300" b="1">
                <a:solidFill>
                  <a:srgbClr val="000000"/>
                </a:solidFill>
              </a:rPr>
              <a:t>SNAK-35: </a:t>
            </a:r>
            <a:r>
              <a:rPr lang="en-US" sz="2300">
                <a:solidFill>
                  <a:srgbClr val="5BE39E"/>
                </a:solidFill>
              </a:rPr>
              <a:t>Score breakdown table rows dynamically change color</a:t>
            </a:r>
            <a:endParaRPr sz="2300">
              <a:solidFill>
                <a:srgbClr val="5BE39E"/>
              </a:solidFill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rPr lang="en-US" sz="2300" b="1">
                <a:solidFill>
                  <a:srgbClr val="000000"/>
                </a:solidFill>
              </a:rPr>
              <a:t>SNAK-47: </a:t>
            </a:r>
            <a:r>
              <a:rPr lang="en-US" sz="2300">
                <a:solidFill>
                  <a:srgbClr val="5BE39E"/>
                </a:solidFill>
              </a:rPr>
              <a:t>Update and merge score breakdown table icons</a:t>
            </a:r>
            <a:endParaRPr sz="2300">
              <a:solidFill>
                <a:srgbClr val="5BE39E"/>
              </a:solidFill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rPr lang="en-US" sz="2300" b="1">
                <a:solidFill>
                  <a:srgbClr val="000000"/>
                </a:solidFill>
              </a:rPr>
              <a:t>SNAK-54: </a:t>
            </a:r>
            <a:r>
              <a:rPr lang="en-US" sz="2300">
                <a:solidFill>
                  <a:srgbClr val="5BE39E"/>
                </a:solidFill>
              </a:rPr>
              <a:t>Update about page with contact info</a:t>
            </a:r>
            <a:endParaRPr sz="2300">
              <a:solidFill>
                <a:srgbClr val="5BE39E"/>
              </a:solidFill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endParaRPr sz="23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2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Show how score is calculated</a:t>
            </a:r>
            <a:endParaRPr/>
          </a:p>
        </p:txBody>
      </p:sp>
      <p:sp>
        <p:nvSpPr>
          <p:cNvPr id="132" name="Google Shape;132;p22"/>
          <p:cNvSpPr txBox="1">
            <a:spLocks noGrp="1"/>
          </p:cNvSpPr>
          <p:nvPr>
            <p:ph type="body" idx="1"/>
          </p:nvPr>
        </p:nvSpPr>
        <p:spPr>
          <a:xfrm>
            <a:off x="779475" y="1828800"/>
            <a:ext cx="7583400" cy="461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u="sng"/>
              <a:t>Description:</a:t>
            </a:r>
            <a:endParaRPr sz="2000" b="1" u="sng"/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/>
              <a:t>As a user i would like to see how the score is calculated so that i can have a better understanding of how the snack score works.</a:t>
            </a:r>
            <a:endParaRPr sz="2000"/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u="sng"/>
              <a:t>Acceptance Criteria:</a:t>
            </a:r>
            <a:endParaRPr sz="2000" b="1" u="sng"/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/>
              <a:t>Given</a:t>
            </a:r>
            <a:r>
              <a:rPr lang="en-US" sz="2000"/>
              <a:t> i am a user on the snack information page</a:t>
            </a:r>
            <a:endParaRPr sz="2000"/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/>
              <a:t>When </a:t>
            </a:r>
            <a:r>
              <a:rPr lang="en-US" sz="2000"/>
              <a:t> i get a score</a:t>
            </a:r>
            <a:endParaRPr sz="2000"/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/>
              <a:t>Then </a:t>
            </a:r>
            <a:r>
              <a:rPr lang="en-US" sz="2000"/>
              <a:t>i can see how the snack score is calculate by different components </a:t>
            </a:r>
            <a:endParaRPr sz="20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each Day">
  <a:themeElements>
    <a:clrScheme name="Beach Day">
      <a:dk1>
        <a:srgbClr val="00FDC8"/>
      </a:dk1>
      <a:lt1>
        <a:srgbClr val="FFFFFF"/>
      </a:lt1>
      <a:dk2>
        <a:srgbClr val="666666"/>
      </a:dk2>
      <a:lt2>
        <a:srgbClr val="EEEEEE"/>
      </a:lt2>
      <a:accent1>
        <a:srgbClr val="212121"/>
      </a:accent1>
      <a:accent2>
        <a:srgbClr val="455A64"/>
      </a:accent2>
      <a:accent3>
        <a:srgbClr val="78909C"/>
      </a:accent3>
      <a:accent4>
        <a:srgbClr val="7C7CE0"/>
      </a:accent4>
      <a:accent5>
        <a:srgbClr val="DB4437"/>
      </a:accent5>
      <a:accent6>
        <a:srgbClr val="F6CD4C"/>
      </a:accent6>
      <a:hlink>
        <a:srgbClr val="DB4437"/>
      </a:hlink>
      <a:folHlink>
        <a:srgbClr val="DB443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993</Words>
  <Application>Microsoft Office PowerPoint</Application>
  <PresentationFormat>On-screen Show (4:3)</PresentationFormat>
  <Paragraphs>125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Amatic SC</vt:lpstr>
      <vt:lpstr>Noto Sans Symbols</vt:lpstr>
      <vt:lpstr>Arial</vt:lpstr>
      <vt:lpstr>Source Code Pro</vt:lpstr>
      <vt:lpstr>Comfortaa</vt:lpstr>
      <vt:lpstr>Trebuchet MS</vt:lpstr>
      <vt:lpstr>Calibri</vt:lpstr>
      <vt:lpstr>Beach Day</vt:lpstr>
      <vt:lpstr>Snackability 2.0  Team Member: Jessiel Benitez Product Owner: Dr. Cristina Palacios Instructor: Masoud Sadjadi  School of Computing and Information Sciences Florida International University</vt:lpstr>
      <vt:lpstr>Project definition: Problem</vt:lpstr>
      <vt:lpstr>Project definition: Solution</vt:lpstr>
      <vt:lpstr>Quick Look Snackability 1.0</vt:lpstr>
      <vt:lpstr>Requirements: Use Cases</vt:lpstr>
      <vt:lpstr>System Design: Architecture</vt:lpstr>
      <vt:lpstr>Minimal Class Diagram</vt:lpstr>
      <vt:lpstr>User Stories </vt:lpstr>
      <vt:lpstr>Show how score is calculated</vt:lpstr>
      <vt:lpstr>Show how score is calculated</vt:lpstr>
      <vt:lpstr>Remove nutritions facts</vt:lpstr>
      <vt:lpstr>Remove nutritions facts</vt:lpstr>
      <vt:lpstr>Table for score breakdown</vt:lpstr>
      <vt:lpstr>Table for score breakdown</vt:lpstr>
      <vt:lpstr>Score breakdown table rows dynamically change color</vt:lpstr>
      <vt:lpstr>Score breakdown table rows dynamically change color</vt:lpstr>
      <vt:lpstr>Update and merge score breakdown table icons</vt:lpstr>
      <vt:lpstr>Update and merge score breakdown table icons</vt:lpstr>
      <vt:lpstr>Update about page with contact info</vt:lpstr>
      <vt:lpstr>Quick Look Snackability 2.0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Snackability 2.0  Team Member: Jessiel Benitez Product Owner: Dr. Cristina Palacios Instructor: Masoud Sadjadi  School of Computing and Information Sciences Florida International University</dc:title>
  <dc:creator>Jess</dc:creator>
  <cp:lastModifiedBy>Jessiel Benitez</cp:lastModifiedBy>
  <cp:revision>2</cp:revision>
  <dcterms:modified xsi:type="dcterms:W3CDTF">2018-11-29T01:45:12Z</dcterms:modified>
</cp:coreProperties>
</file>