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C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>
        <p:scale>
          <a:sx n="30" d="100"/>
          <a:sy n="30" d="100"/>
        </p:scale>
        <p:origin x="304" y="-2760"/>
      </p:cViewPr>
      <p:guideLst>
        <p:guide orient="horz" pos="13824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57648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9" y="16778673"/>
            <a:ext cx="37450058" cy="7406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4" Type="http://schemas.openxmlformats.org/officeDocument/2006/relationships/image" Target="../media/image12.png"/><Relationship Id="rId15" Type="http://schemas.openxmlformats.org/officeDocument/2006/relationships/image" Target="../media/image13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58FAE335-6C74-F247-BADF-D6AC4304A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673" y="2895429"/>
            <a:ext cx="3118394" cy="311839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="" xmlns:a16="http://schemas.microsoft.com/office/drawing/2014/main" id="{B6637F36-F7FF-5446-8475-4A5BDD7684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6549" y="3176458"/>
            <a:ext cx="2830688" cy="2077195"/>
          </a:xfrm>
          <a:prstGeom prst="rect">
            <a:avLst/>
          </a:prstGeom>
        </p:spPr>
      </p:pic>
      <p:sp>
        <p:nvSpPr>
          <p:cNvPr id="91" name="Shape 91"/>
          <p:cNvSpPr txBox="1"/>
          <p:nvPr/>
        </p:nvSpPr>
        <p:spPr>
          <a:xfrm>
            <a:off x="819842" y="5603764"/>
            <a:ext cx="31089600" cy="35661600"/>
          </a:xfrm>
          <a:prstGeom prst="rect">
            <a:avLst/>
          </a:prstGeom>
          <a:noFill/>
          <a:ln w="63500" cap="flat" cmpd="sng">
            <a:solidFill>
              <a:schemeClr val="tx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Shape 98">
            <a:extLst>
              <a:ext uri="{FF2B5EF4-FFF2-40B4-BE49-F238E27FC236}">
                <a16:creationId xmlns="" xmlns:a16="http://schemas.microsoft.com/office/drawing/2014/main" id="{20E61D0A-38D4-EB49-A5C8-F84005DDD5F2}"/>
              </a:ext>
            </a:extLst>
          </p:cNvPr>
          <p:cNvSpPr txBox="1"/>
          <p:nvPr/>
        </p:nvSpPr>
        <p:spPr>
          <a:xfrm>
            <a:off x="9403771" y="31951226"/>
            <a:ext cx="14286414" cy="861244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dirty="0"/>
          </a:p>
        </p:txBody>
      </p:sp>
      <p:sp>
        <p:nvSpPr>
          <p:cNvPr id="89" name="Shape 89"/>
          <p:cNvSpPr txBox="1"/>
          <p:nvPr/>
        </p:nvSpPr>
        <p:spPr>
          <a:xfrm>
            <a:off x="9280925" y="2301912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2018</a:t>
            </a:r>
            <a:r>
              <a:rPr lang="en-US" sz="72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Fall</a:t>
            </a:r>
            <a:endParaRPr dirty="0"/>
          </a:p>
        </p:txBody>
      </p:sp>
      <p:sp>
        <p:nvSpPr>
          <p:cNvPr id="90" name="Shape 90"/>
          <p:cNvSpPr txBox="1"/>
          <p:nvPr/>
        </p:nvSpPr>
        <p:spPr>
          <a:xfrm>
            <a:off x="7430609" y="2773624"/>
            <a:ext cx="18256295" cy="24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6000" b="1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Snackability</a:t>
            </a:r>
            <a:r>
              <a:rPr lang="en-US" sz="60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6000" b="1" dirty="0">
                <a:solidFill>
                  <a:srgbClr val="3333CC"/>
                </a:solidFill>
              </a:rPr>
              <a:t>2</a:t>
            </a:r>
            <a:r>
              <a:rPr lang="en-US" sz="6000" b="1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.0</a:t>
            </a:r>
            <a:endParaRPr sz="6000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Adrian Serrano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dirty="0"/>
          </a:p>
          <a:p>
            <a:pPr lvl="0" algn="ctr">
              <a:buClr>
                <a:srgbClr val="3333CC"/>
              </a:buClr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>
                <a:solidFill>
                  <a:srgbClr val="3333CC"/>
                </a:solidFill>
              </a:rPr>
              <a:t>Dr. Christina Palacios Associate Professor Dietetics &amp; Nutrition</a:t>
            </a:r>
            <a:endParaRPr sz="3500" dirty="0">
              <a:solidFill>
                <a:srgbClr val="3333CC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dirty="0">
                <a:solidFill>
                  <a:srgbClr val="3333CC"/>
                </a:solidFill>
              </a:rPr>
              <a:t>Professor</a:t>
            </a: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dirty="0"/>
          </a:p>
        </p:txBody>
      </p:sp>
      <p:sp>
        <p:nvSpPr>
          <p:cNvPr id="92" name="Shape 92"/>
          <p:cNvSpPr txBox="1"/>
          <p:nvPr/>
        </p:nvSpPr>
        <p:spPr>
          <a:xfrm>
            <a:off x="1484950" y="5943600"/>
            <a:ext cx="10022200" cy="494932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lvl="0" indent="-571500">
              <a:buFont typeface="Arial" pitchFamily="34" charset="0"/>
              <a:buChar char="•"/>
            </a:pPr>
            <a:r>
              <a:rPr lang="en" sz="3600" dirty="0">
                <a:solidFill>
                  <a:srgbClr val="336699"/>
                </a:solidFill>
              </a:rPr>
              <a:t>83% </a:t>
            </a:r>
            <a:r>
              <a:rPr lang="en-US" sz="3600" dirty="0">
                <a:solidFill>
                  <a:srgbClr val="336699"/>
                </a:solidFill>
              </a:rPr>
              <a:t>of</a:t>
            </a:r>
            <a:r>
              <a:rPr lang="en" sz="3600" dirty="0">
                <a:solidFill>
                  <a:srgbClr val="336699"/>
                </a:solidFill>
              </a:rPr>
              <a:t> </a:t>
            </a:r>
            <a:r>
              <a:rPr lang="en-US" sz="3600" dirty="0">
                <a:solidFill>
                  <a:srgbClr val="336699"/>
                </a:solidFill>
              </a:rPr>
              <a:t>US </a:t>
            </a:r>
            <a:r>
              <a:rPr lang="en" sz="3600" dirty="0">
                <a:solidFill>
                  <a:srgbClr val="336699"/>
                </a:solidFill>
              </a:rPr>
              <a:t>adolescents </a:t>
            </a:r>
            <a:r>
              <a:rPr lang="en-US" sz="3600" dirty="0">
                <a:solidFill>
                  <a:srgbClr val="336699"/>
                </a:solidFill>
              </a:rPr>
              <a:t>and </a:t>
            </a:r>
            <a:r>
              <a:rPr lang="en" sz="3600" dirty="0">
                <a:solidFill>
                  <a:srgbClr val="336699"/>
                </a:solidFill>
              </a:rPr>
              <a:t>98.2%</a:t>
            </a:r>
            <a:r>
              <a:rPr lang="en-US" sz="3600" dirty="0">
                <a:solidFill>
                  <a:srgbClr val="336699"/>
                </a:solidFill>
              </a:rPr>
              <a:t>of US college students</a:t>
            </a:r>
            <a:r>
              <a:rPr lang="en" sz="3600" dirty="0">
                <a:solidFill>
                  <a:srgbClr val="336699"/>
                </a:solidFill>
              </a:rPr>
              <a:t> consume snacks </a:t>
            </a:r>
            <a:r>
              <a:rPr lang="en-US" sz="3600" dirty="0">
                <a:solidFill>
                  <a:srgbClr val="336699"/>
                </a:solidFill>
              </a:rPr>
              <a:t>daily the majority of which are deemed unhealthy.</a:t>
            </a:r>
          </a:p>
          <a:p>
            <a:pPr marL="571500" lvl="0" indent="-571500"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There are is no applications available that define healthy snacks in accordance to current snack guidelines published by the USDA.</a:t>
            </a: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bg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dirty="0"/>
          </a:p>
        </p:txBody>
      </p:sp>
      <p:sp>
        <p:nvSpPr>
          <p:cNvPr id="94" name="Shape 94"/>
          <p:cNvSpPr txBox="1"/>
          <p:nvPr/>
        </p:nvSpPr>
        <p:spPr>
          <a:xfrm>
            <a:off x="15621000" y="604929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dirty="0"/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877800" y="539842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412001" y="5943600"/>
            <a:ext cx="8753799" cy="494932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lvl="0" algn="ctr">
              <a:buClr>
                <a:srgbClr val="336699"/>
              </a:buClr>
            </a:pPr>
            <a:endParaRPr dirty="0"/>
          </a:p>
          <a:p>
            <a:pPr marL="571500" indent="-571500"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Many applications rely on unchecked user entries to provide nutritional information about  snacks. </a:t>
            </a:r>
          </a:p>
          <a:p>
            <a:pPr marL="571500" indent="-571500"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Few apps provide snack scores</a:t>
            </a:r>
          </a:p>
          <a:p>
            <a:pPr marL="571500" lvl="0" indent="-571500"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There are no apps available to specifically identify if a snack is healthy or not based on the USDA guidelines. </a:t>
            </a:r>
          </a:p>
        </p:txBody>
      </p:sp>
      <p:sp>
        <p:nvSpPr>
          <p:cNvPr id="97" name="Shape 97"/>
          <p:cNvSpPr txBox="1"/>
          <p:nvPr/>
        </p:nvSpPr>
        <p:spPr>
          <a:xfrm>
            <a:off x="1484951" y="21441051"/>
            <a:ext cx="7348618" cy="1013283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Support </a:t>
            </a:r>
            <a:r>
              <a:rPr lang="en-US" sz="3600" dirty="0">
                <a:solidFill>
                  <a:srgbClr val="336699"/>
                </a:solidFill>
              </a:rPr>
              <a:t>iOS and </a:t>
            </a: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Android devices</a:t>
            </a:r>
            <a:r>
              <a:rPr lang="en-US" sz="3600" b="0" i="0" u="none" strike="noStrike" cap="none" dirty="0" smtClean="0">
                <a:solidFill>
                  <a:srgbClr val="336699"/>
                </a:solidFill>
                <a:sym typeface="Arial"/>
              </a:rPr>
              <a:t>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 smtClean="0">
                <a:solidFill>
                  <a:srgbClr val="336699"/>
                </a:solidFill>
                <a:sym typeface="Arial"/>
              </a:rPr>
              <a:t>Local </a:t>
            </a: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database containing all snacks in FIU campuses.</a:t>
            </a:r>
            <a:endParaRPr lang="en-US" sz="3600" dirty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Access to the USDA </a:t>
            </a:r>
            <a:r>
              <a:rPr lang="en-US" sz="3600" dirty="0" smtClean="0">
                <a:solidFill>
                  <a:srgbClr val="336699"/>
                </a:solidFill>
              </a:rPr>
              <a:t>database.</a:t>
            </a:r>
            <a:endParaRPr lang="en-US" sz="3600" dirty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U</a:t>
            </a: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se USDA guidelines and scoring algorithm to p</a:t>
            </a:r>
            <a:r>
              <a:rPr lang="en-US" sz="3600" dirty="0">
                <a:solidFill>
                  <a:srgbClr val="336699"/>
                </a:solidFill>
              </a:rPr>
              <a:t>rovide a snack score.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Handle food measurements.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Provide elements of gamification </a:t>
            </a:r>
            <a:r>
              <a:rPr lang="en-US" sz="3600" dirty="0" smtClean="0">
                <a:solidFill>
                  <a:srgbClr val="336699"/>
                </a:solidFill>
              </a:rPr>
              <a:t>such as levels and Double Score Weekends.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Suggest </a:t>
            </a:r>
            <a:r>
              <a:rPr lang="en-US" sz="3600" dirty="0">
                <a:solidFill>
                  <a:srgbClr val="336699"/>
                </a:solidFill>
              </a:rPr>
              <a:t>snack to be added by the </a:t>
            </a:r>
            <a:r>
              <a:rPr lang="en-US" sz="3600" dirty="0" smtClean="0">
                <a:solidFill>
                  <a:srgbClr val="336699"/>
                </a:solidFill>
              </a:rPr>
              <a:t>team.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Have a graphical representation of the score progress.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9403771" y="21409467"/>
            <a:ext cx="14286414" cy="1016441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dirty="0"/>
          </a:p>
        </p:txBody>
      </p:sp>
      <p:sp>
        <p:nvSpPr>
          <p:cNvPr id="100" name="Shape 100"/>
          <p:cNvSpPr txBox="1"/>
          <p:nvPr/>
        </p:nvSpPr>
        <p:spPr>
          <a:xfrm>
            <a:off x="24260387" y="21438251"/>
            <a:ext cx="7040561" cy="1013563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36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12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12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React Native leveraged to 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r>
              <a:rPr lang="en-US" sz="3600" dirty="0">
                <a:solidFill>
                  <a:srgbClr val="336699"/>
                </a:solidFill>
              </a:rPr>
              <a:t>     build native applications for  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r>
              <a:rPr lang="en-US" sz="3600" dirty="0">
                <a:solidFill>
                  <a:srgbClr val="336699"/>
                </a:solidFill>
              </a:rPr>
              <a:t>     both Android &amp; iOS.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i="0" u="none" strike="noStrike" cap="none" dirty="0">
                <a:solidFill>
                  <a:srgbClr val="336699"/>
                </a:solidFill>
                <a:sym typeface="Arial"/>
              </a:rPr>
              <a:t>Redux </a:t>
            </a:r>
            <a:r>
              <a:rPr lang="en-US" sz="3600" dirty="0">
                <a:solidFill>
                  <a:srgbClr val="336699"/>
                </a:solidFill>
              </a:rPr>
              <a:t>u</a:t>
            </a:r>
            <a:r>
              <a:rPr lang="en-US" sz="3600" i="0" u="none" strike="noStrike" cap="none" dirty="0">
                <a:solidFill>
                  <a:srgbClr val="336699"/>
                </a:solidFill>
                <a:sym typeface="Arial"/>
              </a:rPr>
              <a:t>sed in with react for complex state </a:t>
            </a:r>
            <a:r>
              <a:rPr lang="en-US" sz="3600" i="0" u="none" strike="noStrike" cap="none" dirty="0" smtClean="0">
                <a:solidFill>
                  <a:srgbClr val="336699"/>
                </a:solidFill>
                <a:sym typeface="Arial"/>
              </a:rPr>
              <a:t>operations such as Advanced Search. </a:t>
            </a:r>
            <a:endParaRPr lang="en-US" sz="3600" i="0" u="none" strike="noStrike" cap="none" dirty="0">
              <a:solidFill>
                <a:srgbClr val="336699"/>
              </a:solidFill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Firebase </a:t>
            </a:r>
            <a:r>
              <a:rPr lang="en-US" sz="3600" dirty="0" smtClean="0">
                <a:solidFill>
                  <a:srgbClr val="336699"/>
                </a:solidFill>
              </a:rPr>
              <a:t>authentication used </a:t>
            </a:r>
            <a:r>
              <a:rPr lang="en-US" sz="3600" dirty="0">
                <a:solidFill>
                  <a:srgbClr val="336699"/>
                </a:solidFill>
              </a:rPr>
              <a:t>to </a:t>
            </a:r>
            <a:r>
              <a:rPr lang="en-US" sz="3600" dirty="0" smtClean="0">
                <a:solidFill>
                  <a:srgbClr val="336699"/>
                </a:solidFill>
              </a:rPr>
              <a:t>create and authenticate user accounts. 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i="0" u="none" strike="noStrike" cap="none" dirty="0" smtClean="0">
                <a:solidFill>
                  <a:srgbClr val="336699"/>
                </a:solidFill>
                <a:sym typeface="Arial"/>
              </a:rPr>
              <a:t>Firebase Real-Time Database used to keep records of the consumed history for each user.</a:t>
            </a:r>
            <a:endParaRPr lang="en-US" sz="3600" i="0" u="none" strike="noStrike" cap="none" dirty="0">
              <a:solidFill>
                <a:srgbClr val="336699"/>
              </a:solidFill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i="0" u="none" strike="noStrike" cap="none" dirty="0">
                <a:solidFill>
                  <a:srgbClr val="336699"/>
                </a:solidFill>
                <a:sym typeface="Arial"/>
              </a:rPr>
              <a:t>Web API built </a:t>
            </a:r>
            <a:r>
              <a:rPr lang="en-US" sz="3600" dirty="0">
                <a:solidFill>
                  <a:srgbClr val="336699"/>
                </a:solidFill>
              </a:rPr>
              <a:t>with Node, Express to interface with MySQL DB and USDA </a:t>
            </a:r>
            <a:r>
              <a:rPr lang="en-US" sz="3600" dirty="0" smtClean="0">
                <a:solidFill>
                  <a:srgbClr val="336699"/>
                </a:solidFill>
              </a:rPr>
              <a:t>API.</a:t>
            </a:r>
          </a:p>
        </p:txBody>
      </p:sp>
      <p:sp>
        <p:nvSpPr>
          <p:cNvPr id="101" name="Shape 101"/>
          <p:cNvSpPr txBox="1"/>
          <p:nvPr/>
        </p:nvSpPr>
        <p:spPr>
          <a:xfrm>
            <a:off x="1484950" y="31951225"/>
            <a:ext cx="7348619" cy="861244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8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36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Manual checks done to verify advanced search, email feedback, and double score functionalities.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Application was tested on recent versions of Android and iOS emulators and on physical phones.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Manual </a:t>
            </a:r>
            <a:r>
              <a:rPr lang="en-US" sz="3600" dirty="0">
                <a:solidFill>
                  <a:srgbClr val="336699"/>
                </a:solidFill>
              </a:rPr>
              <a:t>checks done to verify accurate snack score and nutrient values.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endParaRPr lang="en-US" sz="3600" dirty="0"/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4205089" y="31951224"/>
            <a:ext cx="7002939" cy="861244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The objective </a:t>
            </a:r>
            <a:r>
              <a:rPr lang="en-US" sz="3600" dirty="0">
                <a:solidFill>
                  <a:srgbClr val="336699"/>
                </a:solidFill>
              </a:rPr>
              <a:t>of this project was to design an app that uses USDA guidelines to provide a numeric score based on a snack’s nutritional information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This project is the </a:t>
            </a:r>
            <a:r>
              <a:rPr lang="en-US" sz="3600" b="0" i="0" u="none" strike="noStrike" cap="none" dirty="0" smtClean="0">
                <a:solidFill>
                  <a:srgbClr val="336699"/>
                </a:solidFill>
                <a:sym typeface="Arial"/>
              </a:rPr>
              <a:t>second release </a:t>
            </a: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of Snackability app.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The app is going to have an </a:t>
            </a:r>
            <a:r>
              <a:rPr lang="en-US" sz="3600" dirty="0" smtClean="0">
                <a:solidFill>
                  <a:srgbClr val="336699"/>
                </a:solidFill>
              </a:rPr>
              <a:t>on-campus </a:t>
            </a:r>
            <a:r>
              <a:rPr lang="en-US" sz="3600" dirty="0">
                <a:solidFill>
                  <a:srgbClr val="336699"/>
                </a:solidFill>
              </a:rPr>
              <a:t>trial </a:t>
            </a:r>
            <a:r>
              <a:rPr lang="en-US" sz="3600" dirty="0" smtClean="0">
                <a:solidFill>
                  <a:srgbClr val="336699"/>
                </a:solidFill>
              </a:rPr>
              <a:t>that will be conducted </a:t>
            </a:r>
            <a:r>
              <a:rPr lang="en-US" sz="3600" dirty="0">
                <a:solidFill>
                  <a:srgbClr val="336699"/>
                </a:solidFill>
              </a:rPr>
              <a:t>by the FIU Dietetics and Nutrition Department.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sz="3600" b="1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2031924" y="5943600"/>
            <a:ext cx="9855303" cy="494932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 mobile application to allow users to search for snacks and easily know how healthy the snack they’re searching for is.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 web API backed by a large data source and a curated local database containing all snacks provided on FIU campuses.  </a:t>
            </a: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</a:rPr>
              <a:t>The material presented in this poster is based upon the work supported by Dr. Cristina </a:t>
            </a:r>
            <a:r>
              <a:rPr lang="en-US" sz="3000" dirty="0" smtClean="0">
                <a:solidFill>
                  <a:schemeClr val="dk1"/>
                </a:solidFill>
              </a:rPr>
              <a:t>Palacios and </a:t>
            </a:r>
            <a:r>
              <a:rPr lang="en-US" sz="3000" dirty="0" err="1" smtClean="0">
                <a:solidFill>
                  <a:schemeClr val="dk1"/>
                </a:solidFill>
              </a:rPr>
              <a:t>Lukkamol</a:t>
            </a:r>
            <a:r>
              <a:rPr lang="en-US" sz="3000" dirty="0" smtClean="0">
                <a:solidFill>
                  <a:schemeClr val="dk1"/>
                </a:solidFill>
              </a:rPr>
              <a:t> </a:t>
            </a:r>
            <a:r>
              <a:rPr lang="en-US" sz="3000" dirty="0" err="1" smtClean="0">
                <a:solidFill>
                  <a:schemeClr val="dk1"/>
                </a:solidFill>
              </a:rPr>
              <a:t>Prapkree</a:t>
            </a:r>
            <a:r>
              <a:rPr lang="en-US" sz="3000" dirty="0" smtClean="0">
                <a:solidFill>
                  <a:schemeClr val="dk1"/>
                </a:solidFill>
              </a:rPr>
              <a:t>. </a:t>
            </a:r>
            <a:r>
              <a:rPr lang="en-US" sz="3000" dirty="0">
                <a:solidFill>
                  <a:schemeClr val="dk1"/>
                </a:solidFill>
              </a:rPr>
              <a:t>I am thankful to the help that I received from my group </a:t>
            </a:r>
            <a:r>
              <a:rPr lang="en-US" sz="3000" dirty="0" smtClean="0">
                <a:solidFill>
                  <a:schemeClr val="dk1"/>
                </a:solidFill>
              </a:rPr>
              <a:t>members: Christian </a:t>
            </a:r>
            <a:r>
              <a:rPr lang="en-US" sz="3000" dirty="0" err="1" smtClean="0">
                <a:solidFill>
                  <a:schemeClr val="dk1"/>
                </a:solidFill>
              </a:rPr>
              <a:t>Canizares</a:t>
            </a:r>
            <a:r>
              <a:rPr lang="en-US" sz="3000" dirty="0" smtClean="0">
                <a:solidFill>
                  <a:schemeClr val="dk1"/>
                </a:solidFill>
              </a:rPr>
              <a:t>, Carolina </a:t>
            </a:r>
            <a:r>
              <a:rPr lang="en-US" sz="3000" dirty="0" err="1" smtClean="0">
                <a:solidFill>
                  <a:schemeClr val="dk1"/>
                </a:solidFill>
              </a:rPr>
              <a:t>Carthik</a:t>
            </a:r>
            <a:r>
              <a:rPr lang="en-US" sz="3000" dirty="0" smtClean="0">
                <a:solidFill>
                  <a:schemeClr val="dk1"/>
                </a:solidFill>
              </a:rPr>
              <a:t>, </a:t>
            </a:r>
            <a:r>
              <a:rPr lang="en-US" sz="3000" dirty="0" err="1" smtClean="0">
                <a:solidFill>
                  <a:schemeClr val="dk1"/>
                </a:solidFill>
              </a:rPr>
              <a:t>Shafeeque</a:t>
            </a:r>
            <a:r>
              <a:rPr lang="en-US" sz="3000" dirty="0" smtClean="0">
                <a:solidFill>
                  <a:schemeClr val="dk1"/>
                </a:solidFill>
              </a:rPr>
              <a:t> Khan, Jeffrey Antoine, and </a:t>
            </a:r>
            <a:r>
              <a:rPr lang="en-US" sz="3000" dirty="0" err="1" smtClean="0">
                <a:solidFill>
                  <a:schemeClr val="dk1"/>
                </a:solidFill>
              </a:rPr>
              <a:t>Jessiel</a:t>
            </a:r>
            <a:r>
              <a:rPr lang="en-US" sz="3000" dirty="0" smtClean="0">
                <a:solidFill>
                  <a:schemeClr val="dk1"/>
                </a:solidFill>
              </a:rPr>
              <a:t> Benitez.</a:t>
            </a:r>
            <a:endParaRPr dirty="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DF14D88B-708E-DA4E-A938-2BDCAC45FD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1422" y="2213792"/>
            <a:ext cx="3756098" cy="128574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="" xmlns:a16="http://schemas.microsoft.com/office/drawing/2014/main" id="{4B9AD1C1-391D-E643-8C2A-03EC4E5BB1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2472" y="2476255"/>
            <a:ext cx="3618080" cy="1091662"/>
          </a:xfrm>
          <a:prstGeom prst="rect">
            <a:avLst/>
          </a:prstGeom>
        </p:spPr>
      </p:pic>
      <p:sp>
        <p:nvSpPr>
          <p:cNvPr id="57" name="Shape 102">
            <a:extLst>
              <a:ext uri="{FF2B5EF4-FFF2-40B4-BE49-F238E27FC236}">
                <a16:creationId xmlns="" xmlns:a16="http://schemas.microsoft.com/office/drawing/2014/main" id="{21CFB4D9-0F1A-2147-A168-F1EF84CC711C}"/>
              </a:ext>
            </a:extLst>
          </p:cNvPr>
          <p:cNvSpPr txBox="1"/>
          <p:nvPr/>
        </p:nvSpPr>
        <p:spPr>
          <a:xfrm>
            <a:off x="1484950" y="11243040"/>
            <a:ext cx="22205235" cy="991398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35" tIns="49315" rIns="98635" bIns="49315" anchor="t" anchorCtr="0">
            <a:noAutofit/>
          </a:bodyPr>
          <a:lstStyle/>
          <a:p>
            <a:pPr algn="ctr">
              <a:buClr>
                <a:srgbClr val="336699"/>
              </a:buClr>
            </a:pPr>
            <a:r>
              <a:rPr lang="en-US" sz="4300" b="1" dirty="0">
                <a:solidFill>
                  <a:srgbClr val="336699"/>
                </a:solidFill>
              </a:rPr>
              <a:t>Screenshots</a:t>
            </a: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>
              <a:buClr>
                <a:srgbClr val="336699"/>
              </a:buClr>
            </a:pPr>
            <a:endParaRPr lang="en-US" sz="4300" b="1" dirty="0" smtClean="0">
              <a:solidFill>
                <a:srgbClr val="336699"/>
              </a:solidFill>
            </a:endParaRPr>
          </a:p>
          <a:p>
            <a:pPr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>
              <a:buClr>
                <a:srgbClr val="336699"/>
              </a:buClr>
            </a:pPr>
            <a:r>
              <a:rPr lang="en-US" sz="3000" b="1" dirty="0">
                <a:solidFill>
                  <a:srgbClr val="336699"/>
                </a:solidFill>
              </a:rPr>
              <a:t>         Fig. 1 Log in           </a:t>
            </a:r>
            <a:r>
              <a:rPr lang="en-US" sz="3000" b="1" dirty="0" smtClean="0">
                <a:solidFill>
                  <a:srgbClr val="336699"/>
                </a:solidFill>
              </a:rPr>
              <a:t>               Fig</a:t>
            </a:r>
            <a:r>
              <a:rPr lang="en-US" sz="3000" b="1" dirty="0">
                <a:solidFill>
                  <a:srgbClr val="336699"/>
                </a:solidFill>
              </a:rPr>
              <a:t>. 2 Advanced Search   </a:t>
            </a:r>
            <a:r>
              <a:rPr lang="en-US" sz="3000" b="1" dirty="0" smtClean="0">
                <a:solidFill>
                  <a:srgbClr val="336699"/>
                </a:solidFill>
              </a:rPr>
              <a:t>               Fig</a:t>
            </a:r>
            <a:r>
              <a:rPr lang="en-US" sz="3000" b="1" dirty="0">
                <a:solidFill>
                  <a:srgbClr val="336699"/>
                </a:solidFill>
              </a:rPr>
              <a:t>. 3 </a:t>
            </a:r>
            <a:r>
              <a:rPr lang="en-US" sz="3000" b="1" dirty="0" smtClean="0">
                <a:solidFill>
                  <a:srgbClr val="336699"/>
                </a:solidFill>
              </a:rPr>
              <a:t>Home Page                             Fig</a:t>
            </a:r>
            <a:r>
              <a:rPr lang="en-US" sz="3000" b="1" dirty="0">
                <a:solidFill>
                  <a:srgbClr val="336699"/>
                </a:solidFill>
              </a:rPr>
              <a:t>. </a:t>
            </a:r>
            <a:r>
              <a:rPr lang="en-US" sz="3000" b="1" dirty="0" smtClean="0">
                <a:solidFill>
                  <a:srgbClr val="336699"/>
                </a:solidFill>
              </a:rPr>
              <a:t>4 Settings</a:t>
            </a:r>
            <a:endParaRPr lang="en-US" sz="30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3600" b="1" dirty="0">
              <a:solidFill>
                <a:srgbClr val="336699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221" y="11946052"/>
            <a:ext cx="4269751" cy="88163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1500" y="11946051"/>
            <a:ext cx="4285896" cy="884968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610" y="11946052"/>
            <a:ext cx="4398428" cy="884968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FA88B306-901A-204B-A80E-473C490F346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28178" y="1001338"/>
            <a:ext cx="6965390" cy="139307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4521" y="5813"/>
            <a:ext cx="5080000" cy="5080000"/>
          </a:xfrm>
          <a:prstGeom prst="rect">
            <a:avLst/>
          </a:prstGeom>
        </p:spPr>
      </p:pic>
      <p:sp>
        <p:nvSpPr>
          <p:cNvPr id="50" name="Shape 100"/>
          <p:cNvSpPr txBox="1"/>
          <p:nvPr/>
        </p:nvSpPr>
        <p:spPr>
          <a:xfrm>
            <a:off x="24208153" y="11232765"/>
            <a:ext cx="7040561" cy="995149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5CC9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36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My Role</a:t>
            </a:r>
            <a:endParaRPr lang="en-US" sz="36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12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12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Connect application to Firebase for user creation, authentication, and history functionalities.</a:t>
            </a:r>
            <a:endParaRPr lang="en-US" sz="3600" dirty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i="0" u="none" strike="noStrike" cap="none" dirty="0" smtClean="0">
                <a:solidFill>
                  <a:srgbClr val="336699"/>
                </a:solidFill>
                <a:sym typeface="Arial"/>
              </a:rPr>
              <a:t>Applied Advanced Search feature.</a:t>
            </a:r>
            <a:endParaRPr lang="en-US" sz="3600" i="0" u="none" strike="noStrike" cap="none" dirty="0">
              <a:solidFill>
                <a:srgbClr val="336699"/>
              </a:solidFill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Fixed bugs with the Search feature.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i="0" u="none" strike="noStrike" cap="none" dirty="0" smtClean="0">
                <a:solidFill>
                  <a:srgbClr val="336699"/>
                </a:solidFill>
                <a:sym typeface="Arial"/>
              </a:rPr>
              <a:t>Show a graphical representation of user score history.</a:t>
            </a:r>
            <a:endParaRPr lang="en-US" sz="3600" i="0" u="none" strike="noStrike" cap="none" dirty="0">
              <a:solidFill>
                <a:srgbClr val="336699"/>
              </a:solidFill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Double Score Weekend feature for gamification.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0448" y="32994601"/>
            <a:ext cx="6903158" cy="747279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4986" y="11946052"/>
            <a:ext cx="4269751" cy="881634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8756" y="32868911"/>
            <a:ext cx="6956658" cy="75658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0552" y="22200405"/>
            <a:ext cx="13436648" cy="937348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5524</TotalTime>
  <Words>535</Words>
  <Application>Microsoft Macintosh PowerPoint</Application>
  <PresentationFormat>Custom</PresentationFormat>
  <Paragraphs>79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Times New Roman</vt:lpstr>
      <vt:lpstr>Arial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Bb</dc:creator>
  <cp:lastModifiedBy>Elizabeth Ramirez</cp:lastModifiedBy>
  <cp:revision>67</cp:revision>
  <dcterms:modified xsi:type="dcterms:W3CDTF">2018-11-26T02:43:33Z</dcterms:modified>
</cp:coreProperties>
</file>