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4" r:id="rId1"/>
  </p:sldMasterIdLst>
  <p:notesMasterIdLst>
    <p:notesMasterId r:id="rId14"/>
  </p:notesMasterIdLst>
  <p:handoutMasterIdLst>
    <p:handoutMasterId r:id="rId15"/>
  </p:handoutMasterIdLst>
  <p:sldIdLst>
    <p:sldId id="256" r:id="rId2"/>
    <p:sldId id="343" r:id="rId3"/>
    <p:sldId id="344" r:id="rId4"/>
    <p:sldId id="345" r:id="rId5"/>
    <p:sldId id="357" r:id="rId6"/>
    <p:sldId id="356" r:id="rId7"/>
    <p:sldId id="346" r:id="rId8"/>
    <p:sldId id="347" r:id="rId9"/>
    <p:sldId id="268" r:id="rId10"/>
    <p:sldId id="352" r:id="rId11"/>
    <p:sldId id="353" r:id="rId12"/>
    <p:sldId id="355" r:id="rId13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D4D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65" autoAdjust="0"/>
    <p:restoredTop sz="82357" autoAdjust="0"/>
  </p:normalViewPr>
  <p:slideViewPr>
    <p:cSldViewPr snapToObjects="1">
      <p:cViewPr varScale="1">
        <p:scale>
          <a:sx n="94" d="100"/>
          <a:sy n="94" d="100"/>
        </p:scale>
        <p:origin x="202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19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Greet</a:t>
            </a:r>
            <a:r>
              <a:rPr lang="en-US" baseline="0" dirty="0"/>
              <a:t> your audience, thank them for attending your presentation, introduce yourself, introduce your project, </a:t>
            </a:r>
            <a:r>
              <a:rPr lang="en-US" dirty="0"/>
              <a:t>introduce your team</a:t>
            </a:r>
            <a:r>
              <a:rPr lang="en-US" baseline="0" dirty="0"/>
              <a:t> members, </a:t>
            </a:r>
            <a:r>
              <a:rPr lang="en-US" dirty="0"/>
              <a:t>and quickly indicate what each of you</a:t>
            </a:r>
            <a:r>
              <a:rPr lang="en-US" baseline="0" dirty="0"/>
              <a:t> did in a high-level manner, and put more emphasis on your part/contribution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Summarize your contribution</a:t>
            </a:r>
          </a:p>
          <a:p>
            <a:r>
              <a:rPr lang="en-US" dirty="0"/>
              <a:t>Include your contact information</a:t>
            </a:r>
          </a:p>
          <a:p>
            <a:r>
              <a:rPr lang="en-US" dirty="0"/>
              <a:t>Ask if anyone has any questions for you.</a:t>
            </a:r>
          </a:p>
          <a:p>
            <a:r>
              <a:rPr lang="en-US"/>
              <a:t>Thank your audience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Introduce</a:t>
            </a:r>
            <a:r>
              <a:rPr lang="en-US" baseline="0" dirty="0"/>
              <a:t> the problem that the whole project tackles and stay focused on the parts that you have been working. Indicate </a:t>
            </a:r>
            <a:r>
              <a:rPr lang="en-US" dirty="0"/>
              <a:t>if there is an existing previous system, enumerate its problems/limitations,</a:t>
            </a:r>
            <a:r>
              <a:rPr lang="en-US" baseline="0" dirty="0"/>
              <a:t> etc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Project Management (schedule for entire semester) (one slide; Gantt Chart).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4759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4. Requirements:</a:t>
            </a:r>
          </a:p>
          <a:p>
            <a:r>
              <a:rPr lang="en-US" dirty="0"/>
              <a:t>4.1. User stories implemented (one or more slides).</a:t>
            </a:r>
          </a:p>
          <a:p>
            <a:r>
              <a:rPr lang="en-US" dirty="0"/>
              <a:t>4.2. UML use cases and the use case diagram for the implemented use cases (one or more slides).</a:t>
            </a:r>
          </a:p>
          <a:p>
            <a:r>
              <a:rPr lang="en-US" dirty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4. Requirements:</a:t>
            </a:r>
          </a:p>
          <a:p>
            <a:r>
              <a:rPr lang="en-US" dirty="0"/>
              <a:t>4.1. User stories implemented (one or more slides).</a:t>
            </a:r>
          </a:p>
          <a:p>
            <a:r>
              <a:rPr lang="en-US" dirty="0"/>
              <a:t>4.2. UML use cases and the use case diagram for the implemented use cases (one or more slides).</a:t>
            </a:r>
          </a:p>
          <a:p>
            <a:r>
              <a:rPr lang="en-US" dirty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4. Requirements:</a:t>
            </a:r>
          </a:p>
          <a:p>
            <a:r>
              <a:rPr lang="en-US" dirty="0"/>
              <a:t>4.1. User stories implemented (one or more slides).</a:t>
            </a:r>
          </a:p>
          <a:p>
            <a:r>
              <a:rPr lang="en-US" dirty="0"/>
              <a:t>4.2. UML use cases and the use case diagram for the implemented use cases (one or more slides).</a:t>
            </a:r>
          </a:p>
          <a:p>
            <a:r>
              <a:rPr lang="en-US" dirty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5" name="Shape 2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20 seconds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System design: </a:t>
            </a:r>
            <a:r>
              <a:rPr lang="en-US"/>
              <a:t>Highlight the parts that you contributed to them.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System decomposition; identify the architecture patterns used 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System deployment – h/w and s/w requirements 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br>
              <a:rPr lang="en-US"/>
            </a:br>
            <a:br>
              <a:rPr lang="en-US"/>
            </a:b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Shape 236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6. Detailed design:</a:t>
            </a:r>
          </a:p>
          <a:p>
            <a:r>
              <a:rPr lang="en-US" dirty="0"/>
              <a:t>6.1. Minimal class diagram. Identify the design patterns used (one or more slides).</a:t>
            </a:r>
          </a:p>
          <a:p>
            <a:r>
              <a:rPr lang="en-US" dirty="0"/>
              <a:t>6.2. State machine for the main control object or the most important object of the implemented uses cases (one or more slides).</a:t>
            </a:r>
          </a:p>
          <a:p>
            <a:r>
              <a:rPr lang="en-US" dirty="0"/>
              <a:t>6.3. Main algorithm used related to an implemented use case described above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83512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6. Detailed design:</a:t>
            </a:r>
          </a:p>
          <a:p>
            <a:r>
              <a:rPr lang="en-US" dirty="0"/>
              <a:t>6.1. Minimal class diagram. Identify the design patterns used (one or more slides).</a:t>
            </a:r>
          </a:p>
          <a:p>
            <a:r>
              <a:rPr lang="en-US" dirty="0"/>
              <a:t>6.2. State machine for the main control object or the most important object of the implemented uses cases (one or more slides).</a:t>
            </a:r>
          </a:p>
          <a:p>
            <a:r>
              <a:rPr lang="en-US" dirty="0"/>
              <a:t>6.3. Main algorithm used related to an implemented use case described above (one or more slides).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6442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TitleSlid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4C94BC1-1497-4BDC-A1E5-B32793525C1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4C51E-94FE-4EA3-9632-37695468AD72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36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44D78-FCC2-40B4-987C-246307192CE6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A3598-FCF8-48A4-9FF5-EF2B5DDBAA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980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0CBCA-7388-4E1A-BAF6-17486ACF2434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ECB25-1E4F-4A8B-8783-EC7587DDB6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2647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200" y="6288088"/>
            <a:ext cx="18875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F3A49-14E6-442A-8033-A8225B229CA5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400" y="6288088"/>
            <a:ext cx="2676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DAC369-66D3-4EFC-BB3B-678C81E215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3619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2A322-CABC-4460-A606-AB4BCCCBEACD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93BB5-5A86-4E4F-8673-ADE41ED1BC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7052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85573-B59F-4A40-8715-17FA852A1259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5BC46-E68C-4DA3-94B3-06FB2468F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62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C08AD-425F-4775-B4E0-BB115F66D29C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55F54-7FB7-4864-A52B-2722A7103E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7908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D29FD-4BC1-4E48-B7DD-BCBA95BC7AF9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14C96F-308B-488D-8EB8-53D9861104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501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5597D-6130-464B-9D3E-3A1D0D3CB7DB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668F5-6BE9-42B2-89D8-E57480DDCA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2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SectionHead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>
            <a:noAutofit/>
          </a:bodyPr>
          <a:lstStyle>
            <a:lvl1pPr algn="l">
              <a:defRPr sz="4400" b="1" cap="none" baseline="0">
                <a:solidFill>
                  <a:srgbClr val="001D4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rgbClr val="001D4D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16B0D-9E78-4000-9B46-108CCFA59DB2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455A5-A4A9-468F-A1D3-4785F870EB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799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457D7-E072-4C6B-85A3-FC101812524D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FC070B-E897-4FE2-87D3-937C19FE74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1742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21417-C2DD-4C9C-9B7F-24A4905C0EAD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1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9F1A1-38E2-4BE0-8480-E43DB31206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560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4E409-C98F-4836-AB37-F938F6FE38A7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A9BF686-F77E-47DC-BAD5-34ADE684F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811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EB1C2-62C7-4F1A-9DF0-1804097D74BC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2C3E92E7-5F71-48EF-B9A7-7D646EA2EE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7725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8EFB1-89E3-4517-A18C-02DD58AA2D7B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742D7D0C-8D30-4A66-A10F-512DACA83C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4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1B9FD-5F84-40EE-BE92-5187585C0991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1F6D4-B72F-4031-BB13-DF465A8C78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3029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3000">
                <a:srgbClr val="B27A0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9BB3EB8-314F-4CE3-939A-F78A6BE43B76}" type="datetime1">
              <a:rPr lang="en-US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225" y="219075"/>
            <a:ext cx="4937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2"/>
                </a:solidFill>
                <a:latin typeface="Trebuchet MS" pitchFamily="34" charset="0"/>
              </a:defRPr>
            </a:lvl1pPr>
          </a:lstStyle>
          <a:p>
            <a:fld id="{12B113F0-A774-4A14-AA2C-3A403885806F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2" name="Picture 8" descr="FIULogo_H_CMYK_fx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82" r:id="rId1"/>
    <p:sldLayoutId id="2147484683" r:id="rId2"/>
    <p:sldLayoutId id="2147484684" r:id="rId3"/>
    <p:sldLayoutId id="2147484685" r:id="rId4"/>
    <p:sldLayoutId id="2147484686" r:id="rId5"/>
    <p:sldLayoutId id="2147484687" r:id="rId6"/>
    <p:sldLayoutId id="2147484688" r:id="rId7"/>
    <p:sldLayoutId id="2147484689" r:id="rId8"/>
    <p:sldLayoutId id="2147484690" r:id="rId9"/>
    <p:sldLayoutId id="2147484691" r:id="rId10"/>
    <p:sldLayoutId id="2147484692" r:id="rId11"/>
    <p:sldLayoutId id="2147484693" r:id="rId12"/>
    <p:sldLayoutId id="2147484694" r:id="rId13"/>
    <p:sldLayoutId id="2147484695" r:id="rId14"/>
    <p:sldLayoutId id="2147484696" r:id="rId15"/>
    <p:sldLayoutId id="2147484697" r:id="rId1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rgbClr val="001D4D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9pPr>
    </p:titleStyle>
    <p:bodyStyle>
      <a:lvl1pPr marL="282575" indent="-282575" algn="l" rtl="0" eaLnBrk="0" fontAlgn="base" hangingPunct="0">
        <a:spcBef>
          <a:spcPts val="2000"/>
        </a:spcBef>
        <a:spcAft>
          <a:spcPct val="0"/>
        </a:spcAft>
        <a:buFont typeface="Wingdings 2" pitchFamily="18" charset="2"/>
        <a:buChar char=""/>
        <a:defRPr sz="2200" kern="1200">
          <a:solidFill>
            <a:srgbClr val="001D4D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577850" indent="-2952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sz="2000"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2pPr>
      <a:lvl3pPr marL="86042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3pPr>
      <a:lvl4pPr marL="1143000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4pPr>
      <a:lvl5pPr marL="142557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mvale080@fiu.edu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228600" y="1409700"/>
            <a:ext cx="8686800" cy="4271962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itchFamily="34" charset="-128"/>
              </a:rPr>
              <a:t>Vertically Integrated Projects 9.0</a:t>
            </a:r>
            <a:br>
              <a:rPr lang="en-US" altLang="en-US" sz="2500" dirty="0">
                <a:ea typeface="ＭＳ Ｐゴシック" pitchFamily="34" charset="-128"/>
              </a:rPr>
            </a:br>
            <a:br>
              <a:rPr lang="en-US" altLang="en-US" sz="2500" dirty="0">
                <a:ea typeface="ＭＳ Ｐゴシック" pitchFamily="34" charset="-128"/>
              </a:rPr>
            </a:br>
            <a:r>
              <a:rPr lang="en-US" altLang="en-US" sz="2500" dirty="0">
                <a:ea typeface="ＭＳ Ｐゴシック" pitchFamily="34" charset="-128"/>
              </a:rPr>
              <a:t>Team Member(s): Marcelo Valencia, Rolando Martinez﻿, Andrew </a:t>
            </a:r>
            <a:r>
              <a:rPr lang="en-US" altLang="en-US" sz="2500" dirty="0" err="1">
                <a:ea typeface="ＭＳ Ｐゴシック" pitchFamily="34" charset="-128"/>
              </a:rPr>
              <a:t>Sanzetenea</a:t>
            </a:r>
            <a:r>
              <a:rPr lang="en-US" altLang="en-US" sz="2500" dirty="0">
                <a:ea typeface="ＭＳ Ｐゴシック" pitchFamily="34" charset="-128"/>
              </a:rPr>
              <a:t>, </a:t>
            </a:r>
            <a:br>
              <a:rPr lang="en-US" altLang="en-US" sz="2500" dirty="0">
                <a:ea typeface="ＭＳ Ｐゴシック" pitchFamily="34" charset="-128"/>
              </a:rPr>
            </a:br>
            <a:r>
              <a:rPr lang="en-US" altLang="en-US" sz="2500" dirty="0">
                <a:ea typeface="ＭＳ Ｐゴシック" pitchFamily="34" charset="-128"/>
              </a:rPr>
              <a:t>   ﻿</a:t>
            </a:r>
            <a:r>
              <a:rPr lang="en-US" altLang="en-US" sz="2500" dirty="0" err="1">
                <a:ea typeface="ＭＳ Ｐゴシック" pitchFamily="34" charset="-128"/>
              </a:rPr>
              <a:t>Tobechukwu</a:t>
            </a:r>
            <a:r>
              <a:rPr lang="en-US" altLang="en-US" sz="2500" dirty="0">
                <a:ea typeface="ＭＳ Ｐゴシック" pitchFamily="34" charset="-128"/>
              </a:rPr>
              <a:t> </a:t>
            </a:r>
            <a:r>
              <a:rPr lang="en-US" altLang="en-US" sz="2500" dirty="0" err="1">
                <a:ea typeface="ＭＳ Ｐゴシック" pitchFamily="34" charset="-128"/>
              </a:rPr>
              <a:t>Ezewike</a:t>
            </a:r>
            <a:r>
              <a:rPr lang="en-US" altLang="en-US" sz="2500" dirty="0">
                <a:ea typeface="ＭＳ Ｐゴシック" pitchFamily="34" charset="-128"/>
              </a:rPr>
              <a:t>﻿</a:t>
            </a:r>
            <a:br>
              <a:rPr lang="en-US" altLang="en-US" sz="2500" dirty="0">
                <a:ea typeface="ＭＳ Ｐゴシック" pitchFamily="34" charset="-128"/>
              </a:rPr>
            </a:br>
            <a:r>
              <a:rPr lang="en-US" altLang="en-US" sz="2500" dirty="0">
                <a:ea typeface="ＭＳ Ｐゴシック" pitchFamily="34" charset="-128"/>
              </a:rPr>
              <a:t>Product Owner(s): Masoud </a:t>
            </a:r>
            <a:r>
              <a:rPr lang="en-US" altLang="en-US" sz="2500" dirty="0" err="1">
                <a:ea typeface="ＭＳ Ｐゴシック" pitchFamily="34" charset="-128"/>
              </a:rPr>
              <a:t>Sadjadi</a:t>
            </a:r>
            <a:br>
              <a:rPr lang="en-US" altLang="en-US" sz="2500" dirty="0">
                <a:ea typeface="ＭＳ Ｐゴシック" pitchFamily="34" charset="-128"/>
              </a:rPr>
            </a:br>
            <a:r>
              <a:rPr lang="en-US" altLang="en-US" sz="2500" dirty="0">
                <a:ea typeface="ＭＳ Ｐゴシック" pitchFamily="34" charset="-128"/>
              </a:rPr>
              <a:t>Professor: Masoud </a:t>
            </a:r>
            <a:r>
              <a:rPr lang="en-US" altLang="en-US" sz="2500" dirty="0" err="1">
                <a:ea typeface="ＭＳ Ｐゴシック" pitchFamily="34" charset="-128"/>
              </a:rPr>
              <a:t>Sadjadi</a:t>
            </a:r>
            <a:br>
              <a:rPr lang="en-US" altLang="en-US" sz="2800" dirty="0">
                <a:ea typeface="ＭＳ Ｐゴシック" pitchFamily="34" charset="-128"/>
              </a:rPr>
            </a:br>
            <a:br>
              <a:rPr lang="en-US" altLang="en-US" dirty="0">
                <a:ea typeface="ＭＳ Ｐゴシック" pitchFamily="34" charset="-128"/>
              </a:rPr>
            </a:br>
            <a:r>
              <a:rPr lang="en-US" altLang="en-US" sz="1800" dirty="0">
                <a:ea typeface="ＭＳ Ｐゴシック" pitchFamily="34" charset="-128"/>
              </a:rPr>
              <a:t>School of Computing and Information Sciences</a:t>
            </a:r>
            <a:br>
              <a:rPr lang="en-US" altLang="en-US" sz="1800" dirty="0">
                <a:ea typeface="ＭＳ Ｐゴシック" pitchFamily="34" charset="-128"/>
              </a:rPr>
            </a:br>
            <a:r>
              <a:rPr lang="en-US" altLang="en-US" sz="1800" dirty="0">
                <a:ea typeface="ＭＳ Ｐゴシック" pitchFamily="34" charset="-128"/>
              </a:rPr>
              <a:t>Florida International University</a:t>
            </a:r>
            <a:endParaRPr lang="en-US" altLang="en-US" dirty="0">
              <a:ea typeface="ＭＳ Ｐゴシック" pitchFamily="34" charset="-128"/>
            </a:endParaRPr>
          </a:p>
        </p:txBody>
      </p:sp>
      <p:sp>
        <p:nvSpPr>
          <p:cNvPr id="20483" name="Subtitle 2"/>
          <p:cNvSpPr>
            <a:spLocks noGrp="1"/>
          </p:cNvSpPr>
          <p:nvPr>
            <p:ph type="subTitle" idx="1"/>
          </p:nvPr>
        </p:nvSpPr>
        <p:spPr>
          <a:xfrm>
            <a:off x="228600" y="5643562"/>
            <a:ext cx="8686800" cy="1219200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itchFamily="34" charset="-128"/>
              </a:rPr>
              <a:t>November 30, 2018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228600"/>
            <a:ext cx="868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3600" dirty="0">
                <a:ea typeface="ＭＳ Ｐゴシック" pitchFamily="34" charset="-128"/>
              </a:rPr>
              <a:t>VIP/Senior Project Final Presentation</a:t>
            </a:r>
            <a:br>
              <a:rPr lang="en-US" altLang="en-US" dirty="0">
                <a:ea typeface="ＭＳ Ｐゴシック" pitchFamily="34" charset="-128"/>
              </a:rPr>
            </a:br>
            <a:r>
              <a:rPr lang="en-US" altLang="en-US" sz="2800" dirty="0">
                <a:ea typeface="ＭＳ Ｐゴシック" pitchFamily="34" charset="-128"/>
              </a:rPr>
              <a:t>Fall 2018</a:t>
            </a:r>
            <a:endParaRPr lang="en-US" altLang="en-US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Minimal Class Diagram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30A5624-1C3B-4DA4-8C3D-1CD4E6BD7A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1600200"/>
            <a:ext cx="59150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981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135937" cy="1044575"/>
          </a:xfrm>
        </p:spPr>
        <p:txBody>
          <a:bodyPr/>
          <a:lstStyle/>
          <a:p>
            <a:r>
              <a:rPr lang="en-US" dirty="0" err="1"/>
              <a:t>Jaro</a:t>
            </a:r>
            <a:r>
              <a:rPr lang="en-US" dirty="0"/>
              <a:t> Winkler algorithm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2313" y="1905000"/>
            <a:ext cx="7583487" cy="1905000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This is the equation for </a:t>
            </a:r>
            <a:r>
              <a:rPr lang="en-US" dirty="0" err="1"/>
              <a:t>Jaro</a:t>
            </a:r>
            <a:r>
              <a:rPr lang="en-US" dirty="0"/>
              <a:t> distance. It’s made up of the average of three sub-calculations.</a:t>
            </a:r>
          </a:p>
          <a:p>
            <a:r>
              <a:rPr lang="en-US" dirty="0"/>
              <a:t>The ratio of matching characters to the length of the first string.</a:t>
            </a:r>
          </a:p>
          <a:p>
            <a:r>
              <a:rPr lang="en-US" dirty="0"/>
              <a:t>The ratio of matching characters to the length of the second string.</a:t>
            </a:r>
          </a:p>
          <a:p>
            <a:r>
              <a:rPr lang="en-US" dirty="0"/>
              <a:t>The ratio of non-transpositions to the number matching of characters.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551DC6-ACCB-4F4B-807B-5632E79612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640" y="4038600"/>
            <a:ext cx="4478337" cy="2680909"/>
          </a:xfrm>
          <a:prstGeom prst="rect">
            <a:avLst/>
          </a:prstGeom>
        </p:spPr>
      </p:pic>
      <p:pic>
        <p:nvPicPr>
          <p:cNvPr id="1026" name="Picture 2" descr="http://richardminerich.com/wp-content/uploads/2011/09/a98984fb1e7de1f1c4d2137649b9a60b.png">
            <a:extLst>
              <a:ext uri="{FF2B5EF4-FFF2-40B4-BE49-F238E27FC236}">
                <a16:creationId xmlns:a16="http://schemas.microsoft.com/office/drawing/2014/main" id="{7655330D-458A-41F9-B8FC-37F0B82366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362075"/>
            <a:ext cx="23622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821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major contributions were in the Skills Feature:</a:t>
            </a:r>
          </a:p>
          <a:p>
            <a:pPr lvl="1"/>
            <a:r>
              <a:rPr lang="en-US" dirty="0"/>
              <a:t>Added Admin control over Skill objects</a:t>
            </a:r>
          </a:p>
          <a:p>
            <a:pPr lvl="1"/>
            <a:r>
              <a:rPr lang="en-US" dirty="0"/>
              <a:t>Improved how Users interact with Skills</a:t>
            </a:r>
          </a:p>
          <a:p>
            <a:endParaRPr lang="en-US" dirty="0"/>
          </a:p>
          <a:p>
            <a:r>
              <a:rPr lang="en-US" dirty="0"/>
              <a:t>Questions?</a:t>
            </a:r>
          </a:p>
          <a:p>
            <a:pPr marL="0" indent="0">
              <a:buNone/>
            </a:pPr>
            <a:r>
              <a:rPr lang="en-US" sz="1800" dirty="0"/>
              <a:t>Email: </a:t>
            </a:r>
            <a:r>
              <a:rPr lang="en-US" sz="1800" dirty="0">
                <a:hlinkClick r:id="rId3"/>
              </a:rPr>
              <a:t>mvale080@fiu.edu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Phone: (305) 494-4424</a:t>
            </a:r>
          </a:p>
          <a:p>
            <a:pPr marL="0" indent="0">
              <a:buNone/>
            </a:pPr>
            <a:r>
              <a:rPr lang="en-US" sz="1800" dirty="0"/>
              <a:t>Thank You!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itchFamily="34" charset="-128"/>
              </a:rPr>
              <a:t>Problem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524000"/>
            <a:ext cx="7583487" cy="4208463"/>
          </a:xfrm>
        </p:spPr>
        <p:txBody>
          <a:bodyPr/>
          <a:lstStyle/>
          <a:p>
            <a:pPr>
              <a:defRPr/>
            </a:pPr>
            <a:r>
              <a:rPr lang="en-US" sz="1800" dirty="0"/>
              <a:t>Whole Project:</a:t>
            </a:r>
          </a:p>
          <a:p>
            <a:pPr lvl="1">
              <a:defRPr/>
            </a:pPr>
            <a:r>
              <a:rPr lang="is-IS" sz="1600" dirty="0"/>
              <a:t>Fix site wide bugs</a:t>
            </a:r>
          </a:p>
          <a:p>
            <a:pPr lvl="1">
              <a:defRPr/>
            </a:pPr>
            <a:r>
              <a:rPr lang="is-IS" sz="1600" dirty="0"/>
              <a:t>Improve Skill functionality</a:t>
            </a:r>
          </a:p>
          <a:p>
            <a:pPr lvl="1">
              <a:defRPr/>
            </a:pPr>
            <a:r>
              <a:rPr lang="is-IS" sz="1600" dirty="0"/>
              <a:t>Improve Admin Panel</a:t>
            </a:r>
          </a:p>
          <a:p>
            <a:pPr lvl="1">
              <a:defRPr/>
            </a:pPr>
            <a:r>
              <a:rPr lang="is-IS" sz="1600" dirty="0"/>
              <a:t>Fix connectivity with Mobile Judge</a:t>
            </a:r>
          </a:p>
          <a:p>
            <a:pPr>
              <a:defRPr/>
            </a:pPr>
            <a:r>
              <a:rPr lang="is-IS" sz="1800" dirty="0"/>
              <a:t>My Part:</a:t>
            </a:r>
          </a:p>
          <a:p>
            <a:pPr lvl="1">
              <a:defRPr/>
            </a:pPr>
            <a:r>
              <a:rPr lang="is-IS" sz="1600" dirty="0"/>
              <a:t>Improved Display for Skill Drop Down</a:t>
            </a:r>
          </a:p>
          <a:p>
            <a:pPr lvl="1">
              <a:defRPr/>
            </a:pPr>
            <a:r>
              <a:rPr lang="is-IS" sz="1600" dirty="0"/>
              <a:t>Created new persistant schema for Skills</a:t>
            </a:r>
          </a:p>
          <a:p>
            <a:pPr lvl="1">
              <a:defRPr/>
            </a:pPr>
            <a:r>
              <a:rPr lang="is-IS" sz="1600" dirty="0"/>
              <a:t>Added Skill Maintenance to Admin Panel</a:t>
            </a:r>
          </a:p>
          <a:p>
            <a:pPr lvl="1">
              <a:defRPr/>
            </a:pPr>
            <a:r>
              <a:rPr lang="is-IS" sz="1600" dirty="0"/>
              <a:t>Added ability to edit, add, delete, and merge Skills</a:t>
            </a: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5257800"/>
            <a:ext cx="7583487" cy="779463"/>
          </a:xfrm>
        </p:spPr>
        <p:txBody>
          <a:bodyPr/>
          <a:lstStyle/>
          <a:p>
            <a:r>
              <a:rPr lang="en-US" dirty="0"/>
              <a:t>*These user stories were removed as they did not meet the requirements of the Product Owner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1E25502-6BFD-4184-8218-D49E44B8DA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3706" y="1430960"/>
            <a:ext cx="5715000" cy="382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447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Stories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VIP-151 - Skill list breaks the page formatting when displaying the list</a:t>
            </a:r>
          </a:p>
          <a:p>
            <a:r>
              <a:rPr lang="en-US" dirty="0"/>
              <a:t>VIP-153 - A user can choose to auto complete a skill if it matches on that already exists in a list of skill</a:t>
            </a:r>
          </a:p>
          <a:p>
            <a:r>
              <a:rPr lang="en-US" dirty="0"/>
              <a:t>VIP-172 - A skill should only count as new if a confidence value is not sufficiently high enough of a match with any other skill in the list </a:t>
            </a:r>
          </a:p>
          <a:p>
            <a:r>
              <a:rPr lang="en-US" dirty="0"/>
              <a:t>VIP-174 - Refactor the storage of skills</a:t>
            </a:r>
          </a:p>
          <a:p>
            <a:r>
              <a:rPr lang="en-US" dirty="0"/>
              <a:t>VIP-175 - Skill approval should be located in the admin controller </a:t>
            </a:r>
          </a:p>
          <a:p>
            <a:r>
              <a:rPr lang="en-US" dirty="0"/>
              <a:t>VIP-176 - A user should have a skill autocomplete in line rather than choose from a long list of buttons </a:t>
            </a:r>
          </a:p>
          <a:p>
            <a:r>
              <a:rPr lang="en-US" dirty="0"/>
              <a:t>VIP-181 - An admin can edit a skill, whether approved or not, and see the changes reflected in the list of skills</a:t>
            </a:r>
          </a:p>
          <a:p>
            <a:r>
              <a:rPr lang="en-US" dirty="0"/>
              <a:t>VIP-191 - As an admin, I should be able to select multiple skills to merge together and pick which skill they should merge into</a:t>
            </a:r>
          </a:p>
        </p:txBody>
      </p:sp>
    </p:spTree>
    <p:extLst>
      <p:ext uri="{BB962C8B-B14F-4D97-AF65-F5344CB8AC3E}">
        <p14:creationId xmlns:p14="http://schemas.microsoft.com/office/powerpoint/2010/main" val="138143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DF466-2F7B-4BCA-9603-FE5FD20E8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VIP-172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99C153-FFB5-4FBF-807E-4073FE194C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Description:</a:t>
            </a:r>
          </a:p>
          <a:p>
            <a:pPr marL="0" indent="0">
              <a:buNone/>
            </a:pPr>
            <a:r>
              <a:rPr lang="en-US" dirty="0"/>
              <a:t>	As a Skill I would like to have a near match check 	so that I can limit duplicate or misspelt skills from 	being added to the system</a:t>
            </a:r>
          </a:p>
          <a:p>
            <a:r>
              <a:rPr lang="en-US" dirty="0"/>
              <a:t>Acceptance Criteria</a:t>
            </a:r>
          </a:p>
          <a:p>
            <a:pPr lvl="1"/>
            <a:r>
              <a:rPr lang="en-US" dirty="0"/>
              <a:t>Given a skill to add</a:t>
            </a:r>
          </a:p>
          <a:p>
            <a:pPr lvl="1"/>
            <a:r>
              <a:rPr lang="en-US" dirty="0"/>
              <a:t>When that skill does not closely resemble another skill</a:t>
            </a:r>
          </a:p>
          <a:p>
            <a:pPr lvl="1"/>
            <a:r>
              <a:rPr lang="en-US" dirty="0"/>
              <a:t>Then that skill will be added to the list of skills</a:t>
            </a:r>
          </a:p>
        </p:txBody>
      </p:sp>
    </p:spTree>
    <p:extLst>
      <p:ext uri="{BB962C8B-B14F-4D97-AF65-F5344CB8AC3E}">
        <p14:creationId xmlns:p14="http://schemas.microsoft.com/office/powerpoint/2010/main" val="1361215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FE7BC5-7620-4FD4-9879-8D93A19A1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</p:spPr>
        <p:txBody>
          <a:bodyPr/>
          <a:lstStyle/>
          <a:p>
            <a:r>
              <a:rPr lang="en-US" dirty="0"/>
              <a:t>VIP-181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0DAD18-CCEE-4A93-966E-C3ACA33199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1"/>
            <a:r>
              <a:rPr lang="en-US" dirty="0"/>
              <a:t>Description:</a:t>
            </a:r>
          </a:p>
          <a:p>
            <a:pPr marL="282575" lvl="1" indent="0">
              <a:buNone/>
            </a:pPr>
            <a:r>
              <a:rPr lang="en-US" dirty="0"/>
              <a:t>	As an Admin I would like to be able to edit Skills so that I can 	ensure relevant skills stay in the database</a:t>
            </a:r>
          </a:p>
          <a:p>
            <a:pPr lvl="1"/>
            <a:r>
              <a:rPr lang="en-US" dirty="0"/>
              <a:t>Acceptance Criteria 1</a:t>
            </a:r>
          </a:p>
          <a:p>
            <a:pPr lvl="2"/>
            <a:r>
              <a:rPr lang="en-US" dirty="0"/>
              <a:t>Given Skill objects displayed on an admin panel</a:t>
            </a:r>
          </a:p>
          <a:p>
            <a:pPr lvl="2"/>
            <a:r>
              <a:rPr lang="en-US" dirty="0"/>
              <a:t>When an admin presses an Add Skill button and fills out the form</a:t>
            </a:r>
          </a:p>
          <a:p>
            <a:pPr lvl="2"/>
            <a:r>
              <a:rPr lang="en-US" dirty="0"/>
              <a:t>Then a new Skill will be added to the database</a:t>
            </a:r>
          </a:p>
          <a:p>
            <a:pPr lvl="1"/>
            <a:r>
              <a:rPr lang="en-US" dirty="0"/>
              <a:t>Acceptance Criteria 2</a:t>
            </a:r>
          </a:p>
          <a:p>
            <a:pPr lvl="2"/>
            <a:r>
              <a:rPr lang="en-US" dirty="0"/>
              <a:t>Given Skill objects displayed on an admin panel</a:t>
            </a:r>
          </a:p>
          <a:p>
            <a:pPr lvl="2"/>
            <a:r>
              <a:rPr lang="en-US" dirty="0"/>
              <a:t>When an admin presses a Delete Skill button</a:t>
            </a:r>
          </a:p>
          <a:p>
            <a:pPr lvl="2"/>
            <a:r>
              <a:rPr lang="en-US" dirty="0"/>
              <a:t>Then the selected skill will be removed from the database</a:t>
            </a:r>
          </a:p>
          <a:p>
            <a:pPr lvl="1"/>
            <a:r>
              <a:rPr lang="en-US" dirty="0"/>
              <a:t>Acceptance Criteria 3</a:t>
            </a:r>
          </a:p>
          <a:p>
            <a:pPr lvl="2"/>
            <a:r>
              <a:rPr lang="en-US" dirty="0"/>
              <a:t>Given Skill objects displayed on an admin panel</a:t>
            </a:r>
          </a:p>
          <a:p>
            <a:pPr lvl="2"/>
            <a:r>
              <a:rPr lang="en-US" dirty="0"/>
              <a:t>When an admin edits a skill</a:t>
            </a:r>
          </a:p>
          <a:p>
            <a:pPr lvl="2"/>
            <a:r>
              <a:rPr lang="en-US" dirty="0"/>
              <a:t>Then the change will occur immediately to the skill and saved in the database</a:t>
            </a:r>
          </a:p>
        </p:txBody>
      </p:sp>
    </p:spTree>
    <p:extLst>
      <p:ext uri="{BB962C8B-B14F-4D97-AF65-F5344CB8AC3E}">
        <p14:creationId xmlns:p14="http://schemas.microsoft.com/office/powerpoint/2010/main" val="1403716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339FA55-49A3-476F-B0CA-F975C04475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36697" y="395501"/>
            <a:ext cx="2348016" cy="316847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F2FBB6-73E9-40E6-89E1-BCEA237A99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6697" y="3516491"/>
            <a:ext cx="2285977" cy="31684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07AE0D7-DEFC-4011-A88D-F702A672AF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4713" y="365021"/>
            <a:ext cx="2364208" cy="31989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FF632CC-FC73-4B01-B2A5-BBA9914AFD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2674" y="3621881"/>
            <a:ext cx="2818291" cy="2824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2383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B8F208A-FBBB-4E34-BF3B-8813B0640B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0"/>
            <a:ext cx="3995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3164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System Design: Architecture</a:t>
            </a:r>
            <a:endParaRPr sz="3800" b="0" i="0" u="none" strike="noStrike" cap="non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39" name="Shape 2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3800" y="2191475"/>
            <a:ext cx="3238500" cy="3686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Shape 2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16750" y="2191475"/>
            <a:ext cx="3581400" cy="3686175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Shape 241"/>
          <p:cNvSpPr txBox="1"/>
          <p:nvPr/>
        </p:nvSpPr>
        <p:spPr>
          <a:xfrm>
            <a:off x="1113875" y="1373425"/>
            <a:ext cx="3238500" cy="9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3-tiered architecture</a:t>
            </a:r>
            <a:endParaRPr sz="240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42" name="Shape 242"/>
          <p:cNvSpPr txBox="1"/>
          <p:nvPr/>
        </p:nvSpPr>
        <p:spPr>
          <a:xfrm>
            <a:off x="4916750" y="1588675"/>
            <a:ext cx="3581400" cy="55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Model-View-Controller</a:t>
            </a:r>
            <a:endParaRPr sz="240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gold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gold</Template>
  <TotalTime>4776</TotalTime>
  <Words>789</Words>
  <Application>Microsoft Office PowerPoint</Application>
  <PresentationFormat>On-screen Show (4:3)</PresentationFormat>
  <Paragraphs>107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ＭＳ Ｐゴシック</vt:lpstr>
      <vt:lpstr>Arial</vt:lpstr>
      <vt:lpstr>Calibri</vt:lpstr>
      <vt:lpstr>Trebuchet MS</vt:lpstr>
      <vt:lpstr>Wingdings 2</vt:lpstr>
      <vt:lpstr>gold</vt:lpstr>
      <vt:lpstr>Vertically Integrated Projects 9.0  Team Member(s): Marcelo Valencia, Rolando Martinez﻿, Andrew Sanzetenea,     ﻿Tobechukwu Ezewike﻿ Product Owner(s): Masoud Sadjadi Professor: Masoud Sadjadi  School of Computing and Information Sciences Florida International University</vt:lpstr>
      <vt:lpstr>Problem definition</vt:lpstr>
      <vt:lpstr>Project Management</vt:lpstr>
      <vt:lpstr>User Stories </vt:lpstr>
      <vt:lpstr>VIP-172</vt:lpstr>
      <vt:lpstr>VIP-181</vt:lpstr>
      <vt:lpstr>PowerPoint Presentation</vt:lpstr>
      <vt:lpstr>PowerPoint Presentation</vt:lpstr>
      <vt:lpstr>System Design: Architecture</vt:lpstr>
      <vt:lpstr>Minimal Class Diagram</vt:lpstr>
      <vt:lpstr>Jaro Winkler algorithm 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Faculty Meeting School of Computing and Information Sciences</dc:title>
  <dc:creator>Ivana Rodriguez</dc:creator>
  <cp:lastModifiedBy>Marcelo Valencia Jr_</cp:lastModifiedBy>
  <cp:revision>96</cp:revision>
  <cp:lastPrinted>2008-09-19T17:51:48Z</cp:lastPrinted>
  <dcterms:created xsi:type="dcterms:W3CDTF">2013-04-25T14:14:17Z</dcterms:created>
  <dcterms:modified xsi:type="dcterms:W3CDTF">2018-12-01T02:39:00Z</dcterms:modified>
</cp:coreProperties>
</file>