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6858000" cy="9144000"/>
  <p:embeddedFontLst>
    <p:embeddedFont>
      <p:font typeface="PT Sans Narrow"/>
      <p:regular r:id="rId19"/>
      <p:bold r:id="rId20"/>
    </p:embeddedFont>
    <p:embeddedFont>
      <p:font typeface="Open Sans"/>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TSansNarrow-bold.fntdata"/><Relationship Id="rId11" Type="http://schemas.openxmlformats.org/officeDocument/2006/relationships/slide" Target="slides/slide6.xml"/><Relationship Id="rId22" Type="http://schemas.openxmlformats.org/officeDocument/2006/relationships/font" Target="fonts/OpenSans-bold.fntdata"/><Relationship Id="rId10" Type="http://schemas.openxmlformats.org/officeDocument/2006/relationships/slide" Target="slides/slide5.xml"/><Relationship Id="rId21" Type="http://schemas.openxmlformats.org/officeDocument/2006/relationships/font" Target="fonts/OpenSans-regular.fntdata"/><Relationship Id="rId13" Type="http://schemas.openxmlformats.org/officeDocument/2006/relationships/slide" Target="slides/slide8.xml"/><Relationship Id="rId24" Type="http://schemas.openxmlformats.org/officeDocument/2006/relationships/font" Target="fonts/OpenSans-boldItalic.fntdata"/><Relationship Id="rId12" Type="http://schemas.openxmlformats.org/officeDocument/2006/relationships/slide" Target="slides/slide7.xml"/><Relationship Id="rId23"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PTSansNarrow-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486bc4a3d5_2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486bc4a3d5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g486bc4a3d5_2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486bc4a3d5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486bc4a3d5_2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486bc4a3d5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486bc4a3d5_2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86bc4a3d5_2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486bc4a3d5_2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486bc4a3d5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486bc4a3d5_2_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486bc4a3d5_2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g486bc4a3d5_2_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486bc4a3d5_2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7007735" y="4235850"/>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1575035" y="421100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004144" y="1362666"/>
            <a:ext cx="7136668" cy="203195"/>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004151" y="5292001"/>
            <a:ext cx="7136668" cy="203195"/>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004150" y="2335685"/>
            <a:ext cx="7136700" cy="1363200"/>
          </a:xfrm>
          <a:prstGeom prst="rect">
            <a:avLst/>
          </a:prstGeom>
        </p:spPr>
        <p:txBody>
          <a:bodyPr anchorCtr="0" anchor="b" bIns="91425" lIns="91425" spcFirstLastPara="1" rIns="91425" wrap="square" tIns="91425"/>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9" name="Google Shape;19;p2"/>
          <p:cNvSpPr txBox="1"/>
          <p:nvPr>
            <p:ph idx="1" type="subTitle"/>
          </p:nvPr>
        </p:nvSpPr>
        <p:spPr>
          <a:xfrm>
            <a:off x="2137225" y="3800052"/>
            <a:ext cx="4870500" cy="10569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75" y="6727600"/>
            <a:ext cx="9144000" cy="130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311700" y="1739800"/>
            <a:ext cx="8520600" cy="2051100"/>
          </a:xfrm>
          <a:prstGeom prst="rect">
            <a:avLst/>
          </a:prstGeom>
        </p:spPr>
        <p:txBody>
          <a:bodyPr anchorCtr="0" anchor="ctr" bIns="91425" lIns="91425" spcFirstLastPara="1" rIns="91425" wrap="square" tIns="91425"/>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p:nvPr>
            <p:ph idx="1" type="body"/>
          </p:nvPr>
        </p:nvSpPr>
        <p:spPr>
          <a:xfrm>
            <a:off x="311700" y="3994200"/>
            <a:ext cx="8520600" cy="14289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9" name="Google Shape;59;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62" name="Shape 62"/>
        <p:cNvGrpSpPr/>
        <p:nvPr/>
      </p:nvGrpSpPr>
      <p:grpSpPr>
        <a:xfrm>
          <a:off x="0" y="0"/>
          <a:ext cx="0" cy="0"/>
          <a:chOff x="0" y="0"/>
          <a:chExt cx="0" cy="0"/>
        </a:xfrm>
      </p:grpSpPr>
      <p:sp>
        <p:nvSpPr>
          <p:cNvPr id="63" name="Google Shape;63;p13"/>
          <p:cNvSpPr txBox="1"/>
          <p:nvPr>
            <p:ph type="title"/>
          </p:nvPr>
        </p:nvSpPr>
        <p:spPr>
          <a:xfrm>
            <a:off x="779463" y="89647"/>
            <a:ext cx="7583400" cy="1143000"/>
          </a:xfrm>
          <a:prstGeom prst="rect">
            <a:avLst/>
          </a:prstGeom>
          <a:noFill/>
          <a:ln>
            <a:noFill/>
          </a:ln>
        </p:spPr>
        <p:txBody>
          <a:bodyPr anchorCtr="0" anchor="ctr" bIns="45700" lIns="91425" spcFirstLastPara="1" rIns="91425" wrap="square" tIns="45700"/>
          <a:lstStyle>
            <a:lvl1pPr lvl="0" rtl="0" algn="ctr">
              <a:lnSpc>
                <a:spcPct val="95000"/>
              </a:lnSpc>
              <a:spcBef>
                <a:spcPts val="0"/>
              </a:spcBef>
              <a:spcAft>
                <a:spcPts val="0"/>
              </a:spcAft>
              <a:buClr>
                <a:schemeClr val="lt1"/>
              </a:buClr>
              <a:buSzPts val="18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p:txBody>
      </p:sp>
      <p:sp>
        <p:nvSpPr>
          <p:cNvPr id="64" name="Google Shape;64;p13"/>
          <p:cNvSpPr txBox="1"/>
          <p:nvPr>
            <p:ph idx="1" type="body"/>
          </p:nvPr>
        </p:nvSpPr>
        <p:spPr>
          <a:xfrm>
            <a:off x="955675" y="1600200"/>
            <a:ext cx="7232700" cy="4290900"/>
          </a:xfrm>
          <a:prstGeom prst="rect">
            <a:avLst/>
          </a:prstGeom>
          <a:noFill/>
          <a:ln>
            <a:noFill/>
          </a:ln>
        </p:spPr>
        <p:txBody>
          <a:bodyPr anchorCtr="0" anchor="t" bIns="45700" lIns="91425" spcFirstLastPara="1" rIns="91425" wrap="square" tIns="45700"/>
          <a:lstStyle>
            <a:lvl1pPr indent="-331470" lvl="0" marL="457200" rtl="0" algn="l">
              <a:spcBef>
                <a:spcPts val="2000"/>
              </a:spcBef>
              <a:spcAft>
                <a:spcPts val="0"/>
              </a:spcAft>
              <a:buClr>
                <a:schemeClr val="lt1"/>
              </a:buClr>
              <a:buSzPts val="1620"/>
              <a:buChar char="●"/>
              <a:defRPr/>
            </a:lvl1pPr>
            <a:lvl2pPr indent="-331469" lvl="1" marL="914400" rtl="0" algn="l">
              <a:spcBef>
                <a:spcPts val="1000"/>
              </a:spcBef>
              <a:spcAft>
                <a:spcPts val="0"/>
              </a:spcAft>
              <a:buClr>
                <a:schemeClr val="lt1"/>
              </a:buClr>
              <a:buSzPts val="1620"/>
              <a:buChar char="○"/>
              <a:defRPr/>
            </a:lvl2pPr>
            <a:lvl3pPr indent="-331469" lvl="2" marL="1371600" rtl="0" algn="l">
              <a:spcBef>
                <a:spcPts val="1000"/>
              </a:spcBef>
              <a:spcAft>
                <a:spcPts val="0"/>
              </a:spcAft>
              <a:buClr>
                <a:schemeClr val="lt1"/>
              </a:buClr>
              <a:buSzPts val="1620"/>
              <a:buChar char="■"/>
              <a:defRPr/>
            </a:lvl3pPr>
            <a:lvl4pPr indent="-331469" lvl="3" marL="1828800" rtl="0" algn="l">
              <a:spcBef>
                <a:spcPts val="1000"/>
              </a:spcBef>
              <a:spcAft>
                <a:spcPts val="0"/>
              </a:spcAft>
              <a:buClr>
                <a:schemeClr val="lt1"/>
              </a:buClr>
              <a:buSzPts val="1620"/>
              <a:buChar char="●"/>
              <a:defRPr/>
            </a:lvl4pPr>
            <a:lvl5pPr indent="-331470" lvl="4" marL="2286000" rtl="0" algn="l">
              <a:spcBef>
                <a:spcPts val="1000"/>
              </a:spcBef>
              <a:spcAft>
                <a:spcPts val="0"/>
              </a:spcAft>
              <a:buClr>
                <a:schemeClr val="lt1"/>
              </a:buClr>
              <a:buSzPts val="1620"/>
              <a:buChar char="○"/>
              <a:defRPr/>
            </a:lvl5pPr>
            <a:lvl6pPr indent="-331470" lvl="5" marL="2743200" rtl="0" algn="l">
              <a:spcBef>
                <a:spcPts val="1000"/>
              </a:spcBef>
              <a:spcAft>
                <a:spcPts val="0"/>
              </a:spcAft>
              <a:buClr>
                <a:schemeClr val="lt1"/>
              </a:buClr>
              <a:buSzPts val="1620"/>
              <a:buChar char="■"/>
              <a:defRPr/>
            </a:lvl6pPr>
            <a:lvl7pPr indent="-331470" lvl="6" marL="3200400" rtl="0" algn="l">
              <a:spcBef>
                <a:spcPts val="1600"/>
              </a:spcBef>
              <a:spcAft>
                <a:spcPts val="0"/>
              </a:spcAft>
              <a:buClr>
                <a:schemeClr val="lt1"/>
              </a:buClr>
              <a:buSzPts val="1620"/>
              <a:buChar char="●"/>
              <a:defRPr/>
            </a:lvl7pPr>
            <a:lvl8pPr indent="-331470" lvl="7" marL="3657600" rtl="0" algn="l">
              <a:spcBef>
                <a:spcPts val="1600"/>
              </a:spcBef>
              <a:spcAft>
                <a:spcPts val="0"/>
              </a:spcAft>
              <a:buClr>
                <a:schemeClr val="lt1"/>
              </a:buClr>
              <a:buSzPts val="1620"/>
              <a:buChar char="○"/>
              <a:defRPr/>
            </a:lvl8pPr>
            <a:lvl9pPr indent="-331470" lvl="8" marL="4114800" rtl="0" algn="l">
              <a:spcBef>
                <a:spcPts val="1600"/>
              </a:spcBef>
              <a:spcAft>
                <a:spcPts val="1600"/>
              </a:spcAft>
              <a:buClr>
                <a:schemeClr val="lt1"/>
              </a:buClr>
              <a:buSzPts val="1620"/>
              <a:buChar char="■"/>
              <a:defRPr/>
            </a:lvl9pPr>
          </a:lstStyle>
          <a:p/>
        </p:txBody>
      </p:sp>
      <p:sp>
        <p:nvSpPr>
          <p:cNvPr id="65" name="Google Shape;65;p13"/>
          <p:cNvSpPr txBox="1"/>
          <p:nvPr>
            <p:ph idx="10" type="dt"/>
          </p:nvPr>
        </p:nvSpPr>
        <p:spPr>
          <a:xfrm>
            <a:off x="5486400" y="6172200"/>
            <a:ext cx="3200400" cy="365100"/>
          </a:xfrm>
          <a:prstGeom prst="rect">
            <a:avLst/>
          </a:prstGeom>
          <a:noFill/>
          <a:ln>
            <a:noFill/>
          </a:ln>
        </p:spPr>
        <p:txBody>
          <a:bodyPr anchorCtr="0" anchor="ctr" bIns="45700" lIns="91425" spcFirstLastPara="1" rIns="91425" wrap="square" tIns="45700"/>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6" name="Google Shape;66;p13"/>
          <p:cNvSpPr txBox="1"/>
          <p:nvPr>
            <p:ph idx="11" type="ftr"/>
          </p:nvPr>
        </p:nvSpPr>
        <p:spPr>
          <a:xfrm>
            <a:off x="457200" y="6172200"/>
            <a:ext cx="3200400" cy="365100"/>
          </a:xfrm>
          <a:prstGeom prst="rect">
            <a:avLst/>
          </a:prstGeom>
          <a:noFill/>
          <a:ln>
            <a:noFill/>
          </a:ln>
        </p:spPr>
        <p:txBody>
          <a:bodyPr anchorCtr="0" anchor="ctr" bIns="45700" lIns="91425" spcFirstLastPara="1" rIns="91425" wrap="square" tIns="45700"/>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7" name="Google Shape;67;p13"/>
          <p:cNvSpPr txBox="1"/>
          <p:nvPr>
            <p:ph idx="12" type="sldNum"/>
          </p:nvPr>
        </p:nvSpPr>
        <p:spPr>
          <a:xfrm>
            <a:off x="4305300" y="6172200"/>
            <a:ext cx="5334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50" y="3429200"/>
            <a:ext cx="9144000" cy="34287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311700" y="1086400"/>
            <a:ext cx="8571300" cy="12561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p:txBody>
      </p:sp>
      <p:sp>
        <p:nvSpPr>
          <p:cNvPr id="24" name="Google Shape;24;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75" y="6727600"/>
            <a:ext cx="9144000" cy="130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311700" y="593367"/>
            <a:ext cx="8520600" cy="943200"/>
          </a:xfrm>
          <a:prstGeom prst="rect">
            <a:avLst/>
          </a:prstGeom>
        </p:spPr>
        <p:txBody>
          <a:bodyPr anchorCtr="0" anchor="t"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8" name="Google Shape;28;p4"/>
          <p:cNvSpPr txBox="1"/>
          <p:nvPr>
            <p:ph idx="1" type="body"/>
          </p:nvPr>
        </p:nvSpPr>
        <p:spPr>
          <a:xfrm>
            <a:off x="311700" y="1688433"/>
            <a:ext cx="8520600" cy="44037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9" name="Google Shape;2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311700" y="593367"/>
            <a:ext cx="8520600" cy="943200"/>
          </a:xfrm>
          <a:prstGeom prst="rect">
            <a:avLst/>
          </a:prstGeom>
        </p:spPr>
        <p:txBody>
          <a:bodyPr anchorCtr="0" anchor="t"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2" name="Google Shape;32;p5"/>
          <p:cNvSpPr txBox="1"/>
          <p:nvPr>
            <p:ph idx="1" type="body"/>
          </p:nvPr>
        </p:nvSpPr>
        <p:spPr>
          <a:xfrm>
            <a:off x="311700" y="1688233"/>
            <a:ext cx="3999900" cy="44037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3" name="Google Shape;33;p5"/>
          <p:cNvSpPr txBox="1"/>
          <p:nvPr>
            <p:ph idx="2" type="body"/>
          </p:nvPr>
        </p:nvSpPr>
        <p:spPr>
          <a:xfrm>
            <a:off x="4832400" y="1688233"/>
            <a:ext cx="3999900" cy="44037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311700" y="593367"/>
            <a:ext cx="8520600" cy="943200"/>
          </a:xfrm>
          <a:prstGeom prst="rect">
            <a:avLst/>
          </a:prstGeom>
        </p:spPr>
        <p:txBody>
          <a:bodyPr anchorCtr="0" anchor="t"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7" name="Google Shape;3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311700" y="740800"/>
            <a:ext cx="2808000" cy="1007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311700" y="1852800"/>
            <a:ext cx="2808000" cy="42393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701800"/>
            <a:ext cx="5613600" cy="5454300"/>
          </a:xfrm>
          <a:prstGeom prst="rect">
            <a:avLst/>
          </a:prstGeom>
        </p:spPr>
        <p:txBody>
          <a:bodyPr anchorCtr="0" anchor="ctr" bIns="91425" lIns="91425" spcFirstLastPara="1" rIns="91425" wrap="square" tIns="91425"/>
          <a:lstStyle>
            <a:lvl1pPr lvl="0">
              <a:spcBef>
                <a:spcPts val="0"/>
              </a:spcBef>
              <a:spcAft>
                <a:spcPts val="0"/>
              </a:spcAft>
              <a:buClr>
                <a:schemeClr val="dk2"/>
              </a:buClr>
              <a:buSzPts val="5400"/>
              <a:buNone/>
              <a:defRPr b="0" sz="5400">
                <a:solidFill>
                  <a:schemeClr val="dk2"/>
                </a:solidFill>
              </a:defRPr>
            </a:lvl1pPr>
            <a:lvl2pPr lvl="1">
              <a:spcBef>
                <a:spcPts val="0"/>
              </a:spcBef>
              <a:spcAft>
                <a:spcPts val="0"/>
              </a:spcAft>
              <a:buClr>
                <a:schemeClr val="dk2"/>
              </a:buClr>
              <a:buSzPts val="5400"/>
              <a:buNone/>
              <a:defRPr b="0" sz="5400">
                <a:solidFill>
                  <a:schemeClr val="dk2"/>
                </a:solidFill>
              </a:defRPr>
            </a:lvl2pPr>
            <a:lvl3pPr lvl="2">
              <a:spcBef>
                <a:spcPts val="0"/>
              </a:spcBef>
              <a:spcAft>
                <a:spcPts val="0"/>
              </a:spcAft>
              <a:buClr>
                <a:schemeClr val="dk2"/>
              </a:buClr>
              <a:buSzPts val="5400"/>
              <a:buNone/>
              <a:defRPr b="0" sz="5400">
                <a:solidFill>
                  <a:schemeClr val="dk2"/>
                </a:solidFill>
              </a:defRPr>
            </a:lvl3pPr>
            <a:lvl4pPr lvl="3">
              <a:spcBef>
                <a:spcPts val="0"/>
              </a:spcBef>
              <a:spcAft>
                <a:spcPts val="0"/>
              </a:spcAft>
              <a:buClr>
                <a:schemeClr val="dk2"/>
              </a:buClr>
              <a:buSzPts val="5400"/>
              <a:buNone/>
              <a:defRPr b="0" sz="5400">
                <a:solidFill>
                  <a:schemeClr val="dk2"/>
                </a:solidFill>
              </a:defRPr>
            </a:lvl4pPr>
            <a:lvl5pPr lvl="4">
              <a:spcBef>
                <a:spcPts val="0"/>
              </a:spcBef>
              <a:spcAft>
                <a:spcPts val="0"/>
              </a:spcAft>
              <a:buClr>
                <a:schemeClr val="dk2"/>
              </a:buClr>
              <a:buSzPts val="5400"/>
              <a:buNone/>
              <a:defRPr b="0" sz="5400">
                <a:solidFill>
                  <a:schemeClr val="dk2"/>
                </a:solidFill>
              </a:defRPr>
            </a:lvl5pPr>
            <a:lvl6pPr lvl="5">
              <a:spcBef>
                <a:spcPts val="0"/>
              </a:spcBef>
              <a:spcAft>
                <a:spcPts val="0"/>
              </a:spcAft>
              <a:buClr>
                <a:schemeClr val="dk2"/>
              </a:buClr>
              <a:buSzPts val="5400"/>
              <a:buNone/>
              <a:defRPr b="0" sz="5400">
                <a:solidFill>
                  <a:schemeClr val="dk2"/>
                </a:solidFill>
              </a:defRPr>
            </a:lvl6pPr>
            <a:lvl7pPr lvl="6">
              <a:spcBef>
                <a:spcPts val="0"/>
              </a:spcBef>
              <a:spcAft>
                <a:spcPts val="0"/>
              </a:spcAft>
              <a:buClr>
                <a:schemeClr val="dk2"/>
              </a:buClr>
              <a:buSzPts val="5400"/>
              <a:buNone/>
              <a:defRPr b="0" sz="5400">
                <a:solidFill>
                  <a:schemeClr val="dk2"/>
                </a:solidFill>
              </a:defRPr>
            </a:lvl7pPr>
            <a:lvl8pPr lvl="7">
              <a:spcBef>
                <a:spcPts val="0"/>
              </a:spcBef>
              <a:spcAft>
                <a:spcPts val="0"/>
              </a:spcAft>
              <a:buClr>
                <a:schemeClr val="dk2"/>
              </a:buClr>
              <a:buSzPts val="5400"/>
              <a:buNone/>
              <a:defRPr b="0" sz="5400">
                <a:solidFill>
                  <a:schemeClr val="dk2"/>
                </a:solidFill>
              </a:defRPr>
            </a:lvl8pPr>
            <a:lvl9pPr lvl="8">
              <a:spcBef>
                <a:spcPts val="0"/>
              </a:spcBef>
              <a:spcAft>
                <a:spcPts val="0"/>
              </a:spcAft>
              <a:buClr>
                <a:schemeClr val="dk2"/>
              </a:buClr>
              <a:buSzPts val="5400"/>
              <a:buNone/>
              <a:defRPr b="0" sz="5400">
                <a:solidFill>
                  <a:schemeClr val="dk2"/>
                </a:solidFill>
              </a:defRPr>
            </a:lvl9pPr>
          </a:lstStyle>
          <a:p/>
        </p:txBody>
      </p:sp>
      <p:sp>
        <p:nvSpPr>
          <p:cNvPr id="44" name="Google Shape;4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4572000" y="0"/>
            <a:ext cx="4572000" cy="68580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 name="Google Shape;47;p9"/>
          <p:cNvCxnSpPr/>
          <p:nvPr/>
        </p:nvCxnSpPr>
        <p:spPr>
          <a:xfrm>
            <a:off x="5029675" y="5994000"/>
            <a:ext cx="468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265500" y="1386233"/>
            <a:ext cx="4045200" cy="22344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3635833"/>
            <a:ext cx="4045200" cy="16467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965600"/>
            <a:ext cx="3837000" cy="49269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5640967"/>
            <a:ext cx="5998800" cy="7983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4" name="Google Shape;54;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rop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9432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311700" y="1688433"/>
            <a:ext cx="8520600" cy="44037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4"/>
          <p:cNvSpPr txBox="1"/>
          <p:nvPr>
            <p:ph type="title"/>
          </p:nvPr>
        </p:nvSpPr>
        <p:spPr>
          <a:xfrm>
            <a:off x="0" y="1711725"/>
            <a:ext cx="9144000" cy="1728300"/>
          </a:xfrm>
          <a:prstGeom prst="rect">
            <a:avLst/>
          </a:prstGeom>
          <a:noFill/>
          <a:ln>
            <a:noFill/>
          </a:ln>
        </p:spPr>
        <p:txBody>
          <a:bodyPr anchorCtr="0" anchor="b" bIns="45700" lIns="91425" spcFirstLastPara="1" rIns="91425" wrap="square" tIns="45700">
            <a:noAutofit/>
          </a:bodyPr>
          <a:lstStyle/>
          <a:p>
            <a:pPr indent="0" lvl="0" marL="0" rtl="0" algn="ctr">
              <a:lnSpc>
                <a:spcPct val="95000"/>
              </a:lnSpc>
              <a:spcBef>
                <a:spcPts val="0"/>
              </a:spcBef>
              <a:spcAft>
                <a:spcPts val="0"/>
              </a:spcAft>
              <a:buClr>
                <a:schemeClr val="lt1"/>
              </a:buClr>
              <a:buSzPts val="5400"/>
              <a:buFont typeface="Century Gothic"/>
              <a:buNone/>
            </a:pPr>
            <a:r>
              <a:rPr lang="en-US" sz="5800"/>
              <a:t>Senior Project Final Presentation</a:t>
            </a:r>
            <a:br>
              <a:rPr lang="en-US" sz="5800"/>
            </a:br>
            <a:r>
              <a:rPr lang="en-US" sz="5000"/>
              <a:t>FALL 2018</a:t>
            </a:r>
            <a:endParaRPr sz="5000"/>
          </a:p>
        </p:txBody>
      </p:sp>
      <p:sp>
        <p:nvSpPr>
          <p:cNvPr id="73" name="Google Shape;73;p14"/>
          <p:cNvSpPr txBox="1"/>
          <p:nvPr>
            <p:ph idx="4294967295" type="subTitle"/>
          </p:nvPr>
        </p:nvSpPr>
        <p:spPr>
          <a:xfrm>
            <a:off x="0" y="4298475"/>
            <a:ext cx="4528500" cy="19020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600"/>
              </a:spcBef>
              <a:spcAft>
                <a:spcPts val="0"/>
              </a:spcAft>
              <a:buClr>
                <a:schemeClr val="lt1"/>
              </a:buClr>
              <a:buSzPts val="2160"/>
              <a:buNone/>
            </a:pPr>
            <a:r>
              <a:rPr b="1" lang="en-US" sz="2000" u="sng">
                <a:solidFill>
                  <a:srgbClr val="FFFFFF"/>
                </a:solidFill>
              </a:rPr>
              <a:t>Product Owner:</a:t>
            </a:r>
            <a:endParaRPr b="1" sz="2000" u="sng">
              <a:solidFill>
                <a:srgbClr val="FFFFFF"/>
              </a:solidFill>
            </a:endParaRPr>
          </a:p>
          <a:p>
            <a:pPr indent="0" lvl="0" marL="0" rtl="0" algn="ctr">
              <a:lnSpc>
                <a:spcPct val="100000"/>
              </a:lnSpc>
              <a:spcBef>
                <a:spcPts val="600"/>
              </a:spcBef>
              <a:spcAft>
                <a:spcPts val="0"/>
              </a:spcAft>
              <a:buClr>
                <a:schemeClr val="lt1"/>
              </a:buClr>
              <a:buSzPts val="2160"/>
              <a:buNone/>
            </a:pPr>
            <a:r>
              <a:rPr b="1" lang="en-US">
                <a:solidFill>
                  <a:srgbClr val="FFFFFF"/>
                </a:solidFill>
              </a:rPr>
              <a:t>Masoud Sadjadi</a:t>
            </a:r>
            <a:endParaRPr b="1">
              <a:solidFill>
                <a:srgbClr val="FFFFFF"/>
              </a:solidFill>
            </a:endParaRPr>
          </a:p>
          <a:p>
            <a:pPr indent="0" lvl="0" marL="0" rtl="0" algn="ctr">
              <a:lnSpc>
                <a:spcPct val="100000"/>
              </a:lnSpc>
              <a:spcBef>
                <a:spcPts val="600"/>
              </a:spcBef>
              <a:spcAft>
                <a:spcPts val="0"/>
              </a:spcAft>
              <a:buClr>
                <a:schemeClr val="lt1"/>
              </a:buClr>
              <a:buSzPts val="2160"/>
              <a:buNone/>
            </a:pPr>
            <a:r>
              <a:t/>
            </a:r>
            <a:endParaRPr b="1">
              <a:solidFill>
                <a:srgbClr val="FFFFFF"/>
              </a:solidFill>
            </a:endParaRPr>
          </a:p>
          <a:p>
            <a:pPr indent="0" lvl="0" marL="0" rtl="0" algn="ctr">
              <a:lnSpc>
                <a:spcPct val="100000"/>
              </a:lnSpc>
              <a:spcBef>
                <a:spcPts val="600"/>
              </a:spcBef>
              <a:spcAft>
                <a:spcPts val="0"/>
              </a:spcAft>
              <a:buClr>
                <a:schemeClr val="lt1"/>
              </a:buClr>
              <a:buSzPts val="2160"/>
              <a:buNone/>
            </a:pPr>
            <a:r>
              <a:rPr b="1" lang="en-US" sz="2000" u="sng">
                <a:solidFill>
                  <a:srgbClr val="FFFFFF"/>
                </a:solidFill>
              </a:rPr>
              <a:t>Professor:</a:t>
            </a:r>
            <a:endParaRPr b="1" sz="2000" u="sng">
              <a:solidFill>
                <a:srgbClr val="FFFFFF"/>
              </a:solidFill>
            </a:endParaRPr>
          </a:p>
          <a:p>
            <a:pPr indent="0" lvl="0" marL="0" rtl="0" algn="ctr">
              <a:lnSpc>
                <a:spcPct val="100000"/>
              </a:lnSpc>
              <a:spcBef>
                <a:spcPts val="600"/>
              </a:spcBef>
              <a:spcAft>
                <a:spcPts val="0"/>
              </a:spcAft>
              <a:buClr>
                <a:schemeClr val="lt1"/>
              </a:buClr>
              <a:buSzPts val="2160"/>
              <a:buNone/>
            </a:pPr>
            <a:r>
              <a:rPr b="1" lang="en-US">
                <a:solidFill>
                  <a:srgbClr val="FFFFFF"/>
                </a:solidFill>
              </a:rPr>
              <a:t>Masoud Sadjadi</a:t>
            </a:r>
            <a:endParaRPr b="1">
              <a:solidFill>
                <a:srgbClr val="FFFFFF"/>
              </a:solidFill>
            </a:endParaRPr>
          </a:p>
        </p:txBody>
      </p:sp>
      <p:sp>
        <p:nvSpPr>
          <p:cNvPr id="74" name="Google Shape;74;p14"/>
          <p:cNvSpPr txBox="1"/>
          <p:nvPr/>
        </p:nvSpPr>
        <p:spPr>
          <a:xfrm>
            <a:off x="4572000" y="4173525"/>
            <a:ext cx="4528500" cy="2151900"/>
          </a:xfrm>
          <a:prstGeom prst="rect">
            <a:avLst/>
          </a:prstGeom>
          <a:noFill/>
          <a:ln>
            <a:noFill/>
          </a:ln>
        </p:spPr>
        <p:txBody>
          <a:bodyPr anchorCtr="0" anchor="ctr" bIns="91425" lIns="91425" spcFirstLastPara="1" rIns="91425" wrap="square" tIns="91425">
            <a:noAutofit/>
          </a:bodyPr>
          <a:lstStyle/>
          <a:p>
            <a:pPr indent="0" lvl="0" marL="0" rtl="0" algn="ctr">
              <a:spcBef>
                <a:spcPts val="600"/>
              </a:spcBef>
              <a:spcAft>
                <a:spcPts val="0"/>
              </a:spcAft>
              <a:buNone/>
            </a:pPr>
            <a:r>
              <a:rPr b="1" lang="en-US" sz="2000" u="sng">
                <a:solidFill>
                  <a:srgbClr val="FFFFFF"/>
                </a:solidFill>
                <a:latin typeface="Open Sans"/>
                <a:ea typeface="Open Sans"/>
                <a:cs typeface="Open Sans"/>
                <a:sym typeface="Open Sans"/>
              </a:rPr>
              <a:t>Team Members:</a:t>
            </a:r>
            <a:endParaRPr b="1" sz="2000" u="sng">
              <a:solidFill>
                <a:srgbClr val="FFFFFF"/>
              </a:solidFill>
              <a:latin typeface="Open Sans"/>
              <a:ea typeface="Open Sans"/>
              <a:cs typeface="Open Sans"/>
              <a:sym typeface="Open Sans"/>
            </a:endParaRPr>
          </a:p>
          <a:p>
            <a:pPr indent="0" lvl="0" marL="0" rtl="0" algn="ctr">
              <a:spcBef>
                <a:spcPts val="600"/>
              </a:spcBef>
              <a:spcAft>
                <a:spcPts val="0"/>
              </a:spcAft>
              <a:buNone/>
            </a:pPr>
            <a:r>
              <a:rPr b="1" lang="en-US" sz="1800">
                <a:solidFill>
                  <a:srgbClr val="FFFFFF"/>
                </a:solidFill>
                <a:latin typeface="Open Sans"/>
                <a:ea typeface="Open Sans"/>
                <a:cs typeface="Open Sans"/>
                <a:sym typeface="Open Sans"/>
              </a:rPr>
              <a:t>Rolando Martinez </a:t>
            </a:r>
            <a:endParaRPr b="1" sz="1800">
              <a:solidFill>
                <a:srgbClr val="FFFFFF"/>
              </a:solidFill>
              <a:latin typeface="Open Sans"/>
              <a:ea typeface="Open Sans"/>
              <a:cs typeface="Open Sans"/>
              <a:sym typeface="Open Sans"/>
            </a:endParaRPr>
          </a:p>
          <a:p>
            <a:pPr indent="0" lvl="0" marL="0" rtl="0" algn="ctr">
              <a:spcBef>
                <a:spcPts val="600"/>
              </a:spcBef>
              <a:spcAft>
                <a:spcPts val="0"/>
              </a:spcAft>
              <a:buNone/>
            </a:pPr>
            <a:r>
              <a:rPr b="1" lang="en-US" sz="1800">
                <a:solidFill>
                  <a:srgbClr val="FFFFFF"/>
                </a:solidFill>
                <a:latin typeface="Open Sans"/>
                <a:ea typeface="Open Sans"/>
                <a:cs typeface="Open Sans"/>
                <a:sym typeface="Open Sans"/>
              </a:rPr>
              <a:t>Marcelo Valencia </a:t>
            </a:r>
            <a:endParaRPr b="1" sz="1800">
              <a:solidFill>
                <a:srgbClr val="FFFFFF"/>
              </a:solidFill>
              <a:latin typeface="Open Sans"/>
              <a:ea typeface="Open Sans"/>
              <a:cs typeface="Open Sans"/>
              <a:sym typeface="Open Sans"/>
            </a:endParaRPr>
          </a:p>
          <a:p>
            <a:pPr indent="0" lvl="0" marL="0" rtl="0" algn="ctr">
              <a:spcBef>
                <a:spcPts val="600"/>
              </a:spcBef>
              <a:spcAft>
                <a:spcPts val="0"/>
              </a:spcAft>
              <a:buNone/>
            </a:pPr>
            <a:r>
              <a:rPr b="1" lang="en-US" sz="1800">
                <a:solidFill>
                  <a:srgbClr val="FFFFFF"/>
                </a:solidFill>
                <a:latin typeface="Open Sans"/>
                <a:ea typeface="Open Sans"/>
                <a:cs typeface="Open Sans"/>
                <a:sym typeface="Open Sans"/>
              </a:rPr>
              <a:t>Andrew Sanzetenea </a:t>
            </a:r>
            <a:endParaRPr b="1" sz="1800">
              <a:solidFill>
                <a:srgbClr val="FFFFFF"/>
              </a:solidFill>
              <a:latin typeface="Open Sans"/>
              <a:ea typeface="Open Sans"/>
              <a:cs typeface="Open Sans"/>
              <a:sym typeface="Open Sans"/>
            </a:endParaRPr>
          </a:p>
          <a:p>
            <a:pPr indent="0" lvl="0" marL="0" rtl="0" algn="ctr">
              <a:spcBef>
                <a:spcPts val="600"/>
              </a:spcBef>
              <a:spcAft>
                <a:spcPts val="0"/>
              </a:spcAft>
              <a:buNone/>
            </a:pPr>
            <a:r>
              <a:rPr b="1" lang="en-US" sz="1800">
                <a:solidFill>
                  <a:srgbClr val="FFFFFF"/>
                </a:solidFill>
                <a:latin typeface="Open Sans"/>
                <a:ea typeface="Open Sans"/>
                <a:cs typeface="Open Sans"/>
                <a:sym typeface="Open Sans"/>
              </a:rPr>
              <a:t>Tobechukwu Ezewike</a:t>
            </a:r>
            <a:endParaRPr/>
          </a:p>
        </p:txBody>
      </p:sp>
      <p:sp>
        <p:nvSpPr>
          <p:cNvPr id="75" name="Google Shape;75;p14"/>
          <p:cNvSpPr txBox="1"/>
          <p:nvPr/>
        </p:nvSpPr>
        <p:spPr>
          <a:xfrm>
            <a:off x="2333100" y="3428925"/>
            <a:ext cx="4477800" cy="603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000">
                <a:solidFill>
                  <a:srgbClr val="FFFFFF"/>
                </a:solidFill>
                <a:latin typeface="Open Sans"/>
                <a:ea typeface="Open Sans"/>
                <a:cs typeface="Open Sans"/>
                <a:sym typeface="Open Sans"/>
              </a:rPr>
              <a:t>Vertically Integrated Projects</a:t>
            </a:r>
            <a:endParaRPr/>
          </a:p>
        </p:txBody>
      </p:sp>
      <p:pic>
        <p:nvPicPr>
          <p:cNvPr descr="Image result for fiu school of computing and information sciences" id="76" name="Google Shape;76;p14"/>
          <p:cNvPicPr preferRelativeResize="0"/>
          <p:nvPr/>
        </p:nvPicPr>
        <p:blipFill>
          <a:blip r:embed="rId3">
            <a:alphaModFix/>
          </a:blip>
          <a:stretch>
            <a:fillRect/>
          </a:stretch>
        </p:blipFill>
        <p:spPr>
          <a:xfrm>
            <a:off x="3331090" y="217650"/>
            <a:ext cx="2481833" cy="12655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Google Shape;132;p23"/>
          <p:cNvSpPr txBox="1"/>
          <p:nvPr>
            <p:ph type="title"/>
          </p:nvPr>
        </p:nvSpPr>
        <p:spPr>
          <a:xfrm>
            <a:off x="779463" y="89647"/>
            <a:ext cx="7583488" cy="1143000"/>
          </a:xfrm>
          <a:prstGeom prst="rect">
            <a:avLst/>
          </a:prstGeom>
          <a:noFill/>
          <a:ln>
            <a:noFill/>
          </a:ln>
        </p:spPr>
        <p:txBody>
          <a:bodyPr anchorCtr="0" anchor="ctr" bIns="45700" lIns="91425" spcFirstLastPara="1" rIns="91425" wrap="square" tIns="45700">
            <a:noAutofit/>
          </a:bodyPr>
          <a:lstStyle/>
          <a:p>
            <a:pPr indent="0" lvl="0" marL="0" rtl="0" algn="ctr">
              <a:lnSpc>
                <a:spcPct val="95000"/>
              </a:lnSpc>
              <a:spcBef>
                <a:spcPts val="0"/>
              </a:spcBef>
              <a:spcAft>
                <a:spcPts val="0"/>
              </a:spcAft>
              <a:buClr>
                <a:schemeClr val="lt1"/>
              </a:buClr>
              <a:buSzPts val="4800"/>
              <a:buFont typeface="Century Gothic"/>
              <a:buNone/>
            </a:pPr>
            <a:r>
              <a:rPr lang="en-US"/>
              <a:t>Use Case: Custom Columns</a:t>
            </a:r>
            <a:endParaRPr/>
          </a:p>
        </p:txBody>
      </p:sp>
      <p:pic>
        <p:nvPicPr>
          <p:cNvPr id="133" name="Google Shape;133;p23"/>
          <p:cNvPicPr preferRelativeResize="0"/>
          <p:nvPr/>
        </p:nvPicPr>
        <p:blipFill>
          <a:blip r:embed="rId3">
            <a:alphaModFix/>
          </a:blip>
          <a:stretch>
            <a:fillRect/>
          </a:stretch>
        </p:blipFill>
        <p:spPr>
          <a:xfrm>
            <a:off x="1283163" y="1337622"/>
            <a:ext cx="6577675" cy="532055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24"/>
          <p:cNvSpPr txBox="1"/>
          <p:nvPr>
            <p:ph type="title"/>
          </p:nvPr>
        </p:nvSpPr>
        <p:spPr>
          <a:xfrm>
            <a:off x="779463" y="89647"/>
            <a:ext cx="75834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System Design</a:t>
            </a:r>
            <a:endParaRPr/>
          </a:p>
        </p:txBody>
      </p:sp>
      <p:pic>
        <p:nvPicPr>
          <p:cNvPr id="139" name="Google Shape;139;p24"/>
          <p:cNvPicPr preferRelativeResize="0"/>
          <p:nvPr/>
        </p:nvPicPr>
        <p:blipFill>
          <a:blip r:embed="rId3">
            <a:alphaModFix/>
          </a:blip>
          <a:stretch>
            <a:fillRect/>
          </a:stretch>
        </p:blipFill>
        <p:spPr>
          <a:xfrm>
            <a:off x="955675" y="1438275"/>
            <a:ext cx="7232700" cy="3981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25"/>
          <p:cNvSpPr txBox="1"/>
          <p:nvPr>
            <p:ph type="title"/>
          </p:nvPr>
        </p:nvSpPr>
        <p:spPr>
          <a:xfrm>
            <a:off x="779463" y="89647"/>
            <a:ext cx="75834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Summary</a:t>
            </a:r>
            <a:endParaRPr/>
          </a:p>
        </p:txBody>
      </p:sp>
      <p:sp>
        <p:nvSpPr>
          <p:cNvPr id="145" name="Google Shape;145;p25"/>
          <p:cNvSpPr txBox="1"/>
          <p:nvPr>
            <p:ph idx="1" type="body"/>
          </p:nvPr>
        </p:nvSpPr>
        <p:spPr>
          <a:xfrm>
            <a:off x="955675" y="1600200"/>
            <a:ext cx="7232700" cy="4290900"/>
          </a:xfrm>
          <a:prstGeom prst="rect">
            <a:avLst/>
          </a:prstGeom>
        </p:spPr>
        <p:txBody>
          <a:bodyPr anchorCtr="0" anchor="t" bIns="45700" lIns="91425" spcFirstLastPara="1" rIns="91425" wrap="square" tIns="45700">
            <a:noAutofit/>
          </a:bodyPr>
          <a:lstStyle/>
          <a:p>
            <a:pPr indent="-355600" lvl="0" marL="457200" rtl="0" algn="l">
              <a:spcBef>
                <a:spcPts val="2000"/>
              </a:spcBef>
              <a:spcAft>
                <a:spcPts val="0"/>
              </a:spcAft>
              <a:buSzPts val="2000"/>
              <a:buChar char="●"/>
            </a:pPr>
            <a:r>
              <a:rPr lang="en-US" sz="2000"/>
              <a:t>Summary: The admin panel has had the tables updated to support many new features while still maintaining a lot of the functionality that existed in previous editions. Making use of existing functions, the User can now manually add students to projects and have the updates reflected in the students’ project column, along with being able to delete multiple rows at once.</a:t>
            </a:r>
            <a:br>
              <a:rPr lang="en-US" sz="2000"/>
            </a:br>
            <a:endParaRPr sz="2000"/>
          </a:p>
          <a:p>
            <a:pPr indent="-355600" lvl="0" marL="457200" rtl="0" algn="l">
              <a:spcBef>
                <a:spcPts val="0"/>
              </a:spcBef>
              <a:spcAft>
                <a:spcPts val="0"/>
              </a:spcAft>
              <a:buSzPts val="2000"/>
              <a:buChar char="●"/>
            </a:pPr>
            <a:r>
              <a:rPr lang="en-US" sz="2000"/>
              <a:t>Rolando Martinez</a:t>
            </a:r>
            <a:br>
              <a:rPr lang="en-US" sz="2000"/>
            </a:br>
            <a:r>
              <a:rPr lang="en-US" sz="2000"/>
              <a:t>Email: rolmart11@gmail.com</a:t>
            </a:r>
            <a:endParaRPr sz="2000"/>
          </a:p>
          <a:p>
            <a:pPr indent="-331470" lvl="0" marL="457200" rtl="0" algn="l">
              <a:spcBef>
                <a:spcPts val="0"/>
              </a:spcBef>
              <a:spcAft>
                <a:spcPts val="0"/>
              </a:spcAft>
              <a:buSzPts val="1620"/>
              <a:buChar char="●"/>
            </a:pPr>
            <a:br>
              <a:rPr lang="en-US"/>
            </a:br>
            <a:endParaRPr/>
          </a:p>
          <a:p>
            <a:pPr indent="0" lvl="0" marL="0" rtl="0" algn="l">
              <a:spcBef>
                <a:spcPts val="20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6"/>
          <p:cNvSpPr txBox="1"/>
          <p:nvPr>
            <p:ph type="title"/>
          </p:nvPr>
        </p:nvSpPr>
        <p:spPr>
          <a:xfrm>
            <a:off x="4827500" y="2720030"/>
            <a:ext cx="4045200" cy="1009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US">
                <a:solidFill>
                  <a:srgbClr val="FFFFFF"/>
                </a:solidFill>
              </a:rPr>
              <a:t>Thank You!</a:t>
            </a:r>
            <a:endParaRPr>
              <a:solidFill>
                <a:srgbClr val="FFFFFF"/>
              </a:solidFill>
            </a:endParaRPr>
          </a:p>
        </p:txBody>
      </p:sp>
      <p:sp>
        <p:nvSpPr>
          <p:cNvPr id="151" name="Google Shape;151;p26"/>
          <p:cNvSpPr/>
          <p:nvPr/>
        </p:nvSpPr>
        <p:spPr>
          <a:xfrm>
            <a:off x="4907150" y="5702500"/>
            <a:ext cx="975300" cy="69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Image result for fiu school of computing and information sciences" id="152" name="Google Shape;152;p26"/>
          <p:cNvPicPr preferRelativeResize="0"/>
          <p:nvPr/>
        </p:nvPicPr>
        <p:blipFill>
          <a:blip r:embed="rId3">
            <a:alphaModFix/>
          </a:blip>
          <a:stretch>
            <a:fillRect/>
          </a:stretch>
        </p:blipFill>
        <p:spPr>
          <a:xfrm>
            <a:off x="930040" y="2796213"/>
            <a:ext cx="2481833" cy="1265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5"/>
          <p:cNvSpPr txBox="1"/>
          <p:nvPr>
            <p:ph type="title"/>
          </p:nvPr>
        </p:nvSpPr>
        <p:spPr>
          <a:xfrm>
            <a:off x="311700" y="223842"/>
            <a:ext cx="8520600" cy="943200"/>
          </a:xfrm>
          <a:prstGeom prst="rect">
            <a:avLst/>
          </a:prstGeom>
          <a:noFill/>
          <a:ln>
            <a:noFill/>
          </a:ln>
        </p:spPr>
        <p:txBody>
          <a:bodyPr anchorCtr="0" anchor="ctr" bIns="45700" lIns="91425" spcFirstLastPara="1" rIns="91425" wrap="square" tIns="45700">
            <a:noAutofit/>
          </a:bodyPr>
          <a:lstStyle/>
          <a:p>
            <a:pPr indent="0" lvl="0" marL="0" rtl="0" algn="ctr">
              <a:lnSpc>
                <a:spcPct val="95000"/>
              </a:lnSpc>
              <a:spcBef>
                <a:spcPts val="0"/>
              </a:spcBef>
              <a:spcAft>
                <a:spcPts val="0"/>
              </a:spcAft>
              <a:buClr>
                <a:schemeClr val="lt1"/>
              </a:buClr>
              <a:buSzPts val="4800"/>
              <a:buFont typeface="Century Gothic"/>
              <a:buNone/>
            </a:pPr>
            <a:r>
              <a:rPr lang="en-US"/>
              <a:t>PROBLEM</a:t>
            </a:r>
            <a:endParaRPr/>
          </a:p>
        </p:txBody>
      </p:sp>
      <p:sp>
        <p:nvSpPr>
          <p:cNvPr id="82" name="Google Shape;82;p15"/>
          <p:cNvSpPr txBox="1"/>
          <p:nvPr>
            <p:ph idx="2" type="body"/>
          </p:nvPr>
        </p:nvSpPr>
        <p:spPr>
          <a:xfrm>
            <a:off x="4832400" y="1536575"/>
            <a:ext cx="3999900" cy="4951800"/>
          </a:xfrm>
          <a:prstGeom prst="rect">
            <a:avLst/>
          </a:prstGeom>
          <a:ln cap="flat" cmpd="sng" w="38100">
            <a:solidFill>
              <a:srgbClr val="666666"/>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90000"/>
              </a:lnSpc>
              <a:spcBef>
                <a:spcPts val="2000"/>
              </a:spcBef>
              <a:spcAft>
                <a:spcPts val="0"/>
              </a:spcAft>
              <a:buNone/>
            </a:pPr>
            <a:r>
              <a:rPr b="1" lang="en-US" sz="2000">
                <a:solidFill>
                  <a:srgbClr val="666666"/>
                </a:solidFill>
              </a:rPr>
              <a:t>My Part</a:t>
            </a:r>
            <a:endParaRPr b="1" sz="2000">
              <a:solidFill>
                <a:srgbClr val="666666"/>
              </a:solidFill>
            </a:endParaRPr>
          </a:p>
          <a:p>
            <a:pPr indent="0" lvl="0" marL="0" rtl="0" algn="l">
              <a:lnSpc>
                <a:spcPct val="90000"/>
              </a:lnSpc>
              <a:spcBef>
                <a:spcPts val="2000"/>
              </a:spcBef>
              <a:spcAft>
                <a:spcPts val="0"/>
              </a:spcAft>
              <a:buNone/>
            </a:pPr>
            <a:r>
              <a:rPr lang="en-US" sz="2000">
                <a:solidFill>
                  <a:srgbClr val="666666"/>
                </a:solidFill>
              </a:rPr>
              <a:t>The VIP admin panel is a source of a lot of information, navigating this information is limited and editing the data is time consuming. Manually adding members to a project should be reflected in the user’s projects. The administrator should be able to alter tables to better suit their information needs.</a:t>
            </a:r>
            <a:endParaRPr sz="2000">
              <a:solidFill>
                <a:srgbClr val="666666"/>
              </a:solidFill>
            </a:endParaRPr>
          </a:p>
          <a:p>
            <a:pPr indent="-340614" lvl="0" marL="457200" rtl="0" algn="l">
              <a:lnSpc>
                <a:spcPct val="90000"/>
              </a:lnSpc>
              <a:spcBef>
                <a:spcPts val="2000"/>
              </a:spcBef>
              <a:spcAft>
                <a:spcPts val="0"/>
              </a:spcAft>
              <a:buClr>
                <a:schemeClr val="lt1"/>
              </a:buClr>
              <a:buSzPts val="1836"/>
              <a:buFont typeface="Arial"/>
              <a:buNone/>
            </a:pPr>
            <a:r>
              <a:t/>
            </a:r>
            <a:endParaRPr sz="2040">
              <a:solidFill>
                <a:srgbClr val="666666"/>
              </a:solidFill>
            </a:endParaRPr>
          </a:p>
          <a:p>
            <a:pPr indent="0" lvl="0" marL="0" rtl="0" algn="l">
              <a:spcBef>
                <a:spcPts val="0"/>
              </a:spcBef>
              <a:spcAft>
                <a:spcPts val="1600"/>
              </a:spcAft>
              <a:buNone/>
            </a:pPr>
            <a:r>
              <a:t/>
            </a:r>
            <a:endParaRPr/>
          </a:p>
        </p:txBody>
      </p:sp>
      <p:sp>
        <p:nvSpPr>
          <p:cNvPr id="83" name="Google Shape;83;p15"/>
          <p:cNvSpPr txBox="1"/>
          <p:nvPr>
            <p:ph idx="1" type="body"/>
          </p:nvPr>
        </p:nvSpPr>
        <p:spPr>
          <a:xfrm>
            <a:off x="311700" y="1536575"/>
            <a:ext cx="3999900" cy="4951800"/>
          </a:xfrm>
          <a:prstGeom prst="rect">
            <a:avLst/>
          </a:prstGeom>
          <a:noFill/>
          <a:ln cap="flat" cmpd="sng" w="38100">
            <a:solidFill>
              <a:srgbClr val="666666"/>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t/>
            </a:r>
            <a:endParaRPr sz="2000">
              <a:solidFill>
                <a:srgbClr val="666666"/>
              </a:solidFill>
            </a:endParaRPr>
          </a:p>
          <a:p>
            <a:pPr indent="0" lvl="0" marL="0" rtl="0" algn="ctr">
              <a:lnSpc>
                <a:spcPct val="90000"/>
              </a:lnSpc>
              <a:spcBef>
                <a:spcPts val="0"/>
              </a:spcBef>
              <a:spcAft>
                <a:spcPts val="0"/>
              </a:spcAft>
              <a:buNone/>
            </a:pPr>
            <a:r>
              <a:rPr b="1" lang="en-US" sz="2000">
                <a:solidFill>
                  <a:srgbClr val="666666"/>
                </a:solidFill>
              </a:rPr>
              <a:t>Whole Project</a:t>
            </a:r>
            <a:endParaRPr b="1" sz="2000">
              <a:solidFill>
                <a:srgbClr val="666666"/>
              </a:solidFill>
            </a:endParaRPr>
          </a:p>
          <a:p>
            <a:pPr indent="0" lvl="0" marL="0" rtl="0" algn="l">
              <a:lnSpc>
                <a:spcPct val="90000"/>
              </a:lnSpc>
              <a:spcBef>
                <a:spcPts val="0"/>
              </a:spcBef>
              <a:spcAft>
                <a:spcPts val="0"/>
              </a:spcAft>
              <a:buNone/>
            </a:pPr>
            <a:r>
              <a:t/>
            </a:r>
            <a:endParaRPr sz="2000">
              <a:solidFill>
                <a:srgbClr val="666666"/>
              </a:solidFill>
            </a:endParaRPr>
          </a:p>
          <a:p>
            <a:pPr indent="-358140" lvl="0" marL="457200" rtl="0" algn="l">
              <a:lnSpc>
                <a:spcPct val="90000"/>
              </a:lnSpc>
              <a:spcBef>
                <a:spcPts val="2000"/>
              </a:spcBef>
              <a:spcAft>
                <a:spcPts val="0"/>
              </a:spcAft>
              <a:buClr>
                <a:srgbClr val="666666"/>
              </a:buClr>
              <a:buSzPts val="2040"/>
              <a:buChar char="●"/>
            </a:pPr>
            <a:r>
              <a:rPr lang="en-US" sz="2000">
                <a:solidFill>
                  <a:srgbClr val="666666"/>
                </a:solidFill>
              </a:rPr>
              <a:t>Fix Bugs throughout Site</a:t>
            </a:r>
            <a:br>
              <a:rPr lang="en-US" sz="2000">
                <a:solidFill>
                  <a:srgbClr val="666666"/>
                </a:solidFill>
              </a:rPr>
            </a:br>
            <a:endParaRPr sz="2000">
              <a:solidFill>
                <a:srgbClr val="666666"/>
              </a:solidFill>
            </a:endParaRPr>
          </a:p>
          <a:p>
            <a:pPr indent="-355600" lvl="0" marL="457200" rtl="0" algn="l">
              <a:lnSpc>
                <a:spcPct val="90000"/>
              </a:lnSpc>
              <a:spcBef>
                <a:spcPts val="0"/>
              </a:spcBef>
              <a:spcAft>
                <a:spcPts val="0"/>
              </a:spcAft>
              <a:buClr>
                <a:srgbClr val="666666"/>
              </a:buClr>
              <a:buSzPts val="2000"/>
              <a:buChar char="●"/>
            </a:pPr>
            <a:r>
              <a:rPr lang="en-US" sz="2000">
                <a:solidFill>
                  <a:srgbClr val="666666"/>
                </a:solidFill>
              </a:rPr>
              <a:t>Improve Skill Functionality</a:t>
            </a:r>
            <a:br>
              <a:rPr lang="en-US" sz="2000">
                <a:solidFill>
                  <a:srgbClr val="666666"/>
                </a:solidFill>
              </a:rPr>
            </a:br>
            <a:endParaRPr sz="2000">
              <a:solidFill>
                <a:srgbClr val="666666"/>
              </a:solidFill>
            </a:endParaRPr>
          </a:p>
          <a:p>
            <a:pPr indent="-355600" lvl="0" marL="457200" rtl="0" algn="l">
              <a:lnSpc>
                <a:spcPct val="90000"/>
              </a:lnSpc>
              <a:spcBef>
                <a:spcPts val="0"/>
              </a:spcBef>
              <a:spcAft>
                <a:spcPts val="0"/>
              </a:spcAft>
              <a:buClr>
                <a:srgbClr val="666666"/>
              </a:buClr>
              <a:buSzPts val="2000"/>
              <a:buChar char="●"/>
            </a:pPr>
            <a:r>
              <a:rPr lang="en-US" sz="2000">
                <a:solidFill>
                  <a:srgbClr val="666666"/>
                </a:solidFill>
              </a:rPr>
              <a:t>Improve Admin Panel</a:t>
            </a:r>
            <a:br>
              <a:rPr lang="en-US" sz="2000">
                <a:solidFill>
                  <a:srgbClr val="666666"/>
                </a:solidFill>
              </a:rPr>
            </a:br>
            <a:endParaRPr sz="2000">
              <a:solidFill>
                <a:srgbClr val="666666"/>
              </a:solidFill>
            </a:endParaRPr>
          </a:p>
          <a:p>
            <a:pPr indent="-355600" lvl="0" marL="457200" rtl="0" algn="l">
              <a:lnSpc>
                <a:spcPct val="90000"/>
              </a:lnSpc>
              <a:spcBef>
                <a:spcPts val="0"/>
              </a:spcBef>
              <a:spcAft>
                <a:spcPts val="0"/>
              </a:spcAft>
              <a:buClr>
                <a:srgbClr val="666666"/>
              </a:buClr>
              <a:buSzPts val="2000"/>
              <a:buChar char="●"/>
            </a:pPr>
            <a:r>
              <a:rPr lang="en-US" sz="2000">
                <a:solidFill>
                  <a:srgbClr val="666666"/>
                </a:solidFill>
              </a:rPr>
              <a:t>Fix Connectivity with Mobile Judge</a:t>
            </a:r>
            <a:endParaRPr sz="2000">
              <a:solidFill>
                <a:srgbClr val="66666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6"/>
          <p:cNvSpPr txBox="1"/>
          <p:nvPr>
            <p:ph type="title"/>
          </p:nvPr>
        </p:nvSpPr>
        <p:spPr>
          <a:xfrm>
            <a:off x="779463" y="89647"/>
            <a:ext cx="7583400" cy="1143000"/>
          </a:xfrm>
          <a:prstGeom prst="rect">
            <a:avLst/>
          </a:prstGeom>
          <a:noFill/>
          <a:ln>
            <a:noFill/>
          </a:ln>
        </p:spPr>
        <p:txBody>
          <a:bodyPr anchorCtr="0" anchor="ctr" bIns="45700" lIns="91425" spcFirstLastPara="1" rIns="91425" wrap="square" tIns="45700">
            <a:noAutofit/>
          </a:bodyPr>
          <a:lstStyle/>
          <a:p>
            <a:pPr indent="0" lvl="0" marL="0" rtl="0" algn="ctr">
              <a:lnSpc>
                <a:spcPct val="95000"/>
              </a:lnSpc>
              <a:spcBef>
                <a:spcPts val="0"/>
              </a:spcBef>
              <a:spcAft>
                <a:spcPts val="0"/>
              </a:spcAft>
              <a:buClr>
                <a:schemeClr val="lt1"/>
              </a:buClr>
              <a:buSzPts val="4800"/>
              <a:buFont typeface="Century Gothic"/>
              <a:buNone/>
            </a:pPr>
            <a:r>
              <a:rPr lang="en-US"/>
              <a:t>User Stories</a:t>
            </a:r>
            <a:endParaRPr/>
          </a:p>
        </p:txBody>
      </p:sp>
      <p:sp>
        <p:nvSpPr>
          <p:cNvPr id="89" name="Google Shape;89;p16"/>
          <p:cNvSpPr txBox="1"/>
          <p:nvPr>
            <p:ph idx="1" type="body"/>
          </p:nvPr>
        </p:nvSpPr>
        <p:spPr>
          <a:xfrm>
            <a:off x="955675" y="1600200"/>
            <a:ext cx="7232700" cy="4616700"/>
          </a:xfrm>
          <a:prstGeom prst="rect">
            <a:avLst/>
          </a:prstGeom>
          <a:noFill/>
          <a:ln>
            <a:noFill/>
          </a:ln>
        </p:spPr>
        <p:txBody>
          <a:bodyPr anchorCtr="0" anchor="t" bIns="45700" lIns="91425" spcFirstLastPara="1" rIns="91425" wrap="square" tIns="45700">
            <a:noAutofit/>
          </a:bodyPr>
          <a:lstStyle/>
          <a:p>
            <a:pPr indent="-457200" lvl="0" marL="457200" rtl="0" algn="l">
              <a:lnSpc>
                <a:spcPct val="80000"/>
              </a:lnSpc>
              <a:spcBef>
                <a:spcPts val="0"/>
              </a:spcBef>
              <a:spcAft>
                <a:spcPts val="0"/>
              </a:spcAft>
              <a:buClr>
                <a:srgbClr val="666666"/>
              </a:buClr>
              <a:buSzPts val="1511"/>
              <a:buChar char="●"/>
            </a:pPr>
            <a:r>
              <a:rPr lang="en-US" sz="1679">
                <a:solidFill>
                  <a:srgbClr val="666666"/>
                </a:solidFill>
              </a:rPr>
              <a:t>VIP-121 As an Admin I would like to be able to edit rows by selecting a box.</a:t>
            </a:r>
            <a:endParaRPr>
              <a:solidFill>
                <a:srgbClr val="666666"/>
              </a:solidFill>
            </a:endParaRPr>
          </a:p>
          <a:p>
            <a:pPr indent="-457200" lvl="0" marL="457200" rtl="0" algn="l">
              <a:lnSpc>
                <a:spcPct val="80000"/>
              </a:lnSpc>
              <a:spcBef>
                <a:spcPts val="2000"/>
              </a:spcBef>
              <a:spcAft>
                <a:spcPts val="0"/>
              </a:spcAft>
              <a:buClr>
                <a:srgbClr val="666666"/>
              </a:buClr>
              <a:buSzPts val="1511"/>
              <a:buChar char="●"/>
            </a:pPr>
            <a:r>
              <a:rPr lang="en-US" sz="1679">
                <a:solidFill>
                  <a:srgbClr val="666666"/>
                </a:solidFill>
              </a:rPr>
              <a:t>VIP-134 As an Admin I would like to be able to edit project members and have the changes reflected in the user’s projects.</a:t>
            </a:r>
            <a:endParaRPr>
              <a:solidFill>
                <a:srgbClr val="666666"/>
              </a:solidFill>
            </a:endParaRPr>
          </a:p>
          <a:p>
            <a:pPr indent="-457200" lvl="0" marL="457200" rtl="0" algn="l">
              <a:lnSpc>
                <a:spcPct val="80000"/>
              </a:lnSpc>
              <a:spcBef>
                <a:spcPts val="2000"/>
              </a:spcBef>
              <a:spcAft>
                <a:spcPts val="0"/>
              </a:spcAft>
              <a:buClr>
                <a:srgbClr val="666666"/>
              </a:buClr>
              <a:buSzPts val="1511"/>
              <a:buChar char="●"/>
            </a:pPr>
            <a:r>
              <a:rPr lang="en-US" sz="1679">
                <a:solidFill>
                  <a:srgbClr val="666666"/>
                </a:solidFill>
              </a:rPr>
              <a:t>VIP-140 As an Admin I would like to be able to sort columns in both ascending and descending order.</a:t>
            </a:r>
            <a:endParaRPr>
              <a:solidFill>
                <a:srgbClr val="666666"/>
              </a:solidFill>
            </a:endParaRPr>
          </a:p>
          <a:p>
            <a:pPr indent="-457200" lvl="0" marL="457200" rtl="0" algn="l">
              <a:lnSpc>
                <a:spcPct val="80000"/>
              </a:lnSpc>
              <a:spcBef>
                <a:spcPts val="2000"/>
              </a:spcBef>
              <a:spcAft>
                <a:spcPts val="0"/>
              </a:spcAft>
              <a:buClr>
                <a:srgbClr val="666666"/>
              </a:buClr>
              <a:buSzPts val="1511"/>
              <a:buChar char="●"/>
            </a:pPr>
            <a:r>
              <a:rPr lang="en-US" sz="1679">
                <a:solidFill>
                  <a:srgbClr val="666666"/>
                </a:solidFill>
              </a:rPr>
              <a:t>VIP-169 As an Admin I would like to be able to save my custom filters so that I can have them when I login again.</a:t>
            </a:r>
            <a:endParaRPr>
              <a:solidFill>
                <a:srgbClr val="666666"/>
              </a:solidFill>
            </a:endParaRPr>
          </a:p>
          <a:p>
            <a:pPr indent="-457200" lvl="0" marL="457200" rtl="0" algn="l">
              <a:lnSpc>
                <a:spcPct val="80000"/>
              </a:lnSpc>
              <a:spcBef>
                <a:spcPts val="2000"/>
              </a:spcBef>
              <a:spcAft>
                <a:spcPts val="0"/>
              </a:spcAft>
              <a:buClr>
                <a:srgbClr val="666666"/>
              </a:buClr>
              <a:buSzPts val="1511"/>
              <a:buChar char="●"/>
            </a:pPr>
            <a:r>
              <a:rPr lang="en-US" sz="1679">
                <a:solidFill>
                  <a:srgbClr val="666666"/>
                </a:solidFill>
              </a:rPr>
              <a:t>VIP-170 As an Admin I would like to be able to customize the filters so that I can have different fields of data visible.</a:t>
            </a:r>
            <a:endParaRPr>
              <a:solidFill>
                <a:srgbClr val="666666"/>
              </a:solidFill>
            </a:endParaRPr>
          </a:p>
          <a:p>
            <a:pPr indent="-457200" lvl="0" marL="457200" rtl="0" algn="l">
              <a:lnSpc>
                <a:spcPct val="80000"/>
              </a:lnSpc>
              <a:spcBef>
                <a:spcPts val="2000"/>
              </a:spcBef>
              <a:spcAft>
                <a:spcPts val="0"/>
              </a:spcAft>
              <a:buClr>
                <a:srgbClr val="666666"/>
              </a:buClr>
              <a:buSzPts val="1511"/>
              <a:buChar char="●"/>
            </a:pPr>
            <a:r>
              <a:rPr lang="en-US" sz="1679">
                <a:solidFill>
                  <a:srgbClr val="666666"/>
                </a:solidFill>
              </a:rPr>
              <a:t>VIP-193 As an Admin I would like to be able to select multiple rows and delete them so that I can manipulate data more efficiently.</a:t>
            </a:r>
            <a:endParaRPr sz="1679">
              <a:solidFill>
                <a:srgbClr val="666666"/>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7"/>
          <p:cNvSpPr txBox="1"/>
          <p:nvPr>
            <p:ph type="title"/>
          </p:nvPr>
        </p:nvSpPr>
        <p:spPr>
          <a:xfrm>
            <a:off x="779463" y="89647"/>
            <a:ext cx="7583488" cy="1143000"/>
          </a:xfrm>
          <a:prstGeom prst="rect">
            <a:avLst/>
          </a:prstGeom>
          <a:noFill/>
          <a:ln>
            <a:noFill/>
          </a:ln>
        </p:spPr>
        <p:txBody>
          <a:bodyPr anchorCtr="0" anchor="ctr" bIns="45700" lIns="91425" spcFirstLastPara="1" rIns="91425" wrap="square" tIns="45700">
            <a:noAutofit/>
          </a:bodyPr>
          <a:lstStyle/>
          <a:p>
            <a:pPr indent="0" lvl="0" marL="0" rtl="0" algn="ctr">
              <a:lnSpc>
                <a:spcPct val="95000"/>
              </a:lnSpc>
              <a:spcBef>
                <a:spcPts val="0"/>
              </a:spcBef>
              <a:spcAft>
                <a:spcPts val="0"/>
              </a:spcAft>
              <a:buClr>
                <a:schemeClr val="lt1"/>
              </a:buClr>
              <a:buSzPts val="4800"/>
              <a:buFont typeface="Century Gothic"/>
              <a:buNone/>
            </a:pPr>
            <a:r>
              <a:rPr lang="en-US"/>
              <a:t>VIP-134: Update Project Members</a:t>
            </a:r>
            <a:endParaRPr/>
          </a:p>
        </p:txBody>
      </p:sp>
      <p:sp>
        <p:nvSpPr>
          <p:cNvPr id="95" name="Google Shape;95;p17"/>
          <p:cNvSpPr txBox="1"/>
          <p:nvPr>
            <p:ph idx="1" type="body"/>
          </p:nvPr>
        </p:nvSpPr>
        <p:spPr>
          <a:xfrm>
            <a:off x="955675" y="1600200"/>
            <a:ext cx="7232650" cy="4291013"/>
          </a:xfrm>
          <a:prstGeom prst="rect">
            <a:avLst/>
          </a:prstGeom>
          <a:noFill/>
          <a:ln>
            <a:noFill/>
          </a:ln>
        </p:spPr>
        <p:txBody>
          <a:bodyPr anchorCtr="0" anchor="t" bIns="45700" lIns="91425" spcFirstLastPara="1" rIns="91425" wrap="square" tIns="45700">
            <a:noAutofit/>
          </a:bodyPr>
          <a:lstStyle/>
          <a:p>
            <a:pPr indent="-457326" lvl="0" marL="457200" rtl="0" algn="l">
              <a:lnSpc>
                <a:spcPct val="90000"/>
              </a:lnSpc>
              <a:spcBef>
                <a:spcPts val="0"/>
              </a:spcBef>
              <a:spcAft>
                <a:spcPts val="0"/>
              </a:spcAft>
              <a:buClr>
                <a:schemeClr val="lt1"/>
              </a:buClr>
              <a:buSzPts val="2000"/>
              <a:buChar char="●"/>
            </a:pPr>
            <a:r>
              <a:rPr lang="en-US" sz="2000"/>
              <a:t>As a user I would like to be able to edit project members and have the changes reflected in the user’s projects. This update was necessary so that Mobile Judge would be able to use a student’s project with their application. This functions but finding the student’s MongoDB ID number and updating the student’s project at the same time that the student is being added to a project. To </a:t>
            </a:r>
            <a:r>
              <a:rPr lang="en-US" sz="2000"/>
              <a:t>safeguard</a:t>
            </a:r>
            <a:r>
              <a:rPr lang="en-US" sz="2000"/>
              <a:t> against adding a student that is already in a project, I utilized an existing function from a previous version of the application that only allows for students without projects to be added.</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18"/>
          <p:cNvSpPr txBox="1"/>
          <p:nvPr>
            <p:ph type="title"/>
          </p:nvPr>
        </p:nvSpPr>
        <p:spPr>
          <a:xfrm>
            <a:off x="779463" y="89647"/>
            <a:ext cx="7583400" cy="1143000"/>
          </a:xfrm>
          <a:prstGeom prst="rect">
            <a:avLst/>
          </a:prstGeom>
          <a:noFill/>
          <a:ln>
            <a:noFill/>
          </a:ln>
        </p:spPr>
        <p:txBody>
          <a:bodyPr anchorCtr="0" anchor="ctr" bIns="45700" lIns="91425" spcFirstLastPara="1" rIns="91425" wrap="square" tIns="45700">
            <a:noAutofit/>
          </a:bodyPr>
          <a:lstStyle/>
          <a:p>
            <a:pPr indent="0" lvl="0" marL="0" rtl="0" algn="ctr">
              <a:lnSpc>
                <a:spcPct val="95000"/>
              </a:lnSpc>
              <a:spcBef>
                <a:spcPts val="0"/>
              </a:spcBef>
              <a:spcAft>
                <a:spcPts val="0"/>
              </a:spcAft>
              <a:buClr>
                <a:schemeClr val="lt1"/>
              </a:buClr>
              <a:buSzPts val="4800"/>
              <a:buFont typeface="Century Gothic"/>
              <a:buNone/>
            </a:pPr>
            <a:r>
              <a:rPr lang="en-US"/>
              <a:t>Sequence Diagram: Update project Members</a:t>
            </a:r>
            <a:endParaRPr/>
          </a:p>
        </p:txBody>
      </p:sp>
      <p:pic>
        <p:nvPicPr>
          <p:cNvPr descr="EditProjectMemSequence.png" id="101" name="Google Shape;101;p18"/>
          <p:cNvPicPr preferRelativeResize="0"/>
          <p:nvPr>
            <p:ph idx="1" type="body"/>
          </p:nvPr>
        </p:nvPicPr>
        <p:blipFill rotWithShape="1">
          <a:blip r:embed="rId3">
            <a:alphaModFix/>
          </a:blip>
          <a:srcRect b="0" l="-55980" r="-55980" t="0"/>
          <a:stretch/>
        </p:blipFill>
        <p:spPr>
          <a:xfrm>
            <a:off x="955675" y="1600200"/>
            <a:ext cx="7232700" cy="4290900"/>
          </a:xfrm>
          <a:prstGeom prst="rect">
            <a:avLst/>
          </a:prstGeom>
          <a:noFill/>
          <a:ln cap="flat" cmpd="sng" w="38100">
            <a:solidFill>
              <a:srgbClr val="666666"/>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19"/>
          <p:cNvSpPr txBox="1"/>
          <p:nvPr>
            <p:ph type="title"/>
          </p:nvPr>
        </p:nvSpPr>
        <p:spPr>
          <a:xfrm>
            <a:off x="779463" y="89647"/>
            <a:ext cx="75834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Screenshots:Update Project members</a:t>
            </a:r>
            <a:endParaRPr/>
          </a:p>
        </p:txBody>
      </p:sp>
      <p:pic>
        <p:nvPicPr>
          <p:cNvPr id="107" name="Google Shape;107;p19"/>
          <p:cNvPicPr preferRelativeResize="0"/>
          <p:nvPr/>
        </p:nvPicPr>
        <p:blipFill>
          <a:blip r:embed="rId3">
            <a:alphaModFix/>
          </a:blip>
          <a:stretch>
            <a:fillRect/>
          </a:stretch>
        </p:blipFill>
        <p:spPr>
          <a:xfrm>
            <a:off x="2582300" y="3976325"/>
            <a:ext cx="3977748" cy="2521029"/>
          </a:xfrm>
          <a:prstGeom prst="rect">
            <a:avLst/>
          </a:prstGeom>
          <a:noFill/>
          <a:ln cap="flat" cmpd="sng" w="38100">
            <a:solidFill>
              <a:srgbClr val="666666"/>
            </a:solidFill>
            <a:prstDash val="solid"/>
            <a:round/>
            <a:headEnd len="sm" w="sm" type="none"/>
            <a:tailEnd len="sm" w="sm" type="none"/>
          </a:ln>
        </p:spPr>
      </p:pic>
      <p:pic>
        <p:nvPicPr>
          <p:cNvPr id="108" name="Google Shape;108;p19"/>
          <p:cNvPicPr preferRelativeResize="0"/>
          <p:nvPr/>
        </p:nvPicPr>
        <p:blipFill>
          <a:blip r:embed="rId4">
            <a:alphaModFix/>
          </a:blip>
          <a:stretch>
            <a:fillRect/>
          </a:stretch>
        </p:blipFill>
        <p:spPr>
          <a:xfrm>
            <a:off x="5020900" y="1232650"/>
            <a:ext cx="3522072" cy="2414701"/>
          </a:xfrm>
          <a:prstGeom prst="rect">
            <a:avLst/>
          </a:prstGeom>
          <a:noFill/>
          <a:ln cap="flat" cmpd="sng" w="38100">
            <a:solidFill>
              <a:srgbClr val="666666"/>
            </a:solidFill>
            <a:prstDash val="solid"/>
            <a:round/>
            <a:headEnd len="sm" w="sm" type="none"/>
            <a:tailEnd len="sm" w="sm" type="none"/>
          </a:ln>
        </p:spPr>
      </p:pic>
      <p:pic>
        <p:nvPicPr>
          <p:cNvPr id="109" name="Google Shape;109;p19"/>
          <p:cNvPicPr preferRelativeResize="0"/>
          <p:nvPr/>
        </p:nvPicPr>
        <p:blipFill>
          <a:blip r:embed="rId5">
            <a:alphaModFix/>
          </a:blip>
          <a:stretch>
            <a:fillRect/>
          </a:stretch>
        </p:blipFill>
        <p:spPr>
          <a:xfrm>
            <a:off x="594250" y="1232650"/>
            <a:ext cx="3977758" cy="2414701"/>
          </a:xfrm>
          <a:prstGeom prst="rect">
            <a:avLst/>
          </a:prstGeom>
          <a:noFill/>
          <a:ln cap="flat" cmpd="sng" w="38100">
            <a:solidFill>
              <a:srgbClr val="666666"/>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0"/>
          <p:cNvSpPr txBox="1"/>
          <p:nvPr>
            <p:ph type="title"/>
          </p:nvPr>
        </p:nvSpPr>
        <p:spPr>
          <a:xfrm>
            <a:off x="779463" y="89647"/>
            <a:ext cx="75834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Main Algorithm: Update project members</a:t>
            </a:r>
            <a:endParaRPr/>
          </a:p>
        </p:txBody>
      </p:sp>
      <p:sp>
        <p:nvSpPr>
          <p:cNvPr id="115" name="Google Shape;115;p20"/>
          <p:cNvSpPr txBox="1"/>
          <p:nvPr>
            <p:ph idx="1" type="body"/>
          </p:nvPr>
        </p:nvSpPr>
        <p:spPr>
          <a:xfrm>
            <a:off x="955675" y="1600200"/>
            <a:ext cx="7232700" cy="42909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sz="2000"/>
              <a:t>Obtain project data from selectRow function, utilize existing function to populate drop down menu with students that do not have a project. Search through students to match a name with a member of the user database, obtain the MongoDB ID of that user, copy that user’s information into a new object. Add the project’s name to the project information of the student and then update the student. Refresh both the User and Project tables so that the update is visible.</a:t>
            </a:r>
            <a:endParaRPr sz="2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21"/>
          <p:cNvSpPr txBox="1"/>
          <p:nvPr>
            <p:ph type="title"/>
          </p:nvPr>
        </p:nvSpPr>
        <p:spPr>
          <a:xfrm>
            <a:off x="779463" y="89647"/>
            <a:ext cx="75834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VIP-169: Custom Columns</a:t>
            </a:r>
            <a:endParaRPr/>
          </a:p>
        </p:txBody>
      </p:sp>
      <p:sp>
        <p:nvSpPr>
          <p:cNvPr id="121" name="Google Shape;121;p21"/>
          <p:cNvSpPr txBox="1"/>
          <p:nvPr>
            <p:ph idx="1" type="body"/>
          </p:nvPr>
        </p:nvSpPr>
        <p:spPr>
          <a:xfrm>
            <a:off x="955675" y="1600200"/>
            <a:ext cx="7232700" cy="42909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rPr lang="en-US" sz="2000"/>
              <a:t>As a User I would like to be able to save my custom filters so that I can have them when I login again. This was an improvement to the admin panel, many of the columns on the table were originally hidden in the last version of the site, this update was in addition to being able to customize the columns. As the administrator is the only one with access to the admin panel, the column state is saved to the admin settings. It is loaded whenever a tab is opened and a table is refreshed. Saving is as simple as clicking a button. </a:t>
            </a: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2"/>
          <p:cNvSpPr txBox="1"/>
          <p:nvPr>
            <p:ph type="title"/>
          </p:nvPr>
        </p:nvSpPr>
        <p:spPr>
          <a:xfrm>
            <a:off x="779463" y="89647"/>
            <a:ext cx="7583400" cy="1143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Class: Custom Columns</a:t>
            </a:r>
            <a:endParaRPr/>
          </a:p>
        </p:txBody>
      </p:sp>
      <p:pic>
        <p:nvPicPr>
          <p:cNvPr id="127" name="Google Shape;127;p22"/>
          <p:cNvPicPr preferRelativeResize="0"/>
          <p:nvPr/>
        </p:nvPicPr>
        <p:blipFill>
          <a:blip r:embed="rId3">
            <a:alphaModFix/>
          </a:blip>
          <a:stretch>
            <a:fillRect/>
          </a:stretch>
        </p:blipFill>
        <p:spPr>
          <a:xfrm>
            <a:off x="152400" y="1385047"/>
            <a:ext cx="8839203" cy="49555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