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7"/>
  </p:notesMasterIdLst>
  <p:sldIdLst>
    <p:sldId id="256" r:id="rId2"/>
    <p:sldId id="291" r:id="rId3"/>
    <p:sldId id="268" r:id="rId4"/>
    <p:sldId id="290" r:id="rId5"/>
    <p:sldId id="257" r:id="rId6"/>
    <p:sldId id="269" r:id="rId7"/>
    <p:sldId id="289" r:id="rId8"/>
    <p:sldId id="277" r:id="rId9"/>
    <p:sldId id="279" r:id="rId10"/>
    <p:sldId id="282" r:id="rId11"/>
    <p:sldId id="284" r:id="rId12"/>
    <p:sldId id="278" r:id="rId13"/>
    <p:sldId id="283" r:id="rId14"/>
    <p:sldId id="280" r:id="rId15"/>
    <p:sldId id="285" r:id="rId16"/>
    <p:sldId id="281" r:id="rId17"/>
    <p:sldId id="286" r:id="rId18"/>
    <p:sldId id="288" r:id="rId19"/>
    <p:sldId id="270" r:id="rId20"/>
    <p:sldId id="275" r:id="rId21"/>
    <p:sldId id="276" r:id="rId22"/>
    <p:sldId id="287" r:id="rId23"/>
    <p:sldId id="263" r:id="rId24"/>
    <p:sldId id="265" r:id="rId25"/>
    <p:sldId id="266" r:id="rId2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A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75"/>
    <p:restoredTop sz="94671"/>
  </p:normalViewPr>
  <p:slideViewPr>
    <p:cSldViewPr snapToGrid="0">
      <p:cViewPr varScale="1">
        <p:scale>
          <a:sx n="146" d="100"/>
          <a:sy n="146" d="100"/>
        </p:scale>
        <p:origin x="168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4509e60f8d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4509e60f8d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0089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21960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9260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5657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453b7e6e9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453b7e6e9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8177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453b7e6e9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453b7e6e9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4509e60f8d_0_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4509e60f8d_0_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311700" y="1704923"/>
            <a:ext cx="8520600" cy="107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latin typeface="Helvetica Light" panose="020B0403020202020204" pitchFamily="34" charset="0"/>
              </a:rPr>
              <a:t>Virtual Roll Call Briefing 5.0</a:t>
            </a:r>
            <a:endParaRPr dirty="0">
              <a:latin typeface="Helvetica Light" panose="020B0403020202020204" pitchFamily="34" charset="0"/>
            </a:endParaRP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2966484" y="3425962"/>
            <a:ext cx="5737800" cy="128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chemeClr val="accent2"/>
                </a:solidFill>
                <a:latin typeface="Helvetica Light" panose="020B0403020202020204" pitchFamily="34" charset="0"/>
              </a:rPr>
              <a:t>Senior Project Fall 2018</a:t>
            </a:r>
            <a:endParaRPr sz="2400" b="1" dirty="0">
              <a:solidFill>
                <a:schemeClr val="accent2"/>
              </a:solidFill>
              <a:latin typeface="Helvetica Light" panose="020B0403020202020204" pitchFamily="34" charset="0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D9D9D9"/>
                </a:solidFill>
                <a:latin typeface="Helvetica Light" panose="020B0403020202020204" pitchFamily="34" charset="0"/>
              </a:rPr>
              <a:t>Developers: Grace Deehl, Darrell Garth</a:t>
            </a:r>
            <a:endParaRPr sz="1800" dirty="0">
              <a:solidFill>
                <a:srgbClr val="D9D9D9"/>
              </a:solidFill>
              <a:latin typeface="Helvetica Light" panose="020B0403020202020204" pitchFamily="34" charset="0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D9D9D9"/>
                </a:solidFill>
                <a:latin typeface="Helvetica Light" panose="020B0403020202020204" pitchFamily="34" charset="0"/>
              </a:rPr>
              <a:t>Product Owners: Jason Cohen, Frank Alvarado</a:t>
            </a:r>
            <a:endParaRPr sz="1800" dirty="0">
              <a:solidFill>
                <a:srgbClr val="D9D9D9"/>
              </a:solidFill>
              <a:latin typeface="Helvetica Light" panose="020B0403020202020204" pitchFamily="34" charset="0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D9D9D9"/>
                </a:solidFill>
                <a:latin typeface="Helvetica Light" panose="020B0403020202020204" pitchFamily="34" charset="0"/>
              </a:rPr>
              <a:t>Instructor: Masoud </a:t>
            </a:r>
            <a:r>
              <a:rPr lang="en" sz="1800" dirty="0" err="1">
                <a:solidFill>
                  <a:srgbClr val="D9D9D9"/>
                </a:solidFill>
                <a:latin typeface="Helvetica Light" panose="020B0403020202020204" pitchFamily="34" charset="0"/>
              </a:rPr>
              <a:t>Sadjadi</a:t>
            </a:r>
            <a:endParaRPr sz="1800" dirty="0">
              <a:solidFill>
                <a:srgbClr val="D9D9D9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5375" y="557925"/>
            <a:ext cx="3096049" cy="59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716" y="3425962"/>
            <a:ext cx="2200950" cy="1285875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>
            <a:spLocks noGrp="1"/>
          </p:cNvSpPr>
          <p:nvPr>
            <p:ph type="subTitle" idx="1"/>
          </p:nvPr>
        </p:nvSpPr>
        <p:spPr>
          <a:xfrm>
            <a:off x="1789719" y="2571750"/>
            <a:ext cx="5564562" cy="91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D9D9D9"/>
                </a:solidFill>
                <a:latin typeface="Helvetica Light" panose="020B0403020202020204" pitchFamily="34" charset="0"/>
              </a:rPr>
              <a:t>Village of Pinecrest Police Department</a:t>
            </a:r>
            <a:endParaRPr sz="1800" dirty="0">
              <a:solidFill>
                <a:srgbClr val="D9D9D9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57325" y="213587"/>
            <a:ext cx="1077676" cy="12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60259-1391-8440-91CD-6BA8084AF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 Light" panose="020B0403020202020204" pitchFamily="34" charset="0"/>
              </a:rPr>
              <a:t>User Story VRC-41: Add ‘Watch Order’</a:t>
            </a:r>
          </a:p>
        </p:txBody>
      </p:sp>
      <p:pic>
        <p:nvPicPr>
          <p:cNvPr id="4" name="Shape 257" descr="https://lh5.googleusercontent.com/6cvXhX6RlBQs5ErQTJ_83eMu495L0pFpvjWoNXYoDndUA0OheT7hB2CCOs0fdoG2PZLW135wTUZ0pzJCeIJPrvSZm6gN-y6qDrp4jARC8LubfM124yZUdSNNSOCUdvFtnBg68HN7">
            <a:extLst>
              <a:ext uri="{FF2B5EF4-FFF2-40B4-BE49-F238E27FC236}">
                <a16:creationId xmlns:a16="http://schemas.microsoft.com/office/drawing/2014/main" id="{4539908C-EC28-3245-B3C9-41B428FCE45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50247" y="1054625"/>
            <a:ext cx="6435887" cy="3503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23667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60259-1391-8440-91CD-6BA8084AF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 Light" panose="020B0403020202020204" pitchFamily="34" charset="0"/>
              </a:rPr>
              <a:t>User Story VRC-41: Add ‘Watch Order’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6E272D-DCAD-B649-B6D8-2EAA161F2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516" y="1017725"/>
            <a:ext cx="3074992" cy="38774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1F879F-5BB7-AA47-ABD9-E420BDA616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7" b="68198"/>
          <a:stretch/>
        </p:blipFill>
        <p:spPr>
          <a:xfrm>
            <a:off x="3590214" y="1017725"/>
            <a:ext cx="3074992" cy="12331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2704DD9-9983-0D42-8484-B428B3637E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0214" y="2372165"/>
            <a:ext cx="5162843" cy="194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9586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2" y="551005"/>
            <a:ext cx="8742017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VRC-43: Add ‘Watch Orders’ Batch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6D4646-0D6A-D840-97D7-578FF5DEE5FC}"/>
              </a:ext>
            </a:extLst>
          </p:cNvPr>
          <p:cNvSpPr/>
          <p:nvPr/>
        </p:nvSpPr>
        <p:spPr>
          <a:xfrm>
            <a:off x="-846667" y="1861145"/>
            <a:ext cx="10380134" cy="233832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AD1E31-4F2E-B242-AB15-A11604A39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863" y="1249177"/>
            <a:ext cx="9027137" cy="2611623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Mid-way through October 2018, supervisors lost the ability to add watch orders.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“As a 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Supervisor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 I would like to be able to 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add watch orders in a .</a:t>
            </a:r>
            <a:r>
              <a:rPr lang="en-US" b="1" i="1" dirty="0" err="1">
                <a:solidFill>
                  <a:schemeClr val="tx1"/>
                </a:solidFill>
                <a:latin typeface="Helvetica Light Oblique" panose="020B0403020202020204" pitchFamily="34" charset="0"/>
              </a:rPr>
              <a:t>cvs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 file 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so that adding multiple watch orders is a more efficient process.”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sz="1600" u="sng" dirty="0">
                <a:solidFill>
                  <a:schemeClr val="tx1"/>
                </a:solidFill>
                <a:latin typeface="Helvetica Light" panose="020B0403020202020204" pitchFamily="34" charset="0"/>
              </a:rPr>
              <a:t>Acceptance Criteria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Resolve issues that are causing this bug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Supervisor profile showcases "Manage Watch Orders" tab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"Manage Watch Orders" page has the "Batch Add Watch Orders" button</a:t>
            </a: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3551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60259-1391-8440-91CD-6BA8084AF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753" y="230090"/>
            <a:ext cx="8520600" cy="572700"/>
          </a:xfrm>
        </p:spPr>
        <p:txBody>
          <a:bodyPr/>
          <a:lstStyle/>
          <a:p>
            <a:r>
              <a:rPr lang="en-US" dirty="0">
                <a:latin typeface="Helvetica Light" panose="020B0403020202020204" pitchFamily="34" charset="0"/>
              </a:rPr>
              <a:t>User Story VRC-43: Add Batch ‘Watch Orders’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53EF64-D906-584F-A6E2-1F925163E0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477"/>
          <a:stretch/>
        </p:blipFill>
        <p:spPr>
          <a:xfrm>
            <a:off x="1140430" y="3453141"/>
            <a:ext cx="6863139" cy="1554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69CE9E-A0D4-2A4E-8D2D-2D9BCD1752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9053" y="838864"/>
            <a:ext cx="4572000" cy="261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147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3441330-30F3-F241-B838-11052C75C97B}"/>
              </a:ext>
            </a:extLst>
          </p:cNvPr>
          <p:cNvSpPr/>
          <p:nvPr/>
        </p:nvSpPr>
        <p:spPr>
          <a:xfrm>
            <a:off x="-710664" y="2271106"/>
            <a:ext cx="10380134" cy="233832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3" y="551005"/>
            <a:ext cx="8520600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VRC-45: View ‘Watch Orders’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AD1E31-4F2E-B242-AB15-A11604A39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863" y="1367712"/>
            <a:ext cx="9027137" cy="2645144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Mid-way through October 2018, supervisors lost the ability to add watch orders. This bug affected officers’ ability to view them as well.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“As an 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Officer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 I would like to be able to 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view Watch Orders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 so that I can know which ones to visit throughout the course of my shift.”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sz="1600" u="sng" dirty="0">
                <a:solidFill>
                  <a:schemeClr val="tx1"/>
                </a:solidFill>
                <a:latin typeface="Helvetica Light" panose="020B0403020202020204" pitchFamily="34" charset="0"/>
              </a:rPr>
              <a:t>Acceptance Criteria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Resolve issues that are causing this bug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Officer profile showcases ‘View Watch Orders’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The ‘View Watch Orders’ page showcases accurate up-to-date ‘Watch Orders’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325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E1C1168-2A64-A342-8698-99B4A70B3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VRC-45: View ‘Watch Orders’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AFD78B-45F4-1947-A94D-8B5B17F22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916" y="1255134"/>
            <a:ext cx="6996168" cy="3443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531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3" y="551005"/>
            <a:ext cx="8520600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VRC-46: Track ‘Watch Orders’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4064B6-0F16-FA4C-8B46-45C63317E777}"/>
              </a:ext>
            </a:extLst>
          </p:cNvPr>
          <p:cNvSpPr/>
          <p:nvPr/>
        </p:nvSpPr>
        <p:spPr>
          <a:xfrm>
            <a:off x="-710664" y="2116667"/>
            <a:ext cx="10380134" cy="282134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AD1E31-4F2E-B242-AB15-A11604A39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863" y="1123705"/>
            <a:ext cx="9027137" cy="2645144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Mid-way through October 2018, supervisors lost the ability to add watch orders. This bug affected officers’ ability to track them as well.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“As an 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Officer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 I would like to be able to </a:t>
            </a:r>
            <a:r>
              <a:rPr lang="en-US" b="1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track Watch Orders </a:t>
            </a:r>
            <a:r>
              <a:rPr lang="en-US" i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so that I can keep track of which Watch orders I’ve visited and which are remaining to be visited throughout the course of my shift.”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sz="1600" u="sng" dirty="0">
                <a:solidFill>
                  <a:schemeClr val="tx1"/>
                </a:solidFill>
                <a:latin typeface="Helvetica Light" panose="020B0403020202020204" pitchFamily="34" charset="0"/>
              </a:rPr>
              <a:t>Acceptance Criteria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Resolve issues that are causing this bug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Officers can ‘select’ Watch Orders and log out / log back in and still see the respective selected Watch Orders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Selected Watch Orders are removed from the visible Map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905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3" y="551005"/>
            <a:ext cx="8520600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VRC-46: Track ‘Watch Orders’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7EEDD8-33DE-624C-B766-B2B3AE54A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88" y="1127781"/>
            <a:ext cx="3349870" cy="36733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B7A170-30A2-2D41-975C-20A2A6AA3D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66"/>
          <a:stretch/>
        </p:blipFill>
        <p:spPr>
          <a:xfrm>
            <a:off x="4529796" y="1127781"/>
            <a:ext cx="3499069" cy="36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952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239" y="297787"/>
            <a:ext cx="5014078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Watch Order Map Filter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7EEDD8-33DE-624C-B766-B2B3AE54A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4561" y="971085"/>
            <a:ext cx="3533396" cy="3874628"/>
          </a:xfrm>
          <a:prstGeom prst="rect">
            <a:avLst/>
          </a:prstGeom>
        </p:spPr>
      </p:pic>
      <p:pic>
        <p:nvPicPr>
          <p:cNvPr id="12290" name="Picture 2" descr="https://lh4.googleusercontent.com/BaUP2Ej8EQf4-nSa4GBEPTxp7_4A5wrzZMX4neQRSS9Jm051xT-btfJ0JW2rJo25S4sE8cRhywin-WQrpO2kXCeOQykiTtjHlrTc8mWpiROrcv7BA69P61pcu3Fge8hUSZm3W-2HjAc">
            <a:extLst>
              <a:ext uri="{FF2B5EF4-FFF2-40B4-BE49-F238E27FC236}">
                <a16:creationId xmlns:a16="http://schemas.microsoft.com/office/drawing/2014/main" id="{D2A24BBB-9B2B-7E4B-BB89-85B53DC062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6" t="24687" r="27420" b="34625"/>
          <a:stretch/>
        </p:blipFill>
        <p:spPr bwMode="auto">
          <a:xfrm>
            <a:off x="1347162" y="999221"/>
            <a:ext cx="2313083" cy="131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C81B10-492C-8B4B-80DA-117DF3064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6043" y="2501684"/>
            <a:ext cx="2515323" cy="234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648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3" y="551005"/>
            <a:ext cx="8520600" cy="572700"/>
          </a:xfrm>
        </p:spPr>
        <p:txBody>
          <a:bodyPr/>
          <a:lstStyle/>
          <a:p>
            <a:r>
              <a:rPr lang="en-US" sz="3600" dirty="0">
                <a:latin typeface="Helvetica Light" panose="020B0403020202020204" pitchFamily="34" charset="0"/>
              </a:rPr>
              <a:t>System Design</a:t>
            </a:r>
            <a:br>
              <a:rPr lang="en-US" sz="3600" dirty="0">
                <a:latin typeface="Helvetica Light" panose="020B0403020202020204" pitchFamily="34" charset="0"/>
              </a:rPr>
            </a:br>
            <a:br>
              <a:rPr lang="en-US" sz="3600" dirty="0">
                <a:latin typeface="Helvetica Light" panose="020B0403020202020204" pitchFamily="34" charset="0"/>
              </a:rPr>
            </a:br>
            <a:endParaRPr lang="en-US" sz="3600" dirty="0">
              <a:latin typeface="Helvetica Light" panose="020B040302020202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AD1E31-4F2E-B242-AB15-A11604A39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863" y="1810622"/>
            <a:ext cx="4271059" cy="2645144"/>
          </a:xfrm>
        </p:spPr>
        <p:txBody>
          <a:bodyPr/>
          <a:lstStyle/>
          <a:p>
            <a:pPr marL="114300" indent="0">
              <a:lnSpc>
                <a:spcPct val="100000"/>
              </a:lnSpc>
              <a:buNone/>
            </a:pPr>
            <a:r>
              <a:rPr lang="en-US" sz="1600" dirty="0">
                <a:solidFill>
                  <a:schemeClr val="bg1">
                    <a:lumMod val="10000"/>
                    <a:lumOff val="90000"/>
                  </a:schemeClr>
                </a:solidFill>
                <a:latin typeface="Helvetica Light" panose="020B0403020202020204" pitchFamily="34" charset="0"/>
              </a:rPr>
              <a:t>Commonly used in web-application design. Breaks down the system architecture into </a:t>
            </a:r>
            <a:r>
              <a:rPr lang="en-US" sz="1600" b="1" dirty="0">
                <a:solidFill>
                  <a:schemeClr val="bg1">
                    <a:lumMod val="10000"/>
                    <a:lumOff val="90000"/>
                  </a:schemeClr>
                </a:solidFill>
                <a:latin typeface="Helvetica Light" panose="020B0403020202020204" pitchFamily="34" charset="0"/>
              </a:rPr>
              <a:t>three</a:t>
            </a:r>
            <a:r>
              <a:rPr lang="en-US" sz="1600" dirty="0">
                <a:solidFill>
                  <a:schemeClr val="bg1">
                    <a:lumMod val="10000"/>
                    <a:lumOff val="90000"/>
                  </a:schemeClr>
                </a:solidFill>
                <a:latin typeface="Helvetica Light" panose="020B0403020202020204" pitchFamily="34" charset="0"/>
              </a:rPr>
              <a:t> main components:</a:t>
            </a:r>
          </a:p>
          <a:p>
            <a:pPr marL="114300" indent="0">
              <a:lnSpc>
                <a:spcPct val="100000"/>
              </a:lnSpc>
              <a:buNone/>
            </a:pPr>
            <a:endParaRPr lang="en-US" sz="1600" u="sng" dirty="0">
              <a:solidFill>
                <a:schemeClr val="accent2"/>
              </a:solidFill>
              <a:latin typeface="Helvetica Light" panose="020B0403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1600" u="sng" dirty="0">
                <a:solidFill>
                  <a:srgbClr val="ADADAD"/>
                </a:solidFill>
                <a:latin typeface="Helvetica Light" panose="020B0403020202020204" pitchFamily="34" charset="0"/>
              </a:rPr>
              <a:t>Model</a:t>
            </a:r>
            <a:r>
              <a:rPr lang="en-US" sz="1600" dirty="0">
                <a:solidFill>
                  <a:srgbClr val="ADADAD"/>
                </a:solidFill>
                <a:latin typeface="Helvetica Light" panose="020B0403020202020204" pitchFamily="34" charset="0"/>
              </a:rPr>
              <a:t>: logic and data manage</a:t>
            </a:r>
          </a:p>
          <a:p>
            <a:pPr>
              <a:lnSpc>
                <a:spcPct val="100000"/>
              </a:lnSpc>
            </a:pPr>
            <a:r>
              <a:rPr lang="en-US" sz="1600" u="sng" dirty="0">
                <a:solidFill>
                  <a:srgbClr val="ADADAD"/>
                </a:solidFill>
                <a:latin typeface="Helvetica Light" panose="020B0403020202020204" pitchFamily="34" charset="0"/>
              </a:rPr>
              <a:t>View</a:t>
            </a:r>
            <a:r>
              <a:rPr lang="en-US" sz="1600" dirty="0">
                <a:solidFill>
                  <a:srgbClr val="ADADAD"/>
                </a:solidFill>
                <a:latin typeface="Helvetica Light" panose="020B0403020202020204" pitchFamily="34" charset="0"/>
              </a:rPr>
              <a:t>: how the user interfaces with the application</a:t>
            </a:r>
          </a:p>
          <a:p>
            <a:pPr>
              <a:lnSpc>
                <a:spcPct val="100000"/>
              </a:lnSpc>
            </a:pPr>
            <a:r>
              <a:rPr lang="en-US" sz="1600" u="sng" dirty="0">
                <a:solidFill>
                  <a:srgbClr val="ADADAD"/>
                </a:solidFill>
                <a:latin typeface="Helvetica Light" panose="020B0403020202020204" pitchFamily="34" charset="0"/>
              </a:rPr>
              <a:t>Controller</a:t>
            </a:r>
            <a:r>
              <a:rPr lang="en-US" sz="1600" dirty="0">
                <a:solidFill>
                  <a:srgbClr val="ADADAD"/>
                </a:solidFill>
                <a:latin typeface="Helvetica Light" panose="020B0403020202020204" pitchFamily="34" charset="0"/>
              </a:rPr>
              <a:t>: handles interaction between Model and View</a:t>
            </a:r>
          </a:p>
          <a:p>
            <a:endParaRPr lang="en-US" dirty="0">
              <a:latin typeface="Helvetica Light" panose="020B0403020202020204" pitchFamily="34" charset="0"/>
            </a:endParaRPr>
          </a:p>
          <a:p>
            <a:endParaRPr lang="en-US" dirty="0">
              <a:latin typeface="Helvetica Light" panose="020B0403020202020204" pitchFamily="34" charset="0"/>
            </a:endParaRPr>
          </a:p>
          <a:p>
            <a:endParaRPr lang="en-US" dirty="0">
              <a:latin typeface="Helvetica Light" panose="020B0403020202020204" pitchFamily="34" charset="0"/>
            </a:endParaRPr>
          </a:p>
          <a:p>
            <a:endParaRPr lang="en-US" dirty="0">
              <a:latin typeface="Helvetica Light" panose="020B0403020202020204" pitchFamily="34" charset="0"/>
            </a:endParaRPr>
          </a:p>
          <a:p>
            <a:endParaRPr lang="en-US" dirty="0">
              <a:latin typeface="Helvetica Light" panose="020B0403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5A4B92-138A-FB40-825B-7BBFD9FEE7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4508"/>
          <a:stretch/>
        </p:blipFill>
        <p:spPr>
          <a:xfrm>
            <a:off x="4123335" y="1871721"/>
            <a:ext cx="4903802" cy="165855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2F166A3-A5E9-5546-9D3B-5652FE6323E9}"/>
              </a:ext>
            </a:extLst>
          </p:cNvPr>
          <p:cNvSpPr/>
          <p:nvPr/>
        </p:nvSpPr>
        <p:spPr>
          <a:xfrm>
            <a:off x="116863" y="1410055"/>
            <a:ext cx="64479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/>
            <a:r>
              <a:rPr lang="en-US" sz="2400" dirty="0">
                <a:solidFill>
                  <a:schemeClr val="tx1"/>
                </a:solidFill>
                <a:latin typeface="Helvetica Light" panose="020B0403020202020204" pitchFamily="34" charset="0"/>
              </a:rPr>
              <a:t>Server-Client &amp; Model-View Controller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7C03EF-531B-564A-A88A-2C65038F69D9}"/>
              </a:ext>
            </a:extLst>
          </p:cNvPr>
          <p:cNvSpPr txBox="1"/>
          <p:nvPr/>
        </p:nvSpPr>
        <p:spPr>
          <a:xfrm>
            <a:off x="4756080" y="3530278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Server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79E336-3376-E34D-94D3-083B8FF7AAA7}"/>
              </a:ext>
            </a:extLst>
          </p:cNvPr>
          <p:cNvSpPr txBox="1"/>
          <p:nvPr/>
        </p:nvSpPr>
        <p:spPr>
          <a:xfrm>
            <a:off x="7269714" y="3530279"/>
            <a:ext cx="7283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Client</a:t>
            </a:r>
          </a:p>
        </p:txBody>
      </p:sp>
    </p:spTree>
    <p:extLst>
      <p:ext uri="{BB962C8B-B14F-4D97-AF65-F5344CB8AC3E}">
        <p14:creationId xmlns:p14="http://schemas.microsoft.com/office/powerpoint/2010/main" val="1168621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700" y="60451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latin typeface="Helvetica Light" panose="020B0403020202020204" pitchFamily="34" charset="0"/>
              </a:rPr>
              <a:t>Installation and Setup Instructions</a:t>
            </a:r>
            <a:endParaRPr sz="3200" dirty="0">
              <a:latin typeface="Helvetica Light" panose="020B0403020202020204" pitchFamily="34" charset="0"/>
            </a:endParaRP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311700" y="1238649"/>
            <a:ext cx="8259000" cy="1268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14300" indent="0">
              <a:buNone/>
            </a:pPr>
            <a:r>
              <a:rPr lang="en-US" sz="3200" dirty="0"/>
              <a:t>For a system running macOS</a:t>
            </a:r>
          </a:p>
          <a:p>
            <a:r>
              <a:rPr lang="en-US" sz="3200" dirty="0"/>
              <a:t>MAMP: ‘Mac’, Apache, MySQL, PHP</a:t>
            </a:r>
          </a:p>
          <a:p>
            <a:r>
              <a:rPr lang="en-US" sz="3200" dirty="0"/>
              <a:t>VRCB Application Files</a:t>
            </a:r>
          </a:p>
        </p:txBody>
      </p:sp>
    </p:spTree>
    <p:extLst>
      <p:ext uri="{BB962C8B-B14F-4D97-AF65-F5344CB8AC3E}">
        <p14:creationId xmlns:p14="http://schemas.microsoft.com/office/powerpoint/2010/main" val="506046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2A3010-2AF1-A243-ABB8-9B29EF817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/>
          <a:stretch/>
        </p:blipFill>
        <p:spPr>
          <a:xfrm>
            <a:off x="2443323" y="21962726"/>
            <a:ext cx="13461229" cy="902006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37A5E0C-6A31-9640-90FA-F3B3821FA8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/>
          <a:stretch/>
        </p:blipFill>
        <p:spPr>
          <a:xfrm>
            <a:off x="685557" y="0"/>
            <a:ext cx="7772885" cy="520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51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8FD28F-71A8-2F4A-BFA5-EF53CA2858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2" b="27225"/>
          <a:stretch/>
        </p:blipFill>
        <p:spPr>
          <a:xfrm>
            <a:off x="4483207" y="35338043"/>
            <a:ext cx="9013967" cy="37279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1C31B19-1D6F-174D-9106-14F4B4BF53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2" b="27225"/>
          <a:stretch/>
        </p:blipFill>
        <p:spPr>
          <a:xfrm>
            <a:off x="65016" y="778120"/>
            <a:ext cx="9013967" cy="372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47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8FD28F-71A8-2F4A-BFA5-EF53CA2858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207" y="32540167"/>
            <a:ext cx="9013967" cy="8967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1B890B7-C5BE-9A45-971C-CC79155F2D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 b="69400"/>
          <a:stretch/>
        </p:blipFill>
        <p:spPr>
          <a:xfrm>
            <a:off x="483672" y="1094340"/>
            <a:ext cx="8176655" cy="295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10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Helvetica Light" panose="020B0403020202020204" pitchFamily="34" charset="0"/>
              </a:rPr>
              <a:t>Watch Orders</a:t>
            </a:r>
            <a:endParaRPr sz="3600" dirty="0">
              <a:latin typeface="Helvetica Light" panose="020B0403020202020204" pitchFamily="34" charset="0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C8579D9-FE28-7945-B84B-FCA56DA1E0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45272" y="1133093"/>
            <a:ext cx="3358050" cy="3499895"/>
          </a:xfrm>
        </p:spPr>
        <p:txBody>
          <a:bodyPr/>
          <a:lstStyle/>
          <a:p>
            <a:pPr marL="0" lvl="0" indent="0">
              <a:buNone/>
            </a:pPr>
            <a:r>
              <a:rPr lang="en-US" sz="2400" dirty="0">
                <a:solidFill>
                  <a:srgbClr val="FFFFFF"/>
                </a:solidFill>
                <a:latin typeface="Helvetica Light" panose="020B0403020202020204" pitchFamily="34" charset="0"/>
              </a:rPr>
              <a:t>Officers</a:t>
            </a:r>
          </a:p>
          <a:p>
            <a:pPr lvl="0" indent="-304800">
              <a:buClr>
                <a:srgbClr val="CCCCCC"/>
              </a:buClr>
              <a:buSzPts val="1200"/>
            </a:pPr>
            <a:r>
              <a:rPr lang="en-US" sz="1600" dirty="0">
                <a:solidFill>
                  <a:srgbClr val="CCCCCC"/>
                </a:solidFill>
                <a:latin typeface="Helvetica Light" panose="020B0403020202020204" pitchFamily="34" charset="0"/>
              </a:rPr>
              <a:t>View &amp; Track ‘Watch Orders’</a:t>
            </a:r>
          </a:p>
          <a:p>
            <a:pPr marL="0" lvl="0" indent="0">
              <a:buClr>
                <a:srgbClr val="000000"/>
              </a:buClr>
              <a:buSzPts val="1100"/>
              <a:buNone/>
            </a:pPr>
            <a:r>
              <a:rPr lang="en-US" sz="2400" dirty="0">
                <a:solidFill>
                  <a:schemeClr val="dk1"/>
                </a:solidFill>
                <a:latin typeface="Helvetica Light" panose="020B0403020202020204" pitchFamily="34" charset="0"/>
              </a:rPr>
              <a:t>Supervisors</a:t>
            </a:r>
          </a:p>
          <a:p>
            <a:pPr lvl="0" indent="-304800">
              <a:buClr>
                <a:srgbClr val="CCCCCC"/>
              </a:buClr>
              <a:buSzPts val="1200"/>
            </a:pPr>
            <a:r>
              <a:rPr lang="en-US" sz="1600" dirty="0">
                <a:solidFill>
                  <a:srgbClr val="CCCCCC"/>
                </a:solidFill>
                <a:latin typeface="Helvetica Light" panose="020B0403020202020204" pitchFamily="34" charset="0"/>
              </a:rPr>
              <a:t>Add ‘Watch Orders’, individually or via batch .csv file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9E8038-52FB-EC4E-8521-52A2FEDCCD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00" y="1198580"/>
            <a:ext cx="5333572" cy="349989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Helvetica Light" panose="020B0403020202020204" pitchFamily="34" charset="0"/>
              </a:rPr>
              <a:t>Future Application Development</a:t>
            </a:r>
            <a:endParaRPr sz="3200" dirty="0">
              <a:latin typeface="Helvetica Light" panose="020B0403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EAB0B5-A398-AE40-BC80-CA3063E6C7FD}"/>
              </a:ext>
            </a:extLst>
          </p:cNvPr>
          <p:cNvSpPr/>
          <p:nvPr/>
        </p:nvSpPr>
        <p:spPr>
          <a:xfrm>
            <a:off x="-778398" y="1450003"/>
            <a:ext cx="10380134" cy="282134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0" name="Google Shape;120;p22"/>
          <p:cNvSpPr txBox="1">
            <a:spLocks noGrp="1"/>
          </p:cNvSpPr>
          <p:nvPr>
            <p:ph type="body" idx="1"/>
          </p:nvPr>
        </p:nvSpPr>
        <p:spPr>
          <a:xfrm>
            <a:off x="311700" y="1450003"/>
            <a:ext cx="8520600" cy="31188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Further UX/UI Optimization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" sz="24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Distributable Template of Application</a:t>
            </a:r>
            <a:endParaRPr sz="2400" b="1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lvl="1" indent="-381000">
              <a:spcBef>
                <a:spcPts val="0"/>
              </a:spcBef>
              <a:buSzPts val="2400"/>
              <a:buChar char="-"/>
            </a:pPr>
            <a:r>
              <a:rPr lang="en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Customizable features for other police departments</a:t>
            </a:r>
            <a:endParaRPr sz="2000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-"/>
            </a:pPr>
            <a:r>
              <a:rPr lang="en-US" sz="24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Wishlist Features</a:t>
            </a:r>
          </a:p>
          <a:p>
            <a:pPr lvl="1" indent="-381000">
              <a:spcBef>
                <a:spcPts val="0"/>
              </a:spcBef>
              <a:buSzPts val="2400"/>
              <a:buChar char="-"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Individual &amp; Unit Inboxes</a:t>
            </a:r>
          </a:p>
          <a:p>
            <a:pPr lvl="1" indent="-381000">
              <a:spcBef>
                <a:spcPts val="0"/>
              </a:spcBef>
              <a:buSzPts val="2400"/>
              <a:buChar char="-"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Search within contents of PDF documents</a:t>
            </a:r>
          </a:p>
          <a:p>
            <a:pPr lvl="1" indent="-381000">
              <a:spcBef>
                <a:spcPts val="0"/>
              </a:spcBef>
              <a:buSzPts val="2400"/>
              <a:buChar char="-"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More modern data processing techniques</a:t>
            </a:r>
            <a:endParaRPr sz="2000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>
            <a:spLocks noGrp="1"/>
          </p:cNvSpPr>
          <p:nvPr>
            <p:ph type="title"/>
          </p:nvPr>
        </p:nvSpPr>
        <p:spPr>
          <a:xfrm>
            <a:off x="311700" y="2098001"/>
            <a:ext cx="8520600" cy="279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For more information, please contact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Masoud </a:t>
            </a:r>
            <a:r>
              <a:rPr lang="en" sz="2400" b="1" dirty="0" err="1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Sadjadi</a:t>
            </a:r>
            <a:endParaRPr sz="2400" b="1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Senior Project Coordinator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Florida International University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 err="1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masoud.sadjadi@fiu.edu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305-348-1835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https://</a:t>
            </a:r>
            <a:r>
              <a:rPr lang="en" sz="1800" dirty="0" err="1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seniorproject.cis.fiu.edu</a:t>
            </a:r>
            <a:r>
              <a:rPr lang="en" sz="1800" dirty="0">
                <a:solidFill>
                  <a:srgbClr val="F3F3F3"/>
                </a:solidFill>
                <a:latin typeface="Helvetica Light" panose="020B0403020202020204" pitchFamily="34" charset="0"/>
                <a:ea typeface="Trebuchet MS"/>
                <a:cs typeface="Trebuchet MS"/>
                <a:sym typeface="Trebuchet MS"/>
              </a:rPr>
              <a:t>/</a:t>
            </a:r>
            <a:endParaRPr sz="18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F3F3F3"/>
              </a:solidFill>
              <a:latin typeface="Helvetica Light" panose="020B0403020202020204" pitchFamily="34" charset="0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2988" y="549600"/>
            <a:ext cx="5698023" cy="109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4875" y="2876899"/>
            <a:ext cx="1355775" cy="161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1700" y="3154175"/>
            <a:ext cx="2200950" cy="12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700" y="60451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latin typeface="Helvetica Light" panose="020B0403020202020204" pitchFamily="34" charset="0"/>
              </a:rPr>
              <a:t>Problem</a:t>
            </a:r>
            <a:r>
              <a:rPr lang="en" sz="3200" dirty="0">
                <a:latin typeface="Helvetica Light" panose="020B0403020202020204" pitchFamily="34" charset="0"/>
              </a:rPr>
              <a:t>: In-Person Briefings</a:t>
            </a:r>
            <a:endParaRPr sz="3200" dirty="0">
              <a:latin typeface="Helvetica Light" panose="020B0403020202020204" pitchFamily="34" charset="0"/>
            </a:endParaRP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311700" y="1238649"/>
            <a:ext cx="8259000" cy="1268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At the beginning and end of each shift at the Pinecrest Police department, shift supervisors share critical information and assign tasks to officers during a brief meeting called ‘Roll Call’.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CE75D11-B315-E043-9906-A2ED6D37D7C0}"/>
              </a:ext>
            </a:extLst>
          </p:cNvPr>
          <p:cNvSpPr/>
          <p:nvPr/>
        </p:nvSpPr>
        <p:spPr>
          <a:xfrm>
            <a:off x="4604240" y="2490596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Rectangle 23" descr="Lecturer">
            <a:extLst>
              <a:ext uri="{FF2B5EF4-FFF2-40B4-BE49-F238E27FC236}">
                <a16:creationId xmlns:a16="http://schemas.microsoft.com/office/drawing/2014/main" id="{4836D3C4-F47B-0847-8BF8-22BB1D856E80}"/>
              </a:ext>
            </a:extLst>
          </p:cNvPr>
          <p:cNvSpPr/>
          <p:nvPr/>
        </p:nvSpPr>
        <p:spPr>
          <a:xfrm>
            <a:off x="4694558" y="2575601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6ED7920-6631-8A4D-8641-CB41EA178A1C}"/>
              </a:ext>
            </a:extLst>
          </p:cNvPr>
          <p:cNvGrpSpPr/>
          <p:nvPr/>
        </p:nvGrpSpPr>
        <p:grpSpPr>
          <a:xfrm>
            <a:off x="4694558" y="3983918"/>
            <a:ext cx="1625722" cy="212529"/>
            <a:chOff x="93814" y="2250265"/>
            <a:chExt cx="1625722" cy="21252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73D161F-79A7-8E4F-81FF-54E5CC31A8A8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57AA8D0-84B6-D74B-B607-3E6562AA09E5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Accountability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B01653CE-74AE-004B-8288-0800A7564245}"/>
              </a:ext>
            </a:extLst>
          </p:cNvPr>
          <p:cNvSpPr/>
          <p:nvPr/>
        </p:nvSpPr>
        <p:spPr>
          <a:xfrm>
            <a:off x="671012" y="2492159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3" name="Rectangle 32" descr="Lecturer">
            <a:extLst>
              <a:ext uri="{FF2B5EF4-FFF2-40B4-BE49-F238E27FC236}">
                <a16:creationId xmlns:a16="http://schemas.microsoft.com/office/drawing/2014/main" id="{FB006B2F-C1E9-FA4D-927A-2EA6D86F940F}"/>
              </a:ext>
            </a:extLst>
          </p:cNvPr>
          <p:cNvSpPr/>
          <p:nvPr/>
        </p:nvSpPr>
        <p:spPr>
          <a:xfrm>
            <a:off x="761330" y="2577164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4CDE63D-744D-2C46-899F-957AA90B1C84}"/>
              </a:ext>
            </a:extLst>
          </p:cNvPr>
          <p:cNvGrpSpPr/>
          <p:nvPr/>
        </p:nvGrpSpPr>
        <p:grpSpPr>
          <a:xfrm>
            <a:off x="761330" y="3985481"/>
            <a:ext cx="1625722" cy="212529"/>
            <a:chOff x="93814" y="2250265"/>
            <a:chExt cx="1625722" cy="212529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5D2565C-6612-E140-9749-52500DA005AA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D4DB1CB-5275-3B47-81C5-5CD7EC7A5D13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In-Person Meeting</a:t>
              </a: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5617D912-3A50-DD4F-8698-F8A86F9C9BBF}"/>
              </a:ext>
            </a:extLst>
          </p:cNvPr>
          <p:cNvSpPr/>
          <p:nvPr/>
        </p:nvSpPr>
        <p:spPr>
          <a:xfrm>
            <a:off x="2635807" y="2490596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Rectangle 41" descr="Lecturer">
            <a:extLst>
              <a:ext uri="{FF2B5EF4-FFF2-40B4-BE49-F238E27FC236}">
                <a16:creationId xmlns:a16="http://schemas.microsoft.com/office/drawing/2014/main" id="{52B9A495-A1DF-1349-BC0D-A8FF2B5D5EE6}"/>
              </a:ext>
            </a:extLst>
          </p:cNvPr>
          <p:cNvSpPr/>
          <p:nvPr/>
        </p:nvSpPr>
        <p:spPr>
          <a:xfrm>
            <a:off x="2726125" y="2575601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05D3B80-C596-7B43-9B41-E4854F0F1527}"/>
              </a:ext>
            </a:extLst>
          </p:cNvPr>
          <p:cNvGrpSpPr/>
          <p:nvPr/>
        </p:nvGrpSpPr>
        <p:grpSpPr>
          <a:xfrm>
            <a:off x="2726125" y="3983918"/>
            <a:ext cx="1625722" cy="212529"/>
            <a:chOff x="93814" y="2250265"/>
            <a:chExt cx="1625722" cy="212529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65D9488-202A-BF42-900E-3B1CD3A538FF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36A02D9-6483-BB48-B4B0-7BF5D8D8B51C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latin typeface="Helvetica Light" panose="020B0403020202020204" pitchFamily="34" charset="0"/>
                </a:rPr>
                <a:t>Documents</a:t>
              </a:r>
              <a:endParaRPr lang="en-US" b="1" i="0" kern="1200" dirty="0">
                <a:latin typeface="Helvetica Light" panose="020B0403020202020204" pitchFamily="34" charset="0"/>
              </a:endParaRPr>
            </a:p>
          </p:txBody>
        </p:sp>
      </p:grpSp>
      <p:pic>
        <p:nvPicPr>
          <p:cNvPr id="21" name="Graphic 20" descr="Meeting">
            <a:extLst>
              <a:ext uri="{FF2B5EF4-FFF2-40B4-BE49-F238E27FC236}">
                <a16:creationId xmlns:a16="http://schemas.microsoft.com/office/drawing/2014/main" id="{2A9E0911-8D1F-BA4E-9B2A-DBE8844D4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1349" y="2636577"/>
            <a:ext cx="1483506" cy="1483506"/>
          </a:xfrm>
          <a:prstGeom prst="rect">
            <a:avLst/>
          </a:prstGeom>
        </p:spPr>
      </p:pic>
      <p:pic>
        <p:nvPicPr>
          <p:cNvPr id="51" name="Graphic 50" descr="Document">
            <a:extLst>
              <a:ext uri="{FF2B5EF4-FFF2-40B4-BE49-F238E27FC236}">
                <a16:creationId xmlns:a16="http://schemas.microsoft.com/office/drawing/2014/main" id="{E7028DAE-75AB-AF41-973E-0D721B61E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26300" y="2694436"/>
            <a:ext cx="1170049" cy="1170049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F1719D55-6E8E-284E-B6BF-878E8EBD9B0C}"/>
              </a:ext>
            </a:extLst>
          </p:cNvPr>
          <p:cNvSpPr txBox="1"/>
          <p:nvPr/>
        </p:nvSpPr>
        <p:spPr>
          <a:xfrm>
            <a:off x="573300" y="4295683"/>
            <a:ext cx="2001781" cy="22928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Officer schedule can conflict with physical meeting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FC4B84-B2AB-4D47-B829-9E7FEA937803}"/>
              </a:ext>
            </a:extLst>
          </p:cNvPr>
          <p:cNvSpPr txBox="1"/>
          <p:nvPr/>
        </p:nvSpPr>
        <p:spPr>
          <a:xfrm>
            <a:off x="2759620" y="4284555"/>
            <a:ext cx="1503408" cy="24086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Paper wasteful and inefficient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21AFF66-9A61-B744-A93D-48213ED6BE69}"/>
              </a:ext>
            </a:extLst>
          </p:cNvPr>
          <p:cNvSpPr txBox="1"/>
          <p:nvPr/>
        </p:nvSpPr>
        <p:spPr>
          <a:xfrm>
            <a:off x="4694556" y="4267982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No way of knowing which officer reviewed info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C39A489-2282-BC41-BE92-A278ABD7795F}"/>
              </a:ext>
            </a:extLst>
          </p:cNvPr>
          <p:cNvSpPr/>
          <p:nvPr/>
        </p:nvSpPr>
        <p:spPr>
          <a:xfrm>
            <a:off x="6572472" y="2485573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" name="Rectangle 57" descr="Lecturer">
            <a:extLst>
              <a:ext uri="{FF2B5EF4-FFF2-40B4-BE49-F238E27FC236}">
                <a16:creationId xmlns:a16="http://schemas.microsoft.com/office/drawing/2014/main" id="{54F74BCF-D625-1C4B-8521-8D180DCB794B}"/>
              </a:ext>
            </a:extLst>
          </p:cNvPr>
          <p:cNvSpPr/>
          <p:nvPr/>
        </p:nvSpPr>
        <p:spPr>
          <a:xfrm>
            <a:off x="6662790" y="2570578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5CD08D3-A642-2947-BA4F-F808C43E91A7}"/>
              </a:ext>
            </a:extLst>
          </p:cNvPr>
          <p:cNvGrpSpPr/>
          <p:nvPr/>
        </p:nvGrpSpPr>
        <p:grpSpPr>
          <a:xfrm>
            <a:off x="6662790" y="3978895"/>
            <a:ext cx="1625722" cy="212529"/>
            <a:chOff x="93814" y="2250265"/>
            <a:chExt cx="1625722" cy="212529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6C2340B-611D-C840-B57F-803A89A485B3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64634C4-AF4E-D34C-8743-60D6036B8223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Time</a:t>
              </a:r>
            </a:p>
          </p:txBody>
        </p:sp>
      </p:grpSp>
      <p:pic>
        <p:nvPicPr>
          <p:cNvPr id="62" name="Graphic 61" descr="Clock">
            <a:extLst>
              <a:ext uri="{FF2B5EF4-FFF2-40B4-BE49-F238E27FC236}">
                <a16:creationId xmlns:a16="http://schemas.microsoft.com/office/drawing/2014/main" id="{7F5F90E8-E696-B24E-9F39-CAB2B85A04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46174" y="2635969"/>
            <a:ext cx="1258953" cy="125895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2A2104D-AF75-1740-8C41-C7C01B3304CB}"/>
              </a:ext>
            </a:extLst>
          </p:cNvPr>
          <p:cNvSpPr txBox="1"/>
          <p:nvPr/>
        </p:nvSpPr>
        <p:spPr>
          <a:xfrm>
            <a:off x="6662788" y="4262959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Process time-consuming overall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pic>
        <p:nvPicPr>
          <p:cNvPr id="53" name="Graphic 52" descr="Checkmark">
            <a:extLst>
              <a:ext uri="{FF2B5EF4-FFF2-40B4-BE49-F238E27FC236}">
                <a16:creationId xmlns:a16="http://schemas.microsoft.com/office/drawing/2014/main" id="{14F947CE-30B0-D744-9982-81A7EB817A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1091324">
            <a:off x="4923217" y="2715481"/>
            <a:ext cx="1168400" cy="116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2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CCE75D11-B315-E043-9906-A2ED6D37D7C0}"/>
              </a:ext>
            </a:extLst>
          </p:cNvPr>
          <p:cNvSpPr/>
          <p:nvPr/>
        </p:nvSpPr>
        <p:spPr>
          <a:xfrm>
            <a:off x="4605475" y="2493501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Rectangle 23" descr="Lecturer">
            <a:extLst>
              <a:ext uri="{FF2B5EF4-FFF2-40B4-BE49-F238E27FC236}">
                <a16:creationId xmlns:a16="http://schemas.microsoft.com/office/drawing/2014/main" id="{4836D3C4-F47B-0847-8BF8-22BB1D856E80}"/>
              </a:ext>
            </a:extLst>
          </p:cNvPr>
          <p:cNvSpPr/>
          <p:nvPr/>
        </p:nvSpPr>
        <p:spPr>
          <a:xfrm>
            <a:off x="4695793" y="2578506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6ED7920-6631-8A4D-8641-CB41EA178A1C}"/>
              </a:ext>
            </a:extLst>
          </p:cNvPr>
          <p:cNvGrpSpPr/>
          <p:nvPr/>
        </p:nvGrpSpPr>
        <p:grpSpPr>
          <a:xfrm>
            <a:off x="4695793" y="3986823"/>
            <a:ext cx="1625722" cy="212529"/>
            <a:chOff x="93814" y="2250265"/>
            <a:chExt cx="1625722" cy="212529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73D161F-79A7-8E4F-81FF-54E5CC31A8A8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57AA8D0-84B6-D74B-B607-3E6562AA09E5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Accountability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B01653CE-74AE-004B-8288-0800A7564245}"/>
              </a:ext>
            </a:extLst>
          </p:cNvPr>
          <p:cNvSpPr/>
          <p:nvPr/>
        </p:nvSpPr>
        <p:spPr>
          <a:xfrm>
            <a:off x="672247" y="2495064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3" name="Rectangle 32" descr="Lecturer">
            <a:extLst>
              <a:ext uri="{FF2B5EF4-FFF2-40B4-BE49-F238E27FC236}">
                <a16:creationId xmlns:a16="http://schemas.microsoft.com/office/drawing/2014/main" id="{FB006B2F-C1E9-FA4D-927A-2EA6D86F940F}"/>
              </a:ext>
            </a:extLst>
          </p:cNvPr>
          <p:cNvSpPr/>
          <p:nvPr/>
        </p:nvSpPr>
        <p:spPr>
          <a:xfrm>
            <a:off x="762565" y="2580069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4CDE63D-744D-2C46-899F-957AA90B1C84}"/>
              </a:ext>
            </a:extLst>
          </p:cNvPr>
          <p:cNvGrpSpPr/>
          <p:nvPr/>
        </p:nvGrpSpPr>
        <p:grpSpPr>
          <a:xfrm>
            <a:off x="762565" y="3988386"/>
            <a:ext cx="1625722" cy="212529"/>
            <a:chOff x="93814" y="2250265"/>
            <a:chExt cx="1625722" cy="212529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5D2565C-6612-E140-9749-52500DA005AA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5D4DB1CB-5275-3B47-81C5-5CD7EC7A5D13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latin typeface="Helvetica Light" panose="020B0403020202020204" pitchFamily="34" charset="0"/>
                </a:rPr>
                <a:t>Web Application</a:t>
              </a:r>
              <a:endParaRPr lang="en-US" b="1" i="0" kern="1200" dirty="0">
                <a:latin typeface="Helvetica Light" panose="020B0403020202020204" pitchFamily="34" charset="0"/>
              </a:endParaRPr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5617D912-3A50-DD4F-8698-F8A86F9C9BBF}"/>
              </a:ext>
            </a:extLst>
          </p:cNvPr>
          <p:cNvSpPr/>
          <p:nvPr/>
        </p:nvSpPr>
        <p:spPr>
          <a:xfrm>
            <a:off x="2637042" y="2493501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Rectangle 41" descr="Lecturer">
            <a:extLst>
              <a:ext uri="{FF2B5EF4-FFF2-40B4-BE49-F238E27FC236}">
                <a16:creationId xmlns:a16="http://schemas.microsoft.com/office/drawing/2014/main" id="{52B9A495-A1DF-1349-BC0D-A8FF2B5D5EE6}"/>
              </a:ext>
            </a:extLst>
          </p:cNvPr>
          <p:cNvSpPr/>
          <p:nvPr/>
        </p:nvSpPr>
        <p:spPr>
          <a:xfrm>
            <a:off x="2727360" y="2578506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005D3B80-C596-7B43-9B41-E4854F0F1527}"/>
              </a:ext>
            </a:extLst>
          </p:cNvPr>
          <p:cNvGrpSpPr/>
          <p:nvPr/>
        </p:nvGrpSpPr>
        <p:grpSpPr>
          <a:xfrm>
            <a:off x="2727360" y="3986823"/>
            <a:ext cx="1625722" cy="212529"/>
            <a:chOff x="93814" y="2250265"/>
            <a:chExt cx="1625722" cy="212529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65D9488-202A-BF42-900E-3B1CD3A538FF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36A02D9-6483-BB48-B4B0-7BF5D8D8B51C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latin typeface="Helvetica Light" panose="020B0403020202020204" pitchFamily="34" charset="0"/>
                </a:rPr>
                <a:t>Documents</a:t>
              </a:r>
              <a:endParaRPr lang="en-US" b="1" i="0" kern="1200" dirty="0">
                <a:latin typeface="Helvetica Light" panose="020B0403020202020204" pitchFamily="34" charset="0"/>
              </a:endParaRPr>
            </a:p>
          </p:txBody>
        </p:sp>
      </p:grpSp>
      <p:pic>
        <p:nvPicPr>
          <p:cNvPr id="21" name="Graphic 20" descr="Meeting">
            <a:extLst>
              <a:ext uri="{FF2B5EF4-FFF2-40B4-BE49-F238E27FC236}">
                <a16:creationId xmlns:a16="http://schemas.microsoft.com/office/drawing/2014/main" id="{2A9E0911-8D1F-BA4E-9B2A-DBE8844D45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2584" y="2639482"/>
            <a:ext cx="1483506" cy="1483506"/>
          </a:xfrm>
          <a:prstGeom prst="rect">
            <a:avLst/>
          </a:prstGeom>
        </p:spPr>
      </p:pic>
      <p:pic>
        <p:nvPicPr>
          <p:cNvPr id="51" name="Graphic 50" descr="Document">
            <a:extLst>
              <a:ext uri="{FF2B5EF4-FFF2-40B4-BE49-F238E27FC236}">
                <a16:creationId xmlns:a16="http://schemas.microsoft.com/office/drawing/2014/main" id="{E7028DAE-75AB-AF41-973E-0D721B61E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27535" y="2697341"/>
            <a:ext cx="1170049" cy="1170049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F1719D55-6E8E-284E-B6BF-878E8EBD9B0C}"/>
              </a:ext>
            </a:extLst>
          </p:cNvPr>
          <p:cNvSpPr txBox="1"/>
          <p:nvPr/>
        </p:nvSpPr>
        <p:spPr>
          <a:xfrm>
            <a:off x="574535" y="4298588"/>
            <a:ext cx="2001781" cy="229289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Accessible at anytime during any given officer’s shift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FC4B84-B2AB-4D47-B829-9E7FEA937803}"/>
              </a:ext>
            </a:extLst>
          </p:cNvPr>
          <p:cNvSpPr txBox="1"/>
          <p:nvPr/>
        </p:nvSpPr>
        <p:spPr>
          <a:xfrm>
            <a:off x="2760855" y="4287460"/>
            <a:ext cx="1503408" cy="24086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Online repository of PDF documents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21AFF66-9A61-B744-A93D-48213ED6BE69}"/>
              </a:ext>
            </a:extLst>
          </p:cNvPr>
          <p:cNvSpPr txBox="1"/>
          <p:nvPr/>
        </p:nvSpPr>
        <p:spPr>
          <a:xfrm>
            <a:off x="4695791" y="4270887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View Logs provide data on officer’s documents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C39A489-2282-BC41-BE92-A278ABD7795F}"/>
              </a:ext>
            </a:extLst>
          </p:cNvPr>
          <p:cNvSpPr/>
          <p:nvPr/>
        </p:nvSpPr>
        <p:spPr>
          <a:xfrm>
            <a:off x="6573707" y="2488478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8" name="Rectangle 57" descr="Lecturer">
            <a:extLst>
              <a:ext uri="{FF2B5EF4-FFF2-40B4-BE49-F238E27FC236}">
                <a16:creationId xmlns:a16="http://schemas.microsoft.com/office/drawing/2014/main" id="{54F74BCF-D625-1C4B-8521-8D180DCB794B}"/>
              </a:ext>
            </a:extLst>
          </p:cNvPr>
          <p:cNvSpPr/>
          <p:nvPr/>
        </p:nvSpPr>
        <p:spPr>
          <a:xfrm>
            <a:off x="6664025" y="2573483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5CD08D3-A642-2947-BA4F-F808C43E91A7}"/>
              </a:ext>
            </a:extLst>
          </p:cNvPr>
          <p:cNvGrpSpPr/>
          <p:nvPr/>
        </p:nvGrpSpPr>
        <p:grpSpPr>
          <a:xfrm>
            <a:off x="6664025" y="3981800"/>
            <a:ext cx="1625722" cy="212529"/>
            <a:chOff x="93814" y="2250265"/>
            <a:chExt cx="1625722" cy="212529"/>
          </a:xfrm>
        </p:grpSpPr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6C2340B-611D-C840-B57F-803A89A485B3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964634C4-AF4E-D34C-8743-60D6036B8223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Time</a:t>
              </a:r>
            </a:p>
          </p:txBody>
        </p:sp>
      </p:grpSp>
      <p:pic>
        <p:nvPicPr>
          <p:cNvPr id="62" name="Graphic 61" descr="Clock">
            <a:extLst>
              <a:ext uri="{FF2B5EF4-FFF2-40B4-BE49-F238E27FC236}">
                <a16:creationId xmlns:a16="http://schemas.microsoft.com/office/drawing/2014/main" id="{7F5F90E8-E696-B24E-9F39-CAB2B85A04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47409" y="2638874"/>
            <a:ext cx="1258953" cy="1258953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22A2104D-AF75-1740-8C41-C7C01B3304CB}"/>
              </a:ext>
            </a:extLst>
          </p:cNvPr>
          <p:cNvSpPr txBox="1"/>
          <p:nvPr/>
        </p:nvSpPr>
        <p:spPr>
          <a:xfrm>
            <a:off x="6664023" y="4265864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Data can be updated in real time on patrol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pic>
        <p:nvPicPr>
          <p:cNvPr id="53" name="Graphic 52" descr="Checkmark">
            <a:extLst>
              <a:ext uri="{FF2B5EF4-FFF2-40B4-BE49-F238E27FC236}">
                <a16:creationId xmlns:a16="http://schemas.microsoft.com/office/drawing/2014/main" id="{14F947CE-30B0-D744-9982-81A7EB817A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1091324">
            <a:off x="4924452" y="2718386"/>
            <a:ext cx="1168400" cy="1168400"/>
          </a:xfrm>
          <a:prstGeom prst="rect">
            <a:avLst/>
          </a:prstGeom>
        </p:spPr>
      </p:pic>
      <p:sp>
        <p:nvSpPr>
          <p:cNvPr id="39" name="Google Shape;64;p14">
            <a:extLst>
              <a:ext uri="{FF2B5EF4-FFF2-40B4-BE49-F238E27FC236}">
                <a16:creationId xmlns:a16="http://schemas.microsoft.com/office/drawing/2014/main" id="{84D13544-A3D6-514E-9FBC-D2B8846404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604513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latin typeface="Helvetica Light" panose="020B0403020202020204" pitchFamily="34" charset="0"/>
              </a:rPr>
              <a:t>Solution</a:t>
            </a:r>
            <a:r>
              <a:rPr lang="en" sz="3200" dirty="0">
                <a:latin typeface="Helvetica Light" panose="020B0403020202020204" pitchFamily="34" charset="0"/>
              </a:rPr>
              <a:t>: Virtual Roll Call Briefings</a:t>
            </a:r>
            <a:endParaRPr sz="3200" dirty="0">
              <a:latin typeface="Helvetica Light" panose="020B0403020202020204" pitchFamily="34" charset="0"/>
            </a:endParaRPr>
          </a:p>
        </p:txBody>
      </p:sp>
      <p:sp>
        <p:nvSpPr>
          <p:cNvPr id="40" name="Google Shape;65;p14">
            <a:extLst>
              <a:ext uri="{FF2B5EF4-FFF2-40B4-BE49-F238E27FC236}">
                <a16:creationId xmlns:a16="http://schemas.microsoft.com/office/drawing/2014/main" id="{22820033-326B-5546-A6B3-42D7CBFF47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238649"/>
            <a:ext cx="8259000" cy="1268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The Virtual Roll Call Briefing application facilitates daily briefings online, aiding in convenience, efficiency, and accessibility. </a:t>
            </a:r>
          </a:p>
        </p:txBody>
      </p:sp>
    </p:spTree>
    <p:extLst>
      <p:ext uri="{BB962C8B-B14F-4D97-AF65-F5344CB8AC3E}">
        <p14:creationId xmlns:p14="http://schemas.microsoft.com/office/powerpoint/2010/main" val="1129668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latin typeface="Helvetica Light" panose="020B0403020202020204" pitchFamily="34" charset="0"/>
              </a:rPr>
              <a:t>Virtual Roll Call Briefing (VRCB)</a:t>
            </a:r>
            <a:endParaRPr b="1" dirty="0">
              <a:latin typeface="Helvetica Light" panose="020B0403020202020204" pitchFamily="34" charset="0"/>
            </a:endParaRPr>
          </a:p>
        </p:txBody>
      </p:sp>
      <p:sp>
        <p:nvSpPr>
          <p:cNvPr id="65" name="Google Shape;65;p14"/>
          <p:cNvSpPr txBox="1">
            <a:spLocks noGrp="1"/>
          </p:cNvSpPr>
          <p:nvPr>
            <p:ph type="body" idx="1"/>
          </p:nvPr>
        </p:nvSpPr>
        <p:spPr>
          <a:xfrm>
            <a:off x="317048" y="863550"/>
            <a:ext cx="7048952" cy="70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ADADAD"/>
                </a:solidFill>
                <a:latin typeface="Helvetica Light" panose="020B0403020202020204" pitchFamily="34" charset="0"/>
              </a:rPr>
              <a:t>Online application </a:t>
            </a:r>
            <a:r>
              <a:rPr lang="en-US" dirty="0">
                <a:solidFill>
                  <a:srgbClr val="ADADAD"/>
                </a:solidFill>
                <a:latin typeface="Helvetica Light" panose="020B0403020202020204" pitchFamily="34" charset="0"/>
              </a:rPr>
              <a:t>replacing in-person roll call briefings</a:t>
            </a:r>
            <a:endParaRPr dirty="0">
              <a:solidFill>
                <a:srgbClr val="ADADAD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dirty="0">
              <a:latin typeface="Helvetica Light" panose="020B0403020202020204" pitchFamily="34" charset="0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5375076" y="1533817"/>
            <a:ext cx="3110700" cy="29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FFFFF"/>
                </a:solidFill>
                <a:latin typeface="Helvetica Light" panose="020B0403020202020204" pitchFamily="34" charset="0"/>
              </a:rPr>
              <a:t>Officers</a:t>
            </a:r>
            <a:endParaRPr sz="1800" dirty="0">
              <a:solidFill>
                <a:srgbClr val="FFFFFF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Review content assigned to them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Review ‘Reference Documents’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View/Track Watch Orders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800" dirty="0">
                <a:solidFill>
                  <a:schemeClr val="dk1"/>
                </a:solidFill>
                <a:latin typeface="Helvetica Light" panose="020B0403020202020204" pitchFamily="34" charset="0"/>
              </a:rPr>
              <a:t>Supervisors</a:t>
            </a:r>
            <a:endParaRPr sz="1800" dirty="0">
              <a:solidFill>
                <a:schemeClr val="dk1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Content maintenance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Document assignments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View logs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Officer view</a:t>
            </a:r>
            <a:endParaRPr sz="1200" dirty="0">
              <a:solidFill>
                <a:schemeClr val="dk1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dk1"/>
                </a:solidFill>
                <a:latin typeface="Helvetica Light" panose="020B0403020202020204" pitchFamily="34" charset="0"/>
              </a:rPr>
              <a:t>Administrators</a:t>
            </a:r>
            <a:endParaRPr sz="1800" dirty="0">
              <a:solidFill>
                <a:schemeClr val="dk1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Application Maintenance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Supervisor view</a:t>
            </a: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200"/>
              <a:buChar char="●"/>
            </a:pPr>
            <a:r>
              <a:rPr lang="en" sz="1200" dirty="0">
                <a:solidFill>
                  <a:srgbClr val="CCCCCC"/>
                </a:solidFill>
                <a:latin typeface="Helvetica Light" panose="020B0403020202020204" pitchFamily="34" charset="0"/>
              </a:rPr>
              <a:t>Officer view</a:t>
            </a:r>
            <a:endParaRPr sz="1800" dirty="0">
              <a:solidFill>
                <a:schemeClr val="dk1"/>
              </a:solidFill>
              <a:latin typeface="Helvetica Light" panose="020B040302020202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CCCCCC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67" name="Google Shape;67;p14"/>
          <p:cNvPicPr preferRelativeResize="0"/>
          <p:nvPr/>
        </p:nvPicPr>
        <p:blipFill rotWithShape="1">
          <a:blip r:embed="rId3">
            <a:alphaModFix/>
          </a:blip>
          <a:srcRect r="8298"/>
          <a:stretch/>
        </p:blipFill>
        <p:spPr>
          <a:xfrm>
            <a:off x="567950" y="1436250"/>
            <a:ext cx="4556226" cy="3273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4;p14">
            <a:extLst>
              <a:ext uri="{FF2B5EF4-FFF2-40B4-BE49-F238E27FC236}">
                <a16:creationId xmlns:a16="http://schemas.microsoft.com/office/drawing/2014/main" id="{7153F99D-79FF-A24F-9CFB-2C5649D1277A}"/>
              </a:ext>
            </a:extLst>
          </p:cNvPr>
          <p:cNvSpPr txBox="1">
            <a:spLocks/>
          </p:cNvSpPr>
          <p:nvPr/>
        </p:nvSpPr>
        <p:spPr>
          <a:xfrm>
            <a:off x="311700" y="669339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200" b="1" dirty="0">
                <a:latin typeface="Helvetica Light" panose="020B0403020202020204" pitchFamily="34" charset="0"/>
              </a:rPr>
              <a:t>My Focus</a:t>
            </a:r>
            <a:r>
              <a:rPr lang="en-US" sz="3200" dirty="0">
                <a:latin typeface="Helvetica Light" panose="020B0403020202020204" pitchFamily="34" charset="0"/>
              </a:rPr>
              <a:t>: Virtual Watch Order Tracking</a:t>
            </a:r>
          </a:p>
        </p:txBody>
      </p:sp>
      <p:sp>
        <p:nvSpPr>
          <p:cNvPr id="8" name="Google Shape;65;p14">
            <a:extLst>
              <a:ext uri="{FF2B5EF4-FFF2-40B4-BE49-F238E27FC236}">
                <a16:creationId xmlns:a16="http://schemas.microsoft.com/office/drawing/2014/main" id="{6E4EAE23-0A1E-AB42-B8C1-5F1FCCC0A3AD}"/>
              </a:ext>
            </a:extLst>
          </p:cNvPr>
          <p:cNvSpPr txBox="1">
            <a:spLocks/>
          </p:cNvSpPr>
          <p:nvPr/>
        </p:nvSpPr>
        <p:spPr>
          <a:xfrm>
            <a:off x="311700" y="1303475"/>
            <a:ext cx="8259000" cy="12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dirty="0">
                <a:solidFill>
                  <a:schemeClr val="tx1"/>
                </a:solidFill>
                <a:latin typeface="Helvetica Light" panose="020B0403020202020204" pitchFamily="34" charset="0"/>
              </a:rPr>
              <a:t>Officers can also review Watch Orders using application’s map. The map is divided up into zones to aid in travel efficiency.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2177B4-ECF1-BA43-B623-9EBE0821C49E}"/>
              </a:ext>
            </a:extLst>
          </p:cNvPr>
          <p:cNvSpPr/>
          <p:nvPr/>
        </p:nvSpPr>
        <p:spPr>
          <a:xfrm>
            <a:off x="3691075" y="2349034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Rectangle 10" descr="Lecturer">
            <a:extLst>
              <a:ext uri="{FF2B5EF4-FFF2-40B4-BE49-F238E27FC236}">
                <a16:creationId xmlns:a16="http://schemas.microsoft.com/office/drawing/2014/main" id="{19E0CAAC-6911-BA42-A6A1-AF33BC5A478D}"/>
              </a:ext>
            </a:extLst>
          </p:cNvPr>
          <p:cNvSpPr/>
          <p:nvPr/>
        </p:nvSpPr>
        <p:spPr>
          <a:xfrm>
            <a:off x="3781393" y="2434039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8FE81F1-A07F-F244-BA9C-A406BAC67CFE}"/>
              </a:ext>
            </a:extLst>
          </p:cNvPr>
          <p:cNvGrpSpPr/>
          <p:nvPr/>
        </p:nvGrpSpPr>
        <p:grpSpPr>
          <a:xfrm>
            <a:off x="3781393" y="3842356"/>
            <a:ext cx="1625722" cy="212529"/>
            <a:chOff x="93814" y="2250265"/>
            <a:chExt cx="1625722" cy="21252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888BE04-1624-6B40-8BE0-E5AD4B19327F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D5A06A3-B79A-654B-8081-50DB4A94B57B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latin typeface="Helvetica Light" panose="020B0403020202020204" pitchFamily="34" charset="0"/>
                </a:rPr>
                <a:t>Watch Orders</a:t>
              </a:r>
              <a:endParaRPr lang="en-US" b="1" i="0" kern="1200" dirty="0">
                <a:latin typeface="Helvetica Light" panose="020B0403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8BF0817C-9E29-E141-88DE-2C9CACC660DC}"/>
              </a:ext>
            </a:extLst>
          </p:cNvPr>
          <p:cNvSpPr/>
          <p:nvPr/>
        </p:nvSpPr>
        <p:spPr>
          <a:xfrm>
            <a:off x="1722642" y="2349034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Rectangle 15" descr="Lecturer">
            <a:extLst>
              <a:ext uri="{FF2B5EF4-FFF2-40B4-BE49-F238E27FC236}">
                <a16:creationId xmlns:a16="http://schemas.microsoft.com/office/drawing/2014/main" id="{2EA5E523-E14D-F347-B500-E7A300EF17C1}"/>
              </a:ext>
            </a:extLst>
          </p:cNvPr>
          <p:cNvSpPr/>
          <p:nvPr/>
        </p:nvSpPr>
        <p:spPr>
          <a:xfrm>
            <a:off x="1812960" y="2434039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8760858-731A-0D4C-9724-FE25794CC36B}"/>
              </a:ext>
            </a:extLst>
          </p:cNvPr>
          <p:cNvGrpSpPr/>
          <p:nvPr/>
        </p:nvGrpSpPr>
        <p:grpSpPr>
          <a:xfrm>
            <a:off x="1812960" y="3842356"/>
            <a:ext cx="1625722" cy="212529"/>
            <a:chOff x="93814" y="2250265"/>
            <a:chExt cx="1625722" cy="21252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A1526FB-BE27-3A4A-B1BE-8D4CC64A299A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D5471C4-FC19-B242-8113-8E9C90DAAB96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latin typeface="Helvetica Light" panose="020B0403020202020204" pitchFamily="34" charset="0"/>
                </a:rPr>
                <a:t>Google Maps API</a:t>
              </a:r>
              <a:endParaRPr lang="en-US" b="1" i="0" kern="1200" dirty="0">
                <a:latin typeface="Helvetica Light" panose="020B0403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2A03DD4B-09FC-1C4F-A03E-9001AAD5721F}"/>
              </a:ext>
            </a:extLst>
          </p:cNvPr>
          <p:cNvSpPr txBox="1"/>
          <p:nvPr/>
        </p:nvSpPr>
        <p:spPr>
          <a:xfrm>
            <a:off x="1846455" y="4142993"/>
            <a:ext cx="1503408" cy="24086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User-friendly, easy to navigate map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A1C44B-2B64-A744-B410-90C6F510941E}"/>
              </a:ext>
            </a:extLst>
          </p:cNvPr>
          <p:cNvSpPr txBox="1"/>
          <p:nvPr/>
        </p:nvSpPr>
        <p:spPr>
          <a:xfrm>
            <a:off x="3781391" y="4126420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Placed as markers on map situated in Pinecrest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AD7AC2-FED2-AB42-B919-AE324B272DB6}"/>
              </a:ext>
            </a:extLst>
          </p:cNvPr>
          <p:cNvSpPr/>
          <p:nvPr/>
        </p:nvSpPr>
        <p:spPr>
          <a:xfrm>
            <a:off x="5659307" y="2344011"/>
            <a:ext cx="1806358" cy="212512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Rectangle 23" descr="Lecturer">
            <a:extLst>
              <a:ext uri="{FF2B5EF4-FFF2-40B4-BE49-F238E27FC236}">
                <a16:creationId xmlns:a16="http://schemas.microsoft.com/office/drawing/2014/main" id="{3AD5E317-E7C9-6342-B3ED-0A0AD74596E7}"/>
              </a:ext>
            </a:extLst>
          </p:cNvPr>
          <p:cNvSpPr/>
          <p:nvPr/>
        </p:nvSpPr>
        <p:spPr>
          <a:xfrm>
            <a:off x="5749625" y="2429016"/>
            <a:ext cx="1625722" cy="138133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743DDB9-7B7B-D846-B9E7-B83EFF671A18}"/>
              </a:ext>
            </a:extLst>
          </p:cNvPr>
          <p:cNvGrpSpPr/>
          <p:nvPr/>
        </p:nvGrpSpPr>
        <p:grpSpPr>
          <a:xfrm>
            <a:off x="5749625" y="3837333"/>
            <a:ext cx="1625722" cy="212529"/>
            <a:chOff x="93814" y="2250265"/>
            <a:chExt cx="1625722" cy="212529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FF2D1C2-D5D2-F84E-9999-F2AC9B37F66F}"/>
                </a:ext>
              </a:extLst>
            </p:cNvPr>
            <p:cNvSpPr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332B2855-7229-5D48-84D5-7E1B6E86B9D4}"/>
                </a:ext>
              </a:extLst>
            </p:cNvPr>
            <p:cNvSpPr txBox="1"/>
            <p:nvPr/>
          </p:nvSpPr>
          <p:spPr>
            <a:xfrm>
              <a:off x="93814" y="2250265"/>
              <a:ext cx="1625722" cy="21252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i="0" kern="1200" dirty="0">
                  <a:latin typeface="Helvetica Light" panose="020B0403020202020204" pitchFamily="34" charset="0"/>
                </a:rPr>
                <a:t>Tracking</a:t>
              </a: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1678547-A722-274F-95EF-ED26FE6B2135}"/>
              </a:ext>
            </a:extLst>
          </p:cNvPr>
          <p:cNvSpPr txBox="1"/>
          <p:nvPr/>
        </p:nvSpPr>
        <p:spPr>
          <a:xfrm>
            <a:off x="5749623" y="4121397"/>
            <a:ext cx="1625723" cy="262673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marL="0" lvl="0" indent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050" kern="1200" dirty="0">
                <a:latin typeface="Helvetica Light" panose="020B0403020202020204" pitchFamily="34" charset="0"/>
              </a:rPr>
              <a:t>Orders can be tracked and removed from map</a:t>
            </a:r>
            <a:endParaRPr lang="en-US" sz="1050" b="0" i="0" kern="1200" dirty="0">
              <a:latin typeface="Helvetica Light" panose="020B0403020202020204" pitchFamily="34" charset="0"/>
            </a:endParaRPr>
          </a:p>
        </p:txBody>
      </p:sp>
      <p:pic>
        <p:nvPicPr>
          <p:cNvPr id="9" name="Graphic 8" descr="Map with pin">
            <a:extLst>
              <a:ext uri="{FF2B5EF4-FFF2-40B4-BE49-F238E27FC236}">
                <a16:creationId xmlns:a16="http://schemas.microsoft.com/office/drawing/2014/main" id="{0A93FE1F-2D4A-A44C-9030-115DA4D033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63569" y="2497211"/>
            <a:ext cx="1244941" cy="1244941"/>
          </a:xfrm>
          <a:prstGeom prst="rect">
            <a:avLst/>
          </a:prstGeom>
        </p:spPr>
      </p:pic>
      <p:pic>
        <p:nvPicPr>
          <p:cNvPr id="32" name="Graphic 31" descr="Flag">
            <a:extLst>
              <a:ext uri="{FF2B5EF4-FFF2-40B4-BE49-F238E27FC236}">
                <a16:creationId xmlns:a16="http://schemas.microsoft.com/office/drawing/2014/main" id="{758F493D-CC59-744F-A42B-3606799B43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94029" y="2661367"/>
            <a:ext cx="955942" cy="955942"/>
          </a:xfrm>
          <a:prstGeom prst="rect">
            <a:avLst/>
          </a:prstGeom>
        </p:spPr>
      </p:pic>
      <p:pic>
        <p:nvPicPr>
          <p:cNvPr id="34" name="Graphic 33" descr="Pin">
            <a:extLst>
              <a:ext uri="{FF2B5EF4-FFF2-40B4-BE49-F238E27FC236}">
                <a16:creationId xmlns:a16="http://schemas.microsoft.com/office/drawing/2014/main" id="{97A80B9B-07B1-6F4C-A140-5BFA7899015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42215" y="2599412"/>
            <a:ext cx="1040537" cy="104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60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itle 121">
            <a:extLst>
              <a:ext uri="{FF2B5EF4-FFF2-40B4-BE49-F238E27FC236}">
                <a16:creationId xmlns:a16="http://schemas.microsoft.com/office/drawing/2014/main" id="{5DB0F8ED-0884-DA4C-8769-39120B1C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738524"/>
            <a:ext cx="8520600" cy="572700"/>
          </a:xfrm>
        </p:spPr>
        <p:txBody>
          <a:bodyPr/>
          <a:lstStyle/>
          <a:p>
            <a:r>
              <a:rPr lang="en-US" dirty="0">
                <a:latin typeface="Helvetica Light" panose="020B0403020202020204" pitchFamily="34" charset="0"/>
              </a:rPr>
              <a:t>Project Management</a:t>
            </a:r>
          </a:p>
        </p:txBody>
      </p:sp>
      <p:pic>
        <p:nvPicPr>
          <p:cNvPr id="125" name="Picture 124">
            <a:extLst>
              <a:ext uri="{FF2B5EF4-FFF2-40B4-BE49-F238E27FC236}">
                <a16:creationId xmlns:a16="http://schemas.microsoft.com/office/drawing/2014/main" id="{5F1B519D-B89F-9242-AF3A-6329CCA14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5359"/>
            <a:ext cx="9144000" cy="277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2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title"/>
          </p:nvPr>
        </p:nvSpPr>
        <p:spPr>
          <a:xfrm>
            <a:off x="311699" y="73998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 dirty="0">
                <a:latin typeface="Helvetica Light" panose="020B0403020202020204" pitchFamily="34" charset="0"/>
              </a:rPr>
              <a:t>Requirements</a:t>
            </a:r>
            <a:r>
              <a:rPr lang="en" sz="3600" dirty="0">
                <a:latin typeface="Helvetica Light" panose="020B0403020202020204" pitchFamily="34" charset="0"/>
              </a:rPr>
              <a:t>: User Stories</a:t>
            </a:r>
            <a:endParaRPr sz="3200" dirty="0">
              <a:latin typeface="Helvetica Light" panose="020B0403020202020204" pitchFamily="34" charset="0"/>
            </a:endParaRPr>
          </a:p>
        </p:txBody>
      </p:sp>
      <p:sp>
        <p:nvSpPr>
          <p:cNvPr id="6" name="Google Shape;65;p14">
            <a:extLst>
              <a:ext uri="{FF2B5EF4-FFF2-40B4-BE49-F238E27FC236}">
                <a16:creationId xmlns:a16="http://schemas.microsoft.com/office/drawing/2014/main" id="{291D2EF0-8BD7-2D49-95B7-C08C4FD9F5A3}"/>
              </a:ext>
            </a:extLst>
          </p:cNvPr>
          <p:cNvSpPr txBox="1">
            <a:spLocks/>
          </p:cNvSpPr>
          <p:nvPr/>
        </p:nvSpPr>
        <p:spPr>
          <a:xfrm>
            <a:off x="223583" y="1523608"/>
            <a:ext cx="8696833" cy="12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VRC-40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Google Maps API Dependencies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VRC-41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Refactor ‘Add Watch Orders’ 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VRC-43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Refactor ‘Add Batch Watch Orders’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VRC-45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Refactor ‘View Watch Orders’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VRC-46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Refactor ‘Tracking Watch Orders’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VRC-50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‘Watch Order’ Zone Filter on Map 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VRC-19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Add ‘Delete’ Button to manually remove documents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tx1"/>
                </a:solidFill>
                <a:latin typeface="Helvetica Light" panose="020B0403020202020204" pitchFamily="34" charset="0"/>
              </a:rPr>
              <a:t>VRC-51</a:t>
            </a:r>
            <a:r>
              <a:rPr lang="en-US" sz="2200" dirty="0">
                <a:solidFill>
                  <a:schemeClr val="tx1"/>
                </a:solidFill>
                <a:latin typeface="Helvetica Light" panose="020B0403020202020204" pitchFamily="34" charset="0"/>
              </a:rPr>
              <a:t>: Add ‘Delete’ Button to manually remove ‘Watch Orders’</a:t>
            </a:r>
          </a:p>
          <a:p>
            <a:pPr marL="34290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sz="2200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482600" lvl="1" indent="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200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482600" lvl="1" indent="0" defTabSz="4284663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200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385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158298-E96E-6540-9CC3-1448664F0F83}"/>
              </a:ext>
            </a:extLst>
          </p:cNvPr>
          <p:cNvSpPr/>
          <p:nvPr/>
        </p:nvSpPr>
        <p:spPr>
          <a:xfrm>
            <a:off x="-710664" y="1896534"/>
            <a:ext cx="10380134" cy="2821343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1">
              <a:alpha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F438C9-0429-604F-9E16-56423FEAC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103" y="551005"/>
            <a:ext cx="8520600" cy="572700"/>
          </a:xfrm>
        </p:spPr>
        <p:txBody>
          <a:bodyPr/>
          <a:lstStyle/>
          <a:p>
            <a:r>
              <a:rPr lang="en-US" sz="3200" dirty="0">
                <a:latin typeface="Helvetica Light" panose="020B0403020202020204" pitchFamily="34" charset="0"/>
              </a:rPr>
              <a:t>User Story VRC-41: Add ‘Watch Order’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AD1E31-4F2E-B242-AB15-A11604A398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6863" y="1249178"/>
            <a:ext cx="9027137" cy="2645144"/>
          </a:xfrm>
        </p:spPr>
        <p:txBody>
          <a:bodyPr/>
          <a:lstStyle/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  <a:latin typeface="Helvetica Light" panose="020B0403020202020204" pitchFamily="34" charset="0"/>
              </a:rPr>
              <a:t>Mid-way through October 2018, supervisors lost the ability to add watch orders.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“As a </a:t>
            </a:r>
            <a:r>
              <a:rPr lang="en-US" b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Supervisor</a:t>
            </a:r>
            <a:r>
              <a:rPr lang="en-US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 I would like to be able to </a:t>
            </a:r>
            <a:r>
              <a:rPr lang="en-US" b="1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add watch orders to the database </a:t>
            </a:r>
            <a:r>
              <a:rPr lang="en-US" dirty="0">
                <a:solidFill>
                  <a:schemeClr val="tx1"/>
                </a:solidFill>
                <a:latin typeface="Helvetica Light Oblique" panose="020B0403020202020204" pitchFamily="34" charset="0"/>
              </a:rPr>
              <a:t>so that officers can view and track them on the Google Maps ‘View Watch Orders’ feature.”</a:t>
            </a:r>
          </a:p>
          <a:p>
            <a:pPr marL="114300" indent="0">
              <a:buNone/>
            </a:pPr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pPr marL="114300" indent="0">
              <a:buNone/>
            </a:pPr>
            <a:r>
              <a:rPr lang="en-US" sz="1600" u="sng" dirty="0">
                <a:solidFill>
                  <a:schemeClr val="tx1"/>
                </a:solidFill>
                <a:latin typeface="Helvetica Light" panose="020B0403020202020204" pitchFamily="34" charset="0"/>
              </a:rPr>
              <a:t>Acceptance Criteria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Resolve issues that are causing this bug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Supervisor profile showcases "Manage Watch Orders" tab</a:t>
            </a:r>
          </a:p>
          <a:p>
            <a:r>
              <a:rPr lang="en-US" sz="1600" dirty="0">
                <a:solidFill>
                  <a:schemeClr val="tx1"/>
                </a:solidFill>
                <a:latin typeface="Helvetica Light" panose="020B0403020202020204" pitchFamily="34" charset="0"/>
              </a:rPr>
              <a:t>"Manage Watch Orders" page can successfully take addresses and add them to the Watch Orders table.</a:t>
            </a: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  <a:p>
            <a:endParaRPr lang="en-US" dirty="0">
              <a:solidFill>
                <a:schemeClr val="tx1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816752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11729</TotalTime>
  <Words>681</Words>
  <Application>Microsoft Macintosh PowerPoint</Application>
  <PresentationFormat>On-screen Show (16:9)</PresentationFormat>
  <Paragraphs>149</Paragraphs>
  <Slides>25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Helvetica Light</vt:lpstr>
      <vt:lpstr>Helvetica Light Oblique</vt:lpstr>
      <vt:lpstr>Simple Dark</vt:lpstr>
      <vt:lpstr>Virtual Roll Call Briefing 5.0</vt:lpstr>
      <vt:lpstr>Installation and Setup Instructions</vt:lpstr>
      <vt:lpstr>Problem: In-Person Briefings</vt:lpstr>
      <vt:lpstr>Solution: Virtual Roll Call Briefings</vt:lpstr>
      <vt:lpstr>Virtual Roll Call Briefing (VRCB)</vt:lpstr>
      <vt:lpstr>PowerPoint Presentation</vt:lpstr>
      <vt:lpstr>Project Management</vt:lpstr>
      <vt:lpstr>Requirements: User Stories</vt:lpstr>
      <vt:lpstr>User Story VRC-41: Add ‘Watch Order’</vt:lpstr>
      <vt:lpstr>User Story VRC-41: Add ‘Watch Order’</vt:lpstr>
      <vt:lpstr>User Story VRC-41: Add ‘Watch Order’</vt:lpstr>
      <vt:lpstr>User Story VRC-43: Add ‘Watch Orders’ Batch</vt:lpstr>
      <vt:lpstr>User Story VRC-43: Add Batch ‘Watch Orders’</vt:lpstr>
      <vt:lpstr>User Story VRC-45: View ‘Watch Orders’</vt:lpstr>
      <vt:lpstr>User Story VRC-45: View ‘Watch Orders’</vt:lpstr>
      <vt:lpstr>User Story VRC-46: Track ‘Watch Orders’</vt:lpstr>
      <vt:lpstr>User Story VRC-46: Track ‘Watch Orders’</vt:lpstr>
      <vt:lpstr>Watch Order Map Filter</vt:lpstr>
      <vt:lpstr>System Design  </vt:lpstr>
      <vt:lpstr>PowerPoint Presentation</vt:lpstr>
      <vt:lpstr>PowerPoint Presentation</vt:lpstr>
      <vt:lpstr>PowerPoint Presentation</vt:lpstr>
      <vt:lpstr>Watch Orders</vt:lpstr>
      <vt:lpstr>Future Application Development</vt:lpstr>
      <vt:lpstr>For more information, please contact  Masoud Sadjadi Senior Project Coordinator Florida International University masoud.sadjadi@fiu.edu 305-348-1835 https://seniorproject.cis.fiu.edu/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Virtual Roll Call Briefing 5.0</dc:title>
  <cp:lastModifiedBy>Grace Deehl</cp:lastModifiedBy>
  <cp:revision>28</cp:revision>
  <cp:lastPrinted>2018-11-30T02:56:40Z</cp:lastPrinted>
  <dcterms:modified xsi:type="dcterms:W3CDTF">2018-12-07T22:08:20Z</dcterms:modified>
</cp:coreProperties>
</file>