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x="6858000" cy="9144000"/>
  <p:embeddedFontLst>
    <p:embeddedFont>
      <p:font typeface="Montserrat"/>
      <p:regular r:id="rId20"/>
      <p:bold r:id="rId21"/>
      <p:italic r:id="rId22"/>
      <p:boldItalic r:id="rId23"/>
    </p:embeddedFont>
    <p:embeddedFont>
      <p:font typeface="Lato"/>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regular.fntdata"/><Relationship Id="rId22" Type="http://schemas.openxmlformats.org/officeDocument/2006/relationships/font" Target="fonts/Montserrat-italic.fntdata"/><Relationship Id="rId21" Type="http://schemas.openxmlformats.org/officeDocument/2006/relationships/font" Target="fonts/Montserrat-bold.fntdata"/><Relationship Id="rId24" Type="http://schemas.openxmlformats.org/officeDocument/2006/relationships/font" Target="fonts/Lato-regular.fntdata"/><Relationship Id="rId23" Type="http://schemas.openxmlformats.org/officeDocument/2006/relationships/font" Target="fonts/Montserrat-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Lato-italic.fntdata"/><Relationship Id="rId25" Type="http://schemas.openxmlformats.org/officeDocument/2006/relationships/font" Target="fonts/Lato-bold.fntdata"/><Relationship Id="rId27" Type="http://schemas.openxmlformats.org/officeDocument/2006/relationships/font" Target="fonts/Lato-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p1: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p10: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4" name="Google Shape;244;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LA.) What are you trying to say on the third bullet point? What should happen?</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TJ.) I’m not sure if we should have the Realtor have the client’s chat ready once the agent gives the link/command to the client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       or have the client search for a list of realtor users on the user chat list then start the chat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LA.) Well how about we use one of those live chats and see how they do it.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TJ.) I’ll take a look at it later, I’m going to try to finish the feasibility document since that’s needed before we can submit the backlog.</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LA.) Ok</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Google Shape;249;p11: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0" name="Google Shape;25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Google Shape;255;p12: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 name="Google Shape;25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Google Shape;261;p13: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2" name="Google Shape;262;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p14: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8" name="Google Shape;268;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Google Shape;197;p2: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 name="Google Shape;19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p3: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Google Shape;208;p4: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9" name="Google Shape;20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 name="Shape 213"/>
        <p:cNvGrpSpPr/>
        <p:nvPr/>
      </p:nvGrpSpPr>
      <p:grpSpPr>
        <a:xfrm>
          <a:off x="0" y="0"/>
          <a:ext cx="0" cy="0"/>
          <a:chOff x="0" y="0"/>
          <a:chExt cx="0" cy="0"/>
        </a:xfrm>
      </p:grpSpPr>
      <p:sp>
        <p:nvSpPr>
          <p:cNvPr id="214" name="Google Shape;214;p5: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 name="Google Shape;215;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p6: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 name="Google Shape;22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Google Shape;225;p7: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 name="Google Shape;22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TJ) Should we have where instead of Finding Agents, it’s Finding Users which we can have checkboxes whether to filter agents or not.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LA.) I’m not sure I follow, can you give an example.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TJ) So for now we have 2 users, the client and the agent. I think the user should be able to find everyone, but can filter whether to search for an agent or not. Kinda easier also for the agent to start with the client first if they want to initiate the chat first. Or should the client be the one to i</a:t>
            </a:r>
            <a:r>
              <a:rPr b="0" i="1" lang="en" sz="1100" u="none" cap="none" strike="noStrike">
                <a:solidFill>
                  <a:srgbClr val="000000"/>
                </a:solidFill>
                <a:latin typeface="Arial"/>
                <a:ea typeface="Arial"/>
                <a:cs typeface="Arial"/>
                <a:sym typeface="Arial"/>
              </a:rPr>
              <a:t>nitiate the chat first?</a:t>
            </a:r>
            <a:endParaRPr b="0" i="1"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LA.) Well that depends if we want to allow clients to not only talk to agents but to other clients as well. Like we build on the top of the current solution. If we restrict to only agents talking to clients, then there isn’t really any filtering to be done since a client is always looking for an agent. If we don’t restrict, then a filter makes sense.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TJ.) Alright, I see your point. I guess we can let the clients find the agents.</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Google Shape;231;p8: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 name="Google Shape;23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LA.) As a user, I would like to be able to initiate a 1-1 private conversation with an agent to help me find a realtor that is local to where I live.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TJ ) Yours sound better. I don’t know much about realtors but if your finding a house that is not where you live, do you still find a realtor that is local?</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Acceptance Criteria:</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a:p>
            <a:pPr indent="-298450" lvl="0" marL="457200" marR="0" rtl="0" algn="l">
              <a:lnSpc>
                <a:spcPct val="100000"/>
              </a:lnSpc>
              <a:spcBef>
                <a:spcPts val="0"/>
              </a:spcBef>
              <a:spcAft>
                <a:spcPts val="0"/>
              </a:spcAft>
              <a:buClr>
                <a:srgbClr val="000000"/>
              </a:buClr>
              <a:buSzPts val="1100"/>
              <a:buFont typeface="Arial"/>
              <a:buAutoNum type="arabicPeriod"/>
            </a:pPr>
            <a:r>
              <a:rPr b="0" i="0" lang="en" sz="1100" u="none" cap="none" strike="noStrike">
                <a:solidFill>
                  <a:srgbClr val="000000"/>
                </a:solidFill>
                <a:latin typeface="Arial"/>
                <a:ea typeface="Arial"/>
                <a:cs typeface="Arial"/>
                <a:sym typeface="Arial"/>
              </a:rPr>
              <a:t>Both the client and the agent should be able to send and receive messages.</a:t>
            </a:r>
            <a:endParaRPr b="0" i="0" sz="1100" u="none" cap="none" strike="noStrike">
              <a:solidFill>
                <a:srgbClr val="000000"/>
              </a:solidFill>
              <a:latin typeface="Arial"/>
              <a:ea typeface="Arial"/>
              <a:cs typeface="Arial"/>
              <a:sym typeface="Arial"/>
            </a:endParaRPr>
          </a:p>
          <a:p>
            <a:pPr indent="-298450" lvl="0" marL="457200" marR="0" rtl="0" algn="l">
              <a:lnSpc>
                <a:spcPct val="100000"/>
              </a:lnSpc>
              <a:spcBef>
                <a:spcPts val="0"/>
              </a:spcBef>
              <a:spcAft>
                <a:spcPts val="0"/>
              </a:spcAft>
              <a:buClr>
                <a:srgbClr val="000000"/>
              </a:buClr>
              <a:buSzPts val="1100"/>
              <a:buFont typeface="Arial"/>
              <a:buAutoNum type="arabicPeriod"/>
            </a:pPr>
            <a:r>
              <a:rPr b="0" i="0" lang="en" sz="1100" u="none" cap="none" strike="noStrike">
                <a:solidFill>
                  <a:srgbClr val="000000"/>
                </a:solidFill>
                <a:latin typeface="Arial"/>
                <a:ea typeface="Arial"/>
                <a:cs typeface="Arial"/>
                <a:sym typeface="Arial"/>
              </a:rPr>
              <a:t>At the end of conversation, the user should be redirected to a realtor local to its area via command or link.</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LA.) How is that?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LA.) Well I’m thinking of the case of buying a house in the same area that you are living in but if the user is moving and wants to buy a house somewhere else, then it would make sense to talk to a realtor that is local to the area you are moving in.</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TJ.) Alright, makes sense. Should it be “As a user” or “As a client”?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LA.) Maybe client sounds better.</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p9: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8" name="Google Shape;23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fmla="val 0" name="adj"/>
            </a:avLst>
          </a:prstGeom>
          <a:solidFill>
            <a:schemeClr val="lt1">
              <a:alpha val="2745"/>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fmla="val 50000" name="adj"/>
              </a:avLst>
            </a:prstGeom>
            <a:solidFill>
              <a:schemeClr val="lt1">
                <a:alpha val="2745"/>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 name="Google Shape;13;p2"/>
            <p:cNvSpPr/>
            <p:nvPr/>
          </p:nvSpPr>
          <p:spPr>
            <a:xfrm rot="-5400000">
              <a:off x="150" y="1145825"/>
              <a:ext cx="3996600" cy="3996900"/>
            </a:xfrm>
            <a:prstGeom prst="diagStripe">
              <a:avLst>
                <a:gd fmla="val 58774" name="adj"/>
              </a:avLst>
            </a:prstGeom>
            <a:solidFill>
              <a:schemeClr val="lt1">
                <a:alpha val="2745"/>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 name="Google Shape;14;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 name="Google Shape;15;p2"/>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6" name="Google Shape;16;p2"/>
          <p:cNvSpPr txBox="1"/>
          <p:nvPr>
            <p:ph type="ctrTitle"/>
          </p:nvPr>
        </p:nvSpPr>
        <p:spPr>
          <a:xfrm>
            <a:off x="3537150" y="1578400"/>
            <a:ext cx="5017500" cy="15789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9pPr>
          </a:lstStyle>
          <a:p/>
        </p:txBody>
      </p:sp>
      <p:sp>
        <p:nvSpPr>
          <p:cNvPr id="17" name="Google Shape;17;p2"/>
          <p:cNvSpPr txBox="1"/>
          <p:nvPr>
            <p:ph idx="1" type="subTitle"/>
          </p:nvPr>
        </p:nvSpPr>
        <p:spPr>
          <a:xfrm>
            <a:off x="5083950" y="3924925"/>
            <a:ext cx="3470700" cy="506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1pPr>
            <a:lvl2pPr lvl="1"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2pPr>
            <a:lvl3pPr lvl="2"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3pPr>
            <a:lvl4pPr lvl="3"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4pPr>
            <a:lvl5pPr lvl="4"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5pPr>
            <a:lvl6pPr lvl="5"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6pPr>
            <a:lvl7pPr lvl="6"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7pPr>
            <a:lvl8pPr lvl="7"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8pPr>
            <a:lvl9pPr lvl="8"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9pPr>
          </a:lstStyle>
          <a:p/>
        </p:txBody>
      </p:sp>
      <p:sp>
        <p:nvSpPr>
          <p:cNvPr id="18" name="Google Shape;18;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05"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11"/>
            <p:cNvSpPr/>
            <p:nvPr/>
          </p:nvSpPr>
          <p:spPr>
            <a:xfrm rot="5400000">
              <a:off x="4841125" y="5700"/>
              <a:ext cx="42981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p11"/>
            <p:cNvSpPr/>
            <p:nvPr/>
          </p:nvSpPr>
          <p:spPr>
            <a:xfrm rot="-5400000">
              <a:off x="5618399" y="123646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p11"/>
            <p:cNvSpPr/>
            <p:nvPr/>
          </p:nvSpPr>
          <p:spPr>
            <a:xfrm flipH="1">
              <a:off x="5849857" y="14439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11"/>
            <p:cNvSpPr/>
            <p:nvPr/>
          </p:nvSpPr>
          <p:spPr>
            <a:xfrm rot="-5400000">
              <a:off x="5987081" y="24694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11"/>
            <p:cNvSpPr/>
            <p:nvPr/>
          </p:nvSpPr>
          <p:spPr>
            <a:xfrm flipH="1">
              <a:off x="6222115" y="267695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p11"/>
            <p:cNvSpPr/>
            <p:nvPr/>
          </p:nvSpPr>
          <p:spPr>
            <a:xfrm rot="-5400000">
              <a:off x="6675341" y="186201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p11"/>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p11"/>
            <p:cNvSpPr/>
            <p:nvPr/>
          </p:nvSpPr>
          <p:spPr>
            <a:xfrm rot="-5400000">
              <a:off x="6861141" y="247781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p11"/>
            <p:cNvSpPr/>
            <p:nvPr/>
          </p:nvSpPr>
          <p:spPr>
            <a:xfrm flipH="1">
              <a:off x="7965266" y="269296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11"/>
            <p:cNvSpPr/>
            <p:nvPr/>
          </p:nvSpPr>
          <p:spPr>
            <a:xfrm flipH="1">
              <a:off x="8145082" y="330875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p11"/>
            <p:cNvSpPr/>
            <p:nvPr/>
          </p:nvSpPr>
          <p:spPr>
            <a:xfrm rot="-5400000">
              <a:off x="7047599" y="309501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11"/>
            <p:cNvSpPr/>
            <p:nvPr/>
          </p:nvSpPr>
          <p:spPr>
            <a:xfrm flipH="1">
              <a:off x="7276649" y="330250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p11"/>
            <p:cNvSpPr/>
            <p:nvPr/>
          </p:nvSpPr>
          <p:spPr>
            <a:xfrm flipH="1">
              <a:off x="7462448" y="391829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p11"/>
            <p:cNvSpPr/>
            <p:nvPr/>
          </p:nvSpPr>
          <p:spPr>
            <a:xfrm rot="-5400000">
              <a:off x="8102491" y="371847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11"/>
            <p:cNvSpPr/>
            <p:nvPr/>
          </p:nvSpPr>
          <p:spPr>
            <a:xfrm flipH="1">
              <a:off x="8334533" y="392596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11"/>
            <p:cNvSpPr/>
            <p:nvPr/>
          </p:nvSpPr>
          <p:spPr>
            <a:xfrm rot="-5400000">
              <a:off x="8288290" y="43342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25" name="Google Shape;125;p11"/>
          <p:cNvSpPr txBox="1"/>
          <p:nvPr>
            <p:ph hasCustomPrompt="1" type="title"/>
          </p:nvPr>
        </p:nvSpPr>
        <p:spPr>
          <a:xfrm>
            <a:off x="823850" y="1284675"/>
            <a:ext cx="4776000" cy="13008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9pPr>
          </a:lstStyle>
          <a:p>
            <a:r>
              <a:t>xx%</a:t>
            </a:r>
          </a:p>
        </p:txBody>
      </p:sp>
      <p:sp>
        <p:nvSpPr>
          <p:cNvPr id="126" name="Google Shape;126;p11"/>
          <p:cNvSpPr txBox="1"/>
          <p:nvPr>
            <p:ph idx="1" type="body"/>
          </p:nvPr>
        </p:nvSpPr>
        <p:spPr>
          <a:xfrm>
            <a:off x="823850" y="2643124"/>
            <a:ext cx="4776000" cy="12189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127" name="Google Shape;127;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8" name="Shape 128"/>
        <p:cNvGrpSpPr/>
        <p:nvPr/>
      </p:nvGrpSpPr>
      <p:grpSpPr>
        <a:xfrm>
          <a:off x="0" y="0"/>
          <a:ext cx="0" cy="0"/>
          <a:chOff x="0" y="0"/>
          <a:chExt cx="0" cy="0"/>
        </a:xfrm>
      </p:grpSpPr>
      <p:sp>
        <p:nvSpPr>
          <p:cNvPr id="129" name="Google Shape;129;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OC">
  <p:cSld name="SECTION_HEADER_1">
    <p:spTree>
      <p:nvGrpSpPr>
        <p:cNvPr id="130" name="Shape 130"/>
        <p:cNvGrpSpPr/>
        <p:nvPr/>
      </p:nvGrpSpPr>
      <p:grpSpPr>
        <a:xfrm>
          <a:off x="0" y="0"/>
          <a:ext cx="0" cy="0"/>
          <a:chOff x="0" y="0"/>
          <a:chExt cx="0" cy="0"/>
        </a:xfrm>
      </p:grpSpPr>
      <p:grpSp>
        <p:nvGrpSpPr>
          <p:cNvPr id="131" name="Google Shape;131;p13"/>
          <p:cNvGrpSpPr/>
          <p:nvPr/>
        </p:nvGrpSpPr>
        <p:grpSpPr>
          <a:xfrm>
            <a:off x="4406400" y="0"/>
            <a:ext cx="4737600" cy="5143065"/>
            <a:chOff x="4406400" y="0"/>
            <a:chExt cx="4737600" cy="5143065"/>
          </a:xfrm>
        </p:grpSpPr>
        <p:sp>
          <p:nvSpPr>
            <p:cNvPr id="132" name="Google Shape;132;p13"/>
            <p:cNvSpPr/>
            <p:nvPr/>
          </p:nvSpPr>
          <p:spPr>
            <a:xfrm rot="5400000">
              <a:off x="4408200" y="-1800"/>
              <a:ext cx="47340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 name="Google Shape;133;p13"/>
            <p:cNvSpPr/>
            <p:nvPr/>
          </p:nvSpPr>
          <p:spPr>
            <a:xfrm rot="5400000">
              <a:off x="4841125" y="5700"/>
              <a:ext cx="42981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p13"/>
            <p:cNvSpPr/>
            <p:nvPr/>
          </p:nvSpPr>
          <p:spPr>
            <a:xfrm rot="-5400000">
              <a:off x="5618399" y="123646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p13"/>
            <p:cNvSpPr/>
            <p:nvPr/>
          </p:nvSpPr>
          <p:spPr>
            <a:xfrm flipH="1">
              <a:off x="5849857" y="14439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p13"/>
            <p:cNvSpPr/>
            <p:nvPr/>
          </p:nvSpPr>
          <p:spPr>
            <a:xfrm rot="-5400000">
              <a:off x="5987081" y="24694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p13"/>
            <p:cNvSpPr/>
            <p:nvPr/>
          </p:nvSpPr>
          <p:spPr>
            <a:xfrm flipH="1">
              <a:off x="6222115" y="267695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p13"/>
            <p:cNvSpPr/>
            <p:nvPr/>
          </p:nvSpPr>
          <p:spPr>
            <a:xfrm rot="-5400000">
              <a:off x="6675341" y="186201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p1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13"/>
            <p:cNvSpPr/>
            <p:nvPr/>
          </p:nvSpPr>
          <p:spPr>
            <a:xfrm rot="-5400000">
              <a:off x="6861141" y="247781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p13"/>
            <p:cNvSpPr/>
            <p:nvPr/>
          </p:nvSpPr>
          <p:spPr>
            <a:xfrm flipH="1">
              <a:off x="7965266" y="269296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p13"/>
            <p:cNvSpPr/>
            <p:nvPr/>
          </p:nvSpPr>
          <p:spPr>
            <a:xfrm flipH="1">
              <a:off x="8145082" y="330875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p13"/>
            <p:cNvSpPr/>
            <p:nvPr/>
          </p:nvSpPr>
          <p:spPr>
            <a:xfrm rot="-5400000">
              <a:off x="7047599" y="309501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p13"/>
            <p:cNvSpPr/>
            <p:nvPr/>
          </p:nvSpPr>
          <p:spPr>
            <a:xfrm flipH="1">
              <a:off x="7276649" y="330250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p1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Google Shape;146;p13"/>
            <p:cNvSpPr/>
            <p:nvPr/>
          </p:nvSpPr>
          <p:spPr>
            <a:xfrm flipH="1">
              <a:off x="7462448" y="391829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p13"/>
            <p:cNvSpPr/>
            <p:nvPr/>
          </p:nvSpPr>
          <p:spPr>
            <a:xfrm rot="-5400000">
              <a:off x="8102491" y="371847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p13"/>
            <p:cNvSpPr/>
            <p:nvPr/>
          </p:nvSpPr>
          <p:spPr>
            <a:xfrm flipH="1">
              <a:off x="8334533" y="392596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p13"/>
            <p:cNvSpPr/>
            <p:nvPr/>
          </p:nvSpPr>
          <p:spPr>
            <a:xfrm rot="-5400000">
              <a:off x="8288290" y="43342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50" name="Google Shape;150;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
        <p:nvSpPr>
          <p:cNvPr id="151" name="Google Shape;151;p13"/>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_alt3">
  <p:cSld name="TITLE_AND_BODY_1">
    <p:spTree>
      <p:nvGrpSpPr>
        <p:cNvPr id="152" name="Shape 152"/>
        <p:cNvGrpSpPr/>
        <p:nvPr/>
      </p:nvGrpSpPr>
      <p:grpSpPr>
        <a:xfrm>
          <a:off x="0" y="0"/>
          <a:ext cx="0" cy="0"/>
          <a:chOff x="0" y="0"/>
          <a:chExt cx="0" cy="0"/>
        </a:xfrm>
      </p:grpSpPr>
      <p:pic>
        <p:nvPicPr>
          <p:cNvPr descr="offset_comp_343059.jpg" id="153" name="Google Shape;153;p14"/>
          <p:cNvPicPr preferRelativeResize="0"/>
          <p:nvPr/>
        </p:nvPicPr>
        <p:blipFill rotWithShape="1">
          <a:blip r:embed="rId2">
            <a:alphaModFix amt="80000"/>
          </a:blip>
          <a:srcRect b="25870" l="30474" r="30474" t="11954"/>
          <a:stretch/>
        </p:blipFill>
        <p:spPr>
          <a:xfrm rot="-5400000">
            <a:off x="113630" y="-105700"/>
            <a:ext cx="5142300" cy="5364300"/>
          </a:xfrm>
          <a:prstGeom prst="diagStripe">
            <a:avLst>
              <a:gd fmla="val 50343" name="adj"/>
            </a:avLst>
          </a:prstGeom>
          <a:noFill/>
          <a:ln>
            <a:noFill/>
          </a:ln>
        </p:spPr>
      </p:pic>
      <p:sp>
        <p:nvSpPr>
          <p:cNvPr id="154" name="Google Shape;154;p14"/>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155" name="Google Shape;155;p14"/>
          <p:cNvSpPr txBox="1"/>
          <p:nvPr>
            <p:ph idx="1" type="body"/>
          </p:nvPr>
        </p:nvSpPr>
        <p:spPr>
          <a:xfrm>
            <a:off x="4018025" y="1567550"/>
            <a:ext cx="4318500" cy="17667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dk2"/>
              </a:buClr>
              <a:buSzPts val="1300"/>
              <a:buFont typeface="Lato"/>
              <a:buChar char="●"/>
              <a:defRPr b="0" i="0" sz="1300" u="none" cap="none" strike="noStrike">
                <a:solidFill>
                  <a:schemeClr val="dk2"/>
                </a:solidFill>
                <a:latin typeface="Lato"/>
                <a:ea typeface="Lato"/>
                <a:cs typeface="Lato"/>
                <a:sym typeface="Lato"/>
              </a:defRPr>
            </a:lvl1pPr>
            <a:lvl2pPr indent="-298450" lvl="1" marL="914400" marR="0" rtl="0" algn="l">
              <a:lnSpc>
                <a:spcPct val="115000"/>
              </a:lnSpc>
              <a:spcBef>
                <a:spcPts val="1600"/>
              </a:spcBef>
              <a:spcAft>
                <a:spcPts val="0"/>
              </a:spcAft>
              <a:buClr>
                <a:schemeClr val="dk2"/>
              </a:buClr>
              <a:buSzPts val="1100"/>
              <a:buFont typeface="Lato"/>
              <a:buChar char="○"/>
              <a:defRPr b="0" i="0" sz="1100" u="none" cap="none" strike="noStrike">
                <a:solidFill>
                  <a:schemeClr val="dk2"/>
                </a:solidFill>
                <a:latin typeface="Lato"/>
                <a:ea typeface="Lato"/>
                <a:cs typeface="Lato"/>
                <a:sym typeface="Lato"/>
              </a:defRPr>
            </a:lvl2pPr>
            <a:lvl3pPr indent="-298450" lvl="2" marL="1371600" marR="0" rtl="0" algn="l">
              <a:lnSpc>
                <a:spcPct val="115000"/>
              </a:lnSpc>
              <a:spcBef>
                <a:spcPts val="1600"/>
              </a:spcBef>
              <a:spcAft>
                <a:spcPts val="0"/>
              </a:spcAft>
              <a:buClr>
                <a:schemeClr val="dk2"/>
              </a:buClr>
              <a:buSzPts val="1100"/>
              <a:buFont typeface="Lato"/>
              <a:buChar char="■"/>
              <a:defRPr b="0" i="0" sz="1100" u="none" cap="none" strike="noStrike">
                <a:solidFill>
                  <a:schemeClr val="dk2"/>
                </a:solidFill>
                <a:latin typeface="Lato"/>
                <a:ea typeface="Lato"/>
                <a:cs typeface="Lato"/>
                <a:sym typeface="Lato"/>
              </a:defRPr>
            </a:lvl3pPr>
            <a:lvl4pPr indent="-298450" lvl="3" marL="1828800" marR="0" rtl="0" algn="l">
              <a:lnSpc>
                <a:spcPct val="115000"/>
              </a:lnSpc>
              <a:spcBef>
                <a:spcPts val="1600"/>
              </a:spcBef>
              <a:spcAft>
                <a:spcPts val="0"/>
              </a:spcAft>
              <a:buClr>
                <a:schemeClr val="dk2"/>
              </a:buClr>
              <a:buSzPts val="1100"/>
              <a:buFont typeface="Lato"/>
              <a:buChar char="●"/>
              <a:defRPr b="0" i="0" sz="1100" u="none" cap="none" strike="noStrike">
                <a:solidFill>
                  <a:schemeClr val="dk2"/>
                </a:solidFill>
                <a:latin typeface="Lato"/>
                <a:ea typeface="Lato"/>
                <a:cs typeface="Lato"/>
                <a:sym typeface="Lato"/>
              </a:defRPr>
            </a:lvl4pPr>
            <a:lvl5pPr indent="-298450" lvl="4" marL="2286000" marR="0" rtl="0" algn="l">
              <a:lnSpc>
                <a:spcPct val="115000"/>
              </a:lnSpc>
              <a:spcBef>
                <a:spcPts val="1600"/>
              </a:spcBef>
              <a:spcAft>
                <a:spcPts val="0"/>
              </a:spcAft>
              <a:buClr>
                <a:schemeClr val="dk2"/>
              </a:buClr>
              <a:buSzPts val="1100"/>
              <a:buFont typeface="Lato"/>
              <a:buChar char="○"/>
              <a:defRPr b="0" i="0" sz="1100" u="none" cap="none" strike="noStrike">
                <a:solidFill>
                  <a:schemeClr val="dk2"/>
                </a:solidFill>
                <a:latin typeface="Lato"/>
                <a:ea typeface="Lato"/>
                <a:cs typeface="Lato"/>
                <a:sym typeface="Lato"/>
              </a:defRPr>
            </a:lvl5pPr>
            <a:lvl6pPr indent="-298450" lvl="5" marL="2743200" marR="0" rtl="0" algn="l">
              <a:lnSpc>
                <a:spcPct val="115000"/>
              </a:lnSpc>
              <a:spcBef>
                <a:spcPts val="1600"/>
              </a:spcBef>
              <a:spcAft>
                <a:spcPts val="0"/>
              </a:spcAft>
              <a:buClr>
                <a:schemeClr val="dk2"/>
              </a:buClr>
              <a:buSzPts val="1100"/>
              <a:buFont typeface="Lato"/>
              <a:buChar char="■"/>
              <a:defRPr b="0" i="0" sz="1100" u="none" cap="none" strike="noStrike">
                <a:solidFill>
                  <a:schemeClr val="dk2"/>
                </a:solidFill>
                <a:latin typeface="Lato"/>
                <a:ea typeface="Lato"/>
                <a:cs typeface="Lato"/>
                <a:sym typeface="Lato"/>
              </a:defRPr>
            </a:lvl6pPr>
            <a:lvl7pPr indent="-298450" lvl="6" marL="3200400" marR="0" rtl="0" algn="l">
              <a:lnSpc>
                <a:spcPct val="115000"/>
              </a:lnSpc>
              <a:spcBef>
                <a:spcPts val="1600"/>
              </a:spcBef>
              <a:spcAft>
                <a:spcPts val="0"/>
              </a:spcAft>
              <a:buClr>
                <a:schemeClr val="dk2"/>
              </a:buClr>
              <a:buSzPts val="1100"/>
              <a:buFont typeface="Lato"/>
              <a:buChar char="●"/>
              <a:defRPr b="0" i="0" sz="1100" u="none" cap="none" strike="noStrike">
                <a:solidFill>
                  <a:schemeClr val="dk2"/>
                </a:solidFill>
                <a:latin typeface="Lato"/>
                <a:ea typeface="Lato"/>
                <a:cs typeface="Lato"/>
                <a:sym typeface="Lato"/>
              </a:defRPr>
            </a:lvl7pPr>
            <a:lvl8pPr indent="-298450" lvl="7" marL="3657600" marR="0" rtl="0" algn="l">
              <a:lnSpc>
                <a:spcPct val="115000"/>
              </a:lnSpc>
              <a:spcBef>
                <a:spcPts val="1600"/>
              </a:spcBef>
              <a:spcAft>
                <a:spcPts val="0"/>
              </a:spcAft>
              <a:buClr>
                <a:schemeClr val="dk2"/>
              </a:buClr>
              <a:buSzPts val="1100"/>
              <a:buFont typeface="Lato"/>
              <a:buChar char="○"/>
              <a:defRPr b="0" i="0" sz="1100" u="none" cap="none" strike="noStrike">
                <a:solidFill>
                  <a:schemeClr val="dk2"/>
                </a:solidFill>
                <a:latin typeface="Lato"/>
                <a:ea typeface="Lato"/>
                <a:cs typeface="Lato"/>
                <a:sym typeface="Lato"/>
              </a:defRPr>
            </a:lvl8pPr>
            <a:lvl9pPr indent="-298450" lvl="8" marL="4114800" marR="0" rtl="0" algn="l">
              <a:lnSpc>
                <a:spcPct val="115000"/>
              </a:lnSpc>
              <a:spcBef>
                <a:spcPts val="1600"/>
              </a:spcBef>
              <a:spcAft>
                <a:spcPts val="1600"/>
              </a:spcAft>
              <a:buClr>
                <a:schemeClr val="dk2"/>
              </a:buClr>
              <a:buSzPts val="1100"/>
              <a:buFont typeface="Lato"/>
              <a:buChar char="■"/>
              <a:defRPr b="0" i="0" sz="1100" u="none" cap="none" strike="noStrike">
                <a:solidFill>
                  <a:schemeClr val="dk2"/>
                </a:solidFill>
                <a:latin typeface="Lato"/>
                <a:ea typeface="Lato"/>
                <a:cs typeface="Lato"/>
                <a:sym typeface="Lato"/>
              </a:defRPr>
            </a:lvl9pPr>
          </a:lstStyle>
          <a:p/>
        </p:txBody>
      </p:sp>
      <p:sp>
        <p:nvSpPr>
          <p:cNvPr id="156" name="Google Shape;156;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
        <p:nvSpPr>
          <p:cNvPr id="157" name="Google Shape;157;p14">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p14">
            <a:hlinkClick/>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14">
            <a:hlinkClick/>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p14">
            <a:hlinkClick/>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61" name="Google Shape;161;p14"/>
          <p:cNvGrpSpPr/>
          <p:nvPr/>
        </p:nvGrpSpPr>
        <p:grpSpPr>
          <a:xfrm>
            <a:off x="0" y="381001"/>
            <a:ext cx="1037850" cy="1016288"/>
            <a:chOff x="0" y="381001"/>
            <a:chExt cx="1037850" cy="1016288"/>
          </a:xfrm>
        </p:grpSpPr>
        <p:sp>
          <p:nvSpPr>
            <p:cNvPr id="162" name="Google Shape;162;p1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1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_alt1">
  <p:cSld name="TITLE_AND_BODY_2">
    <p:spTree>
      <p:nvGrpSpPr>
        <p:cNvPr id="164" name="Shape 164"/>
        <p:cNvGrpSpPr/>
        <p:nvPr/>
      </p:nvGrpSpPr>
      <p:grpSpPr>
        <a:xfrm>
          <a:off x="0" y="0"/>
          <a:ext cx="0" cy="0"/>
          <a:chOff x="0" y="0"/>
          <a:chExt cx="0" cy="0"/>
        </a:xfrm>
      </p:grpSpPr>
      <p:sp>
        <p:nvSpPr>
          <p:cNvPr id="165" name="Google Shape;165;p15"/>
          <p:cNvSpPr txBox="1"/>
          <p:nvPr>
            <p:ph type="title"/>
          </p:nvPr>
        </p:nvSpPr>
        <p:spPr>
          <a:xfrm>
            <a:off x="361071" y="1924852"/>
            <a:ext cx="2304900" cy="17973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9pPr>
          </a:lstStyle>
          <a:p/>
        </p:txBody>
      </p:sp>
      <p:sp>
        <p:nvSpPr>
          <p:cNvPr id="166" name="Google Shape;166;p15"/>
          <p:cNvSpPr/>
          <p:nvPr/>
        </p:nvSpPr>
        <p:spPr>
          <a:xfrm>
            <a:off x="4564200" y="0"/>
            <a:ext cx="45798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p15"/>
          <p:cNvSpPr txBox="1"/>
          <p:nvPr>
            <p:ph idx="1" type="body"/>
          </p:nvPr>
        </p:nvSpPr>
        <p:spPr>
          <a:xfrm>
            <a:off x="6451271" y="1924850"/>
            <a:ext cx="2304900" cy="1797300"/>
          </a:xfrm>
          <a:prstGeom prst="rect">
            <a:avLst/>
          </a:prstGeom>
          <a:noFill/>
          <a:ln>
            <a:noFill/>
          </a:ln>
        </p:spPr>
        <p:txBody>
          <a:bodyPr anchorCtr="0" anchor="t" bIns="91425" lIns="91425" spcFirstLastPara="1" rIns="91425" wrap="square" tIns="91425"/>
          <a:lstStyle>
            <a:lvl1pPr indent="-298450" lvl="0" marL="457200" marR="0" rtl="0" algn="l">
              <a:lnSpc>
                <a:spcPct val="115000"/>
              </a:lnSpc>
              <a:spcBef>
                <a:spcPts val="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1pPr>
            <a:lvl2pPr indent="-298450" lvl="1" marL="9144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2pPr>
            <a:lvl3pPr indent="-298450" lvl="2" marL="13716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3pPr>
            <a:lvl4pPr indent="-298450" lvl="3" marL="18288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4pPr>
            <a:lvl5pPr indent="-298450" lvl="4" marL="22860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5pPr>
            <a:lvl6pPr indent="-298450" lvl="5" marL="27432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6pPr>
            <a:lvl7pPr indent="-298450" lvl="6" marL="32004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7pPr>
            <a:lvl8pPr indent="-298450" lvl="7" marL="36576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8pPr>
            <a:lvl9pPr indent="-298450" lvl="8" marL="4114800" marR="0" rtl="0" algn="l">
              <a:lnSpc>
                <a:spcPct val="115000"/>
              </a:lnSpc>
              <a:spcBef>
                <a:spcPts val="1600"/>
              </a:spcBef>
              <a:spcAft>
                <a:spcPts val="1600"/>
              </a:spcAft>
              <a:buClr>
                <a:schemeClr val="dk1"/>
              </a:buClr>
              <a:buSzPts val="1100"/>
              <a:buFont typeface="Lato"/>
              <a:buChar char="■"/>
              <a:defRPr b="0" i="0" sz="1100" u="none" cap="none" strike="noStrike">
                <a:solidFill>
                  <a:schemeClr val="dk1"/>
                </a:solidFill>
                <a:latin typeface="Lato"/>
                <a:ea typeface="Lato"/>
                <a:cs typeface="Lato"/>
                <a:sym typeface="Lato"/>
              </a:defRPr>
            </a:lvl9pPr>
          </a:lstStyle>
          <a:p/>
        </p:txBody>
      </p:sp>
      <p:sp>
        <p:nvSpPr>
          <p:cNvPr id="168" name="Google Shape;168;p15">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p15">
            <a:hlinkClick/>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p15">
            <a:hlinkClick/>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15">
            <a:hlinkClick/>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72" name="Google Shape;172;p15"/>
          <p:cNvGrpSpPr/>
          <p:nvPr/>
        </p:nvGrpSpPr>
        <p:grpSpPr>
          <a:xfrm>
            <a:off x="0" y="381001"/>
            <a:ext cx="1037850" cy="1016288"/>
            <a:chOff x="0" y="381001"/>
            <a:chExt cx="1037850" cy="1016288"/>
          </a:xfrm>
        </p:grpSpPr>
        <p:sp>
          <p:nvSpPr>
            <p:cNvPr id="173" name="Google Shape;173;p1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p1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75" name="Google Shape;175;p15"/>
          <p:cNvSpPr txBox="1"/>
          <p:nvPr>
            <p:ph idx="2" type="title"/>
          </p:nvPr>
        </p:nvSpPr>
        <p:spPr>
          <a:xfrm>
            <a:off x="1297500" y="459490"/>
            <a:ext cx="3005700" cy="5109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9pPr>
          </a:lstStyle>
          <a:p/>
        </p:txBody>
      </p:sp>
      <p:sp>
        <p:nvSpPr>
          <p:cNvPr id="176" name="Google Shape;176;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_alt2">
  <p:cSld name="TITLE_AND_BODY_2_1">
    <p:spTree>
      <p:nvGrpSpPr>
        <p:cNvPr id="177" name="Shape 177"/>
        <p:cNvGrpSpPr/>
        <p:nvPr/>
      </p:nvGrpSpPr>
      <p:grpSpPr>
        <a:xfrm>
          <a:off x="0" y="0"/>
          <a:ext cx="0" cy="0"/>
          <a:chOff x="0" y="0"/>
          <a:chExt cx="0" cy="0"/>
        </a:xfrm>
      </p:grpSpPr>
      <p:sp>
        <p:nvSpPr>
          <p:cNvPr id="178" name="Google Shape;178;p16"/>
          <p:cNvSpPr txBox="1"/>
          <p:nvPr>
            <p:ph type="title"/>
          </p:nvPr>
        </p:nvSpPr>
        <p:spPr>
          <a:xfrm>
            <a:off x="702850" y="1708619"/>
            <a:ext cx="3333300" cy="14709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1800"/>
              <a:buFont typeface="Montserrat"/>
              <a:buNone/>
              <a:defRPr b="0" i="0" sz="1800" u="none" cap="none" strike="noStrike">
                <a:solidFill>
                  <a:schemeClr val="lt1"/>
                </a:solidFill>
                <a:latin typeface="Montserrat"/>
                <a:ea typeface="Montserrat"/>
                <a:cs typeface="Montserrat"/>
                <a:sym typeface="Montserrat"/>
              </a:defRPr>
            </a:lvl9pPr>
          </a:lstStyle>
          <a:p/>
        </p:txBody>
      </p:sp>
      <p:sp>
        <p:nvSpPr>
          <p:cNvPr id="179" name="Google Shape;179;p16"/>
          <p:cNvSpPr/>
          <p:nvPr/>
        </p:nvSpPr>
        <p:spPr>
          <a:xfrm>
            <a:off x="0" y="3486600"/>
            <a:ext cx="9144000" cy="16569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16">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p16">
            <a:hlinkClick/>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p16">
            <a:hlinkClick/>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16">
            <a:hlinkClick/>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4" name="Google Shape;184;p16"/>
          <p:cNvGrpSpPr/>
          <p:nvPr/>
        </p:nvGrpSpPr>
        <p:grpSpPr>
          <a:xfrm>
            <a:off x="0" y="381001"/>
            <a:ext cx="1037850" cy="1016288"/>
            <a:chOff x="0" y="381001"/>
            <a:chExt cx="1037850" cy="1016288"/>
          </a:xfrm>
        </p:grpSpPr>
        <p:sp>
          <p:nvSpPr>
            <p:cNvPr id="185" name="Google Shape;185;p1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p1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7" name="Google Shape;187;p16"/>
          <p:cNvSpPr txBox="1"/>
          <p:nvPr>
            <p:ph idx="2" type="title"/>
          </p:nvPr>
        </p:nvSpPr>
        <p:spPr>
          <a:xfrm>
            <a:off x="1297500" y="459490"/>
            <a:ext cx="3005700" cy="5109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1000"/>
              <a:buFont typeface="Montserrat"/>
              <a:buNone/>
              <a:defRPr b="0" i="0" sz="1000" u="none" cap="none" strike="noStrike">
                <a:solidFill>
                  <a:schemeClr val="lt1"/>
                </a:solidFill>
                <a:latin typeface="Montserrat"/>
                <a:ea typeface="Montserrat"/>
                <a:cs typeface="Montserrat"/>
                <a:sym typeface="Montserrat"/>
              </a:defRPr>
            </a:lvl9pPr>
          </a:lstStyle>
          <a:p/>
        </p:txBody>
      </p:sp>
      <p:sp>
        <p:nvSpPr>
          <p:cNvPr id="188" name="Google Shape;188;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
        <p:nvSpPr>
          <p:cNvPr id="189" name="Google Shape;189;p16"/>
          <p:cNvSpPr txBox="1"/>
          <p:nvPr>
            <p:ph idx="1" type="body"/>
          </p:nvPr>
        </p:nvSpPr>
        <p:spPr>
          <a:xfrm>
            <a:off x="702850" y="3625275"/>
            <a:ext cx="3333300" cy="765300"/>
          </a:xfrm>
          <a:prstGeom prst="rect">
            <a:avLst/>
          </a:prstGeom>
          <a:noFill/>
          <a:ln>
            <a:noFill/>
          </a:ln>
        </p:spPr>
        <p:txBody>
          <a:bodyPr anchorCtr="0" anchor="t" bIns="91425" lIns="91425" spcFirstLastPara="1" rIns="91425" wrap="square" tIns="91425"/>
          <a:lstStyle>
            <a:lvl1pPr indent="-298450" lvl="0" marL="457200" marR="0" rtl="0" algn="l">
              <a:lnSpc>
                <a:spcPct val="115000"/>
              </a:lnSpc>
              <a:spcBef>
                <a:spcPts val="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1pPr>
            <a:lvl2pPr indent="-298450" lvl="1" marL="9144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2pPr>
            <a:lvl3pPr indent="-298450" lvl="2" marL="13716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3pPr>
            <a:lvl4pPr indent="-298450" lvl="3" marL="18288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4pPr>
            <a:lvl5pPr indent="-298450" lvl="4" marL="22860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5pPr>
            <a:lvl6pPr indent="-298450" lvl="5" marL="27432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6pPr>
            <a:lvl7pPr indent="-298450" lvl="6" marL="32004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7pPr>
            <a:lvl8pPr indent="-298450" lvl="7" marL="3657600" marR="0" rtl="0" algn="l">
              <a:lnSpc>
                <a:spcPct val="115000"/>
              </a:lnSpc>
              <a:spcBef>
                <a:spcPts val="1600"/>
              </a:spcBef>
              <a:spcAft>
                <a:spcPts val="0"/>
              </a:spcAft>
              <a:buClr>
                <a:schemeClr val="dk1"/>
              </a:buClr>
              <a:buSzPts val="1100"/>
              <a:buFont typeface="Lato"/>
              <a:buChar char="○"/>
              <a:defRPr b="0" i="0" sz="1100" u="none" cap="none" strike="noStrike">
                <a:solidFill>
                  <a:schemeClr val="dk1"/>
                </a:solidFill>
                <a:latin typeface="Lato"/>
                <a:ea typeface="Lato"/>
                <a:cs typeface="Lato"/>
                <a:sym typeface="Lato"/>
              </a:defRPr>
            </a:lvl8pPr>
            <a:lvl9pPr indent="-298450" lvl="8" marL="4114800" marR="0" rtl="0" algn="l">
              <a:lnSpc>
                <a:spcPct val="115000"/>
              </a:lnSpc>
              <a:spcBef>
                <a:spcPts val="1600"/>
              </a:spcBef>
              <a:spcAft>
                <a:spcPts val="1600"/>
              </a:spcAft>
              <a:buClr>
                <a:schemeClr val="dk1"/>
              </a:buClr>
              <a:buSzPts val="1100"/>
              <a:buFont typeface="Lato"/>
              <a:buChar char="■"/>
              <a:defRPr b="0" i="0" sz="1100" u="none" cap="none" strike="noStrike">
                <a:solidFill>
                  <a:schemeClr val="dk1"/>
                </a:solidFill>
                <a:latin typeface="Lato"/>
                <a:ea typeface="Lato"/>
                <a:cs typeface="Lato"/>
                <a:sym typeface="Lato"/>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3"/>
            <p:cNvSpPr/>
            <p:nvPr/>
          </p:nvSpPr>
          <p:spPr>
            <a:xfrm rot="5400000">
              <a:off x="4841125" y="5700"/>
              <a:ext cx="42981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3"/>
            <p:cNvSpPr/>
            <p:nvPr/>
          </p:nvSpPr>
          <p:spPr>
            <a:xfrm rot="-5400000">
              <a:off x="5618399" y="123646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3"/>
            <p:cNvSpPr/>
            <p:nvPr/>
          </p:nvSpPr>
          <p:spPr>
            <a:xfrm flipH="1">
              <a:off x="5849857" y="14439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3"/>
            <p:cNvSpPr/>
            <p:nvPr/>
          </p:nvSpPr>
          <p:spPr>
            <a:xfrm rot="-5400000">
              <a:off x="5987081" y="24694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3"/>
            <p:cNvSpPr/>
            <p:nvPr/>
          </p:nvSpPr>
          <p:spPr>
            <a:xfrm flipH="1">
              <a:off x="6222115" y="267695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3"/>
            <p:cNvSpPr/>
            <p:nvPr/>
          </p:nvSpPr>
          <p:spPr>
            <a:xfrm rot="-5400000">
              <a:off x="6675341" y="186201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3"/>
            <p:cNvSpPr/>
            <p:nvPr/>
          </p:nvSpPr>
          <p:spPr>
            <a:xfrm rot="-5400000">
              <a:off x="6861141" y="247781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3"/>
            <p:cNvSpPr/>
            <p:nvPr/>
          </p:nvSpPr>
          <p:spPr>
            <a:xfrm flipH="1">
              <a:off x="7965266" y="269296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3"/>
            <p:cNvSpPr/>
            <p:nvPr/>
          </p:nvSpPr>
          <p:spPr>
            <a:xfrm flipH="1">
              <a:off x="8145082" y="330875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3"/>
            <p:cNvSpPr/>
            <p:nvPr/>
          </p:nvSpPr>
          <p:spPr>
            <a:xfrm rot="-5400000">
              <a:off x="7047599" y="309501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3"/>
            <p:cNvSpPr/>
            <p:nvPr/>
          </p:nvSpPr>
          <p:spPr>
            <a:xfrm flipH="1">
              <a:off x="7276649" y="330250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3"/>
            <p:cNvSpPr/>
            <p:nvPr/>
          </p:nvSpPr>
          <p:spPr>
            <a:xfrm flipH="1">
              <a:off x="7462448" y="391829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3"/>
            <p:cNvSpPr/>
            <p:nvPr/>
          </p:nvSpPr>
          <p:spPr>
            <a:xfrm rot="-5400000">
              <a:off x="8102491" y="371847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3"/>
            <p:cNvSpPr/>
            <p:nvPr/>
          </p:nvSpPr>
          <p:spPr>
            <a:xfrm flipH="1">
              <a:off x="8334533" y="392596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3"/>
            <p:cNvSpPr/>
            <p:nvPr/>
          </p:nvSpPr>
          <p:spPr>
            <a:xfrm rot="-5400000">
              <a:off x="8288290" y="43342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9" name="Google Shape;39;p3"/>
          <p:cNvSpPr txBox="1"/>
          <p:nvPr>
            <p:ph type="title"/>
          </p:nvPr>
        </p:nvSpPr>
        <p:spPr>
          <a:xfrm>
            <a:off x="823850" y="2053000"/>
            <a:ext cx="4587000" cy="1148700"/>
          </a:xfrm>
          <a:prstGeom prst="rect">
            <a:avLst/>
          </a:prstGeom>
          <a:noFill/>
          <a:ln>
            <a:noFill/>
          </a:ln>
        </p:spPr>
        <p:txBody>
          <a:bodyPr anchorCtr="0" anchor="ctr" bIns="91425" lIns="91425" spcFirstLastPara="1" rIns="91425" wrap="square" tIns="91425"/>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9pPr>
          </a:lstStyle>
          <a:p/>
        </p:txBody>
      </p:sp>
      <p:sp>
        <p:nvSpPr>
          <p:cNvPr id="40" name="Google Shape;40;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41" name="Shape 41"/>
        <p:cNvGrpSpPr/>
        <p:nvPr/>
      </p:nvGrpSpPr>
      <p:grpSpPr>
        <a:xfrm>
          <a:off x="0" y="0"/>
          <a:ext cx="0" cy="0"/>
          <a:chOff x="0" y="0"/>
          <a:chExt cx="0" cy="0"/>
        </a:xfrm>
      </p:grpSpPr>
      <p:grpSp>
        <p:nvGrpSpPr>
          <p:cNvPr id="42" name="Google Shape;42;p4"/>
          <p:cNvGrpSpPr/>
          <p:nvPr/>
        </p:nvGrpSpPr>
        <p:grpSpPr>
          <a:xfrm>
            <a:off x="0" y="381001"/>
            <a:ext cx="1037850" cy="1016288"/>
            <a:chOff x="0" y="381001"/>
            <a:chExt cx="1037850" cy="1016288"/>
          </a:xfrm>
        </p:grpSpPr>
        <p:sp>
          <p:nvSpPr>
            <p:cNvPr id="43" name="Google Shape;43;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 name="Google Shape;44;p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5" name="Google Shape;45;p4"/>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46" name="Google Shape;46;p4"/>
          <p:cNvSpPr txBox="1"/>
          <p:nvPr>
            <p:ph idx="1" type="body"/>
          </p:nvPr>
        </p:nvSpPr>
        <p:spPr>
          <a:xfrm>
            <a:off x="1297500" y="1567550"/>
            <a:ext cx="7038900" cy="29112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47" name="Google Shape;47;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8" name="Shape 48"/>
        <p:cNvGrpSpPr/>
        <p:nvPr/>
      </p:nvGrpSpPr>
      <p:grpSpPr>
        <a:xfrm>
          <a:off x="0" y="0"/>
          <a:ext cx="0" cy="0"/>
          <a:chOff x="0" y="0"/>
          <a:chExt cx="0" cy="0"/>
        </a:xfrm>
      </p:grpSpPr>
      <p:grpSp>
        <p:nvGrpSpPr>
          <p:cNvPr id="49" name="Google Shape;49;p5"/>
          <p:cNvGrpSpPr/>
          <p:nvPr/>
        </p:nvGrpSpPr>
        <p:grpSpPr>
          <a:xfrm>
            <a:off x="0" y="381001"/>
            <a:ext cx="1037850" cy="1016288"/>
            <a:chOff x="0" y="381001"/>
            <a:chExt cx="1037850" cy="1016288"/>
          </a:xfrm>
        </p:grpSpPr>
        <p:sp>
          <p:nvSpPr>
            <p:cNvPr id="50" name="Google Shape;50;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2" name="Google Shape;52;p5"/>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53" name="Google Shape;53;p5"/>
          <p:cNvSpPr txBox="1"/>
          <p:nvPr>
            <p:ph idx="1" type="body"/>
          </p:nvPr>
        </p:nvSpPr>
        <p:spPr>
          <a:xfrm>
            <a:off x="1297500" y="1567550"/>
            <a:ext cx="3403200" cy="29112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54" name="Google Shape;54;p5"/>
          <p:cNvSpPr txBox="1"/>
          <p:nvPr>
            <p:ph idx="2" type="body"/>
          </p:nvPr>
        </p:nvSpPr>
        <p:spPr>
          <a:xfrm>
            <a:off x="4933221" y="1567550"/>
            <a:ext cx="3403200" cy="29112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55" name="Google Shape;55;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6" name="Shape 56"/>
        <p:cNvGrpSpPr/>
        <p:nvPr/>
      </p:nvGrpSpPr>
      <p:grpSpPr>
        <a:xfrm>
          <a:off x="0" y="0"/>
          <a:ext cx="0" cy="0"/>
          <a:chOff x="0" y="0"/>
          <a:chExt cx="0" cy="0"/>
        </a:xfrm>
      </p:grpSpPr>
      <p:grpSp>
        <p:nvGrpSpPr>
          <p:cNvPr id="57" name="Google Shape;57;p6"/>
          <p:cNvGrpSpPr/>
          <p:nvPr/>
        </p:nvGrpSpPr>
        <p:grpSpPr>
          <a:xfrm>
            <a:off x="0" y="381001"/>
            <a:ext cx="1037850" cy="1016288"/>
            <a:chOff x="0" y="381001"/>
            <a:chExt cx="1037850" cy="1016288"/>
          </a:xfrm>
        </p:grpSpPr>
        <p:sp>
          <p:nvSpPr>
            <p:cNvPr id="58" name="Google Shape;58;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0" name="Google Shape;60;p6"/>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61" name="Google Shape;61;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62" name="Shape 62"/>
        <p:cNvGrpSpPr/>
        <p:nvPr/>
      </p:nvGrpSpPr>
      <p:grpSpPr>
        <a:xfrm>
          <a:off x="0" y="0"/>
          <a:ext cx="0" cy="0"/>
          <a:chOff x="0" y="0"/>
          <a:chExt cx="0" cy="0"/>
        </a:xfrm>
      </p:grpSpPr>
      <p:grpSp>
        <p:nvGrpSpPr>
          <p:cNvPr id="63" name="Google Shape;63;p7"/>
          <p:cNvGrpSpPr/>
          <p:nvPr/>
        </p:nvGrpSpPr>
        <p:grpSpPr>
          <a:xfrm>
            <a:off x="0" y="381001"/>
            <a:ext cx="1037850" cy="1016288"/>
            <a:chOff x="0" y="381001"/>
            <a:chExt cx="1037850" cy="1016288"/>
          </a:xfrm>
        </p:grpSpPr>
        <p:sp>
          <p:nvSpPr>
            <p:cNvPr id="64" name="Google Shape;64;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6" name="Google Shape;66;p7"/>
          <p:cNvSpPr txBox="1"/>
          <p:nvPr>
            <p:ph type="title"/>
          </p:nvPr>
        </p:nvSpPr>
        <p:spPr>
          <a:xfrm>
            <a:off x="1297500" y="393750"/>
            <a:ext cx="3798900" cy="1493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67" name="Google Shape;67;p7"/>
          <p:cNvSpPr txBox="1"/>
          <p:nvPr>
            <p:ph idx="1" type="body"/>
          </p:nvPr>
        </p:nvSpPr>
        <p:spPr>
          <a:xfrm>
            <a:off x="1297500" y="1972550"/>
            <a:ext cx="3798900" cy="24159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68" name="Google Shape;68;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69"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8"/>
            <p:cNvSpPr/>
            <p:nvPr/>
          </p:nvSpPr>
          <p:spPr>
            <a:xfrm rot="5400000">
              <a:off x="4840825" y="6000"/>
              <a:ext cx="42987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8"/>
            <p:cNvSpPr/>
            <p:nvPr/>
          </p:nvSpPr>
          <p:spPr>
            <a:xfrm rot="-5400000">
              <a:off x="5618399" y="1236641"/>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8"/>
            <p:cNvSpPr/>
            <p:nvPr/>
          </p:nvSpPr>
          <p:spPr>
            <a:xfrm flipH="1">
              <a:off x="5849857" y="144407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8"/>
            <p:cNvSpPr/>
            <p:nvPr/>
          </p:nvSpPr>
          <p:spPr>
            <a:xfrm rot="-5400000">
              <a:off x="5987081" y="246974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8"/>
            <p:cNvSpPr/>
            <p:nvPr/>
          </p:nvSpPr>
          <p:spPr>
            <a:xfrm flipH="1">
              <a:off x="6222115" y="2677179"/>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8"/>
            <p:cNvSpPr/>
            <p:nvPr/>
          </p:nvSpPr>
          <p:spPr>
            <a:xfrm rot="-5400000">
              <a:off x="6675341" y="186224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8"/>
            <p:cNvSpPr/>
            <p:nvPr/>
          </p:nvSpPr>
          <p:spPr>
            <a:xfrm rot="-5400000">
              <a:off x="6861141" y="247808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8"/>
            <p:cNvSpPr/>
            <p:nvPr/>
          </p:nvSpPr>
          <p:spPr>
            <a:xfrm flipH="1">
              <a:off x="7965266" y="2693191"/>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8"/>
            <p:cNvSpPr/>
            <p:nvPr/>
          </p:nvSpPr>
          <p:spPr>
            <a:xfrm flipH="1">
              <a:off x="8145082" y="330903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8"/>
            <p:cNvSpPr/>
            <p:nvPr/>
          </p:nvSpPr>
          <p:spPr>
            <a:xfrm rot="-5400000">
              <a:off x="7047599" y="309534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8"/>
            <p:cNvSpPr/>
            <p:nvPr/>
          </p:nvSpPr>
          <p:spPr>
            <a:xfrm flipH="1">
              <a:off x="7276649" y="3302781"/>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p8"/>
            <p:cNvSpPr/>
            <p:nvPr/>
          </p:nvSpPr>
          <p:spPr>
            <a:xfrm flipH="1">
              <a:off x="7462448" y="391862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p8"/>
            <p:cNvSpPr/>
            <p:nvPr/>
          </p:nvSpPr>
          <p:spPr>
            <a:xfrm rot="-5400000">
              <a:off x="8102491" y="37188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p8"/>
            <p:cNvSpPr/>
            <p:nvPr/>
          </p:nvSpPr>
          <p:spPr>
            <a:xfrm flipH="1">
              <a:off x="8334533" y="392629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p8"/>
            <p:cNvSpPr/>
            <p:nvPr/>
          </p:nvSpPr>
          <p:spPr>
            <a:xfrm rot="-5400000">
              <a:off x="8288290" y="433470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9" name="Google Shape;89;p8"/>
          <p:cNvSpPr txBox="1"/>
          <p:nvPr>
            <p:ph type="title"/>
          </p:nvPr>
        </p:nvSpPr>
        <p:spPr>
          <a:xfrm>
            <a:off x="823850" y="866775"/>
            <a:ext cx="4587000" cy="3521100"/>
          </a:xfrm>
          <a:prstGeom prst="rect">
            <a:avLst/>
          </a:prstGeom>
          <a:noFill/>
          <a:ln>
            <a:noFill/>
          </a:ln>
        </p:spPr>
        <p:txBody>
          <a:bodyPr anchorCtr="0" anchor="ctr" bIns="91425" lIns="91425" spcFirstLastPara="1" rIns="91425" wrap="square" tIns="91425"/>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9pPr>
          </a:lstStyle>
          <a:p/>
        </p:txBody>
      </p:sp>
      <p:sp>
        <p:nvSpPr>
          <p:cNvPr id="90" name="Google Shape;90;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91" name="Shape 91"/>
        <p:cNvGrpSpPr/>
        <p:nvPr/>
      </p:nvGrpSpPr>
      <p:grpSpPr>
        <a:xfrm>
          <a:off x="0" y="0"/>
          <a:ext cx="0" cy="0"/>
          <a:chOff x="0" y="0"/>
          <a:chExt cx="0" cy="0"/>
        </a:xfrm>
      </p:grpSpPr>
      <p:grpSp>
        <p:nvGrpSpPr>
          <p:cNvPr id="92" name="Google Shape;92;p9"/>
          <p:cNvGrpSpPr/>
          <p:nvPr/>
        </p:nvGrpSpPr>
        <p:grpSpPr>
          <a:xfrm>
            <a:off x="0" y="381001"/>
            <a:ext cx="1037850" cy="1016288"/>
            <a:chOff x="0" y="381001"/>
            <a:chExt cx="1037850" cy="1016288"/>
          </a:xfrm>
        </p:grpSpPr>
        <p:sp>
          <p:nvSpPr>
            <p:cNvPr id="93" name="Google Shape;93;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5" name="Google Shape;95;p9"/>
          <p:cNvSpPr txBox="1"/>
          <p:nvPr>
            <p:ph type="title"/>
          </p:nvPr>
        </p:nvSpPr>
        <p:spPr>
          <a:xfrm>
            <a:off x="1297500" y="1658325"/>
            <a:ext cx="3036300" cy="17517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96" name="Google Shape;96;p9"/>
          <p:cNvSpPr txBox="1"/>
          <p:nvPr>
            <p:ph idx="1" type="subTitle"/>
          </p:nvPr>
        </p:nvSpPr>
        <p:spPr>
          <a:xfrm>
            <a:off x="1297500" y="3538000"/>
            <a:ext cx="3036300" cy="506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1pPr>
            <a:lvl2pPr lvl="1"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2pPr>
            <a:lvl3pPr lvl="2"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3pPr>
            <a:lvl4pPr lvl="3"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4pPr>
            <a:lvl5pPr lvl="4"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5pPr>
            <a:lvl6pPr lvl="5"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6pPr>
            <a:lvl7pPr lvl="6"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7pPr>
            <a:lvl8pPr lvl="7"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8pPr>
            <a:lvl9pPr lvl="8"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9pPr>
          </a:lstStyle>
          <a:p/>
        </p:txBody>
      </p:sp>
      <p:sp>
        <p:nvSpPr>
          <p:cNvPr id="97" name="Google Shape;97;p9"/>
          <p:cNvSpPr txBox="1"/>
          <p:nvPr>
            <p:ph idx="2" type="body"/>
          </p:nvPr>
        </p:nvSpPr>
        <p:spPr>
          <a:xfrm>
            <a:off x="4648200" y="1696600"/>
            <a:ext cx="3676800" cy="23475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98" name="Google Shape;98;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99"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fmla="val 50000" name="adj"/>
              </a:avLst>
            </a:prstGeom>
            <a:solidFill>
              <a:schemeClr val="lt1">
                <a:alpha val="9411"/>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10"/>
            <p:cNvSpPr/>
            <p:nvPr/>
          </p:nvSpPr>
          <p:spPr>
            <a:xfrm flipH="1">
              <a:off x="154125" y="3925529"/>
              <a:ext cx="544800" cy="544800"/>
            </a:xfrm>
            <a:prstGeom prst="diagStripe">
              <a:avLst>
                <a:gd fmla="val 50000" name="adj"/>
              </a:avLst>
            </a:prstGeom>
            <a:solidFill>
              <a:schemeClr val="lt1">
                <a:alpha val="9411"/>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3" name="Google Shape;103;p10"/>
          <p:cNvSpPr txBox="1"/>
          <p:nvPr>
            <p:ph idx="1" type="body"/>
          </p:nvPr>
        </p:nvSpPr>
        <p:spPr>
          <a:xfrm>
            <a:off x="812725" y="4305375"/>
            <a:ext cx="6936000" cy="5238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1pPr>
          </a:lstStyle>
          <a:p/>
        </p:txBody>
      </p:sp>
      <p:sp>
        <p:nvSpPr>
          <p:cNvPr id="104" name="Google Shape;104;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Google Shape;194;p17"/>
          <p:cNvSpPr txBox="1"/>
          <p:nvPr>
            <p:ph type="ctrTitle"/>
          </p:nvPr>
        </p:nvSpPr>
        <p:spPr>
          <a:xfrm>
            <a:off x="3537150" y="1578400"/>
            <a:ext cx="5017500" cy="1888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4000"/>
              <a:buFont typeface="Montserrat"/>
              <a:buNone/>
            </a:pPr>
            <a:r>
              <a:rPr b="0" i="0" lang="en" sz="4000" u="none" cap="none" strike="noStrike">
                <a:solidFill>
                  <a:schemeClr val="lt1"/>
                </a:solidFill>
                <a:latin typeface="Montserrat"/>
                <a:ea typeface="Montserrat"/>
                <a:cs typeface="Montserrat"/>
                <a:sym typeface="Montserrat"/>
              </a:rPr>
              <a:t>BreazeHome v5.0</a:t>
            </a:r>
            <a:endParaRPr b="0" i="0" sz="4000" u="none" cap="none" strike="noStrike">
              <a:solidFill>
                <a:schemeClr val="lt1"/>
              </a:solidFill>
              <a:latin typeface="Montserrat"/>
              <a:ea typeface="Montserrat"/>
              <a:cs typeface="Montserrat"/>
              <a:sym typeface="Montserrat"/>
            </a:endParaRPr>
          </a:p>
          <a:p>
            <a:pPr indent="0" lvl="0" marL="0" marR="0" rtl="0" algn="ctr">
              <a:lnSpc>
                <a:spcPct val="100000"/>
              </a:lnSpc>
              <a:spcBef>
                <a:spcPts val="0"/>
              </a:spcBef>
              <a:spcAft>
                <a:spcPts val="0"/>
              </a:spcAft>
              <a:buClr>
                <a:schemeClr val="lt1"/>
              </a:buClr>
              <a:buSzPts val="4000"/>
              <a:buFont typeface="Montserrat"/>
              <a:buNone/>
            </a:pPr>
            <a:r>
              <a:rPr b="0" i="0" lang="en" sz="4000" u="none" cap="none" strike="noStrike">
                <a:solidFill>
                  <a:schemeClr val="lt1"/>
                </a:solidFill>
                <a:latin typeface="Montserrat"/>
                <a:ea typeface="Montserrat"/>
                <a:cs typeface="Montserrat"/>
                <a:sym typeface="Montserrat"/>
              </a:rPr>
              <a:t>Chat System Backlog Workshop</a:t>
            </a:r>
            <a:endParaRPr b="0" i="0" sz="4000" u="none" cap="none" strike="noStrike">
              <a:solidFill>
                <a:schemeClr val="lt1"/>
              </a:solidFill>
              <a:latin typeface="Montserrat"/>
              <a:ea typeface="Montserrat"/>
              <a:cs typeface="Montserrat"/>
              <a:sym typeface="Montserrat"/>
            </a:endParaRPr>
          </a:p>
        </p:txBody>
      </p:sp>
      <p:sp>
        <p:nvSpPr>
          <p:cNvPr id="195" name="Google Shape;195;p17"/>
          <p:cNvSpPr txBox="1"/>
          <p:nvPr>
            <p:ph idx="1" type="subTitle"/>
          </p:nvPr>
        </p:nvSpPr>
        <p:spPr>
          <a:xfrm>
            <a:off x="4902375" y="3625800"/>
            <a:ext cx="3470700" cy="135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Team Members:</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	Mark Cameron</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	Luis Averhoff</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	Tariq Juman</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Product Owner: Masoud Sadjadi</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Mentor: Masoud Sadjadi</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sp>
        <p:nvSpPr>
          <p:cNvPr id="246" name="Google Shape;246;p26"/>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Typing Indicator #----</a:t>
            </a:r>
            <a:endParaRPr b="0" i="0" sz="2400" u="none" cap="none" strike="noStrike">
              <a:solidFill>
                <a:schemeClr val="lt1"/>
              </a:solidFill>
              <a:latin typeface="Montserrat"/>
              <a:ea typeface="Montserrat"/>
              <a:cs typeface="Montserrat"/>
              <a:sym typeface="Montserrat"/>
            </a:endParaRPr>
          </a:p>
        </p:txBody>
      </p:sp>
      <p:sp>
        <p:nvSpPr>
          <p:cNvPr id="247" name="Google Shape;247;p26"/>
          <p:cNvSpPr txBox="1"/>
          <p:nvPr>
            <p:ph idx="1" type="body"/>
          </p:nvPr>
        </p:nvSpPr>
        <p:spPr>
          <a:xfrm>
            <a:off x="1297500" y="1567550"/>
            <a:ext cx="7038900" cy="2274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8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Description:</a:t>
            </a:r>
            <a:endParaRPr b="1" i="0" sz="1200" u="none" cap="none" strike="noStrike">
              <a:solidFill>
                <a:srgbClr val="FFFFFF"/>
              </a:solidFill>
              <a:latin typeface="Lato"/>
              <a:ea typeface="Lato"/>
              <a:cs typeface="Lato"/>
              <a:sym typeface="Lato"/>
            </a:endParaRPr>
          </a:p>
          <a:p>
            <a:pPr indent="-295275" lvl="0" marL="558800" marR="0" rtl="0" algn="l">
              <a:lnSpc>
                <a:spcPct val="133636"/>
              </a:lnSpc>
              <a:spcBef>
                <a:spcPts val="400"/>
              </a:spcBef>
              <a:spcAft>
                <a:spcPts val="0"/>
              </a:spcAft>
              <a:buClr>
                <a:srgbClr val="FFFFFF"/>
              </a:buClr>
              <a:buSzPts val="1050"/>
              <a:buFont typeface="Lato"/>
              <a:buChar char="●"/>
            </a:pPr>
            <a:r>
              <a:rPr b="0" i="0" lang="en" sz="1050" u="none" cap="none" strike="noStrike">
                <a:solidFill>
                  <a:srgbClr val="FFFFFF"/>
                </a:solidFill>
                <a:latin typeface="Arial"/>
                <a:ea typeface="Arial"/>
                <a:cs typeface="Arial"/>
                <a:sym typeface="Arial"/>
              </a:rPr>
              <a:t>As a user, I would like to know whether the other user is typing a message or not so that I know the user is typing and preparing a reply.  </a:t>
            </a:r>
            <a:endParaRPr b="0" i="0" sz="1050" u="none" cap="none" strike="noStrike">
              <a:solidFill>
                <a:srgbClr val="FFFFFF"/>
              </a:solidFill>
              <a:latin typeface="Lato"/>
              <a:ea typeface="Lato"/>
              <a:cs typeface="Lato"/>
              <a:sym typeface="Lato"/>
            </a:endParaRPr>
          </a:p>
          <a:p>
            <a:pPr indent="0" lvl="0" marL="0" marR="0" rtl="0" algn="l">
              <a:lnSpc>
                <a:spcPct val="115000"/>
              </a:lnSpc>
              <a:spcBef>
                <a:spcPts val="12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Acceptance Criteria:</a:t>
            </a:r>
            <a:endParaRPr b="1" i="0" sz="1200" u="none" cap="none" strike="noStrike">
              <a:solidFill>
                <a:srgbClr val="FFFFFF"/>
              </a:solidFill>
              <a:latin typeface="Lato"/>
              <a:ea typeface="Lato"/>
              <a:cs typeface="Lato"/>
              <a:sym typeface="Lato"/>
            </a:endParaRPr>
          </a:p>
          <a:p>
            <a:pPr indent="-295275" lvl="0" marL="457200" marR="0" rtl="0" algn="l">
              <a:lnSpc>
                <a:spcPct val="133636"/>
              </a:lnSpc>
              <a:spcBef>
                <a:spcPts val="40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system should continuously display a notification at the top of the message box saying “Client/Agent name is typing” while the client/agent is typing.</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system should stop displaying the notification once the other client/agent stops typing.</a:t>
            </a:r>
            <a:endParaRPr b="0" i="0" sz="1050" u="none" cap="none" strike="noStrike">
              <a:solidFill>
                <a:srgbClr val="FFFFFF"/>
              </a:solidFill>
              <a:latin typeface="Arial"/>
              <a:ea typeface="Arial"/>
              <a:cs typeface="Arial"/>
              <a:sym typeface="Arial"/>
            </a:endParaRPr>
          </a:p>
          <a:p>
            <a:pPr indent="0" lvl="0" marL="0" marR="0" rtl="0" algn="l">
              <a:lnSpc>
                <a:spcPct val="133636"/>
              </a:lnSpc>
              <a:spcBef>
                <a:spcPts val="1200"/>
              </a:spcBef>
              <a:spcAft>
                <a:spcPts val="0"/>
              </a:spcAft>
              <a:buClr>
                <a:schemeClr val="lt1"/>
              </a:buClr>
              <a:buSzPts val="1300"/>
              <a:buFont typeface="Lato"/>
              <a:buNone/>
            </a:pPr>
            <a:r>
              <a:rPr b="1" i="0" lang="en" sz="1200" u="none" cap="none" strike="noStrike">
                <a:solidFill>
                  <a:schemeClr val="lt1"/>
                </a:solidFill>
                <a:latin typeface="Lato"/>
                <a:ea typeface="Lato"/>
                <a:cs typeface="Lato"/>
                <a:sym typeface="Lato"/>
              </a:rPr>
              <a:t>Points</a:t>
            </a:r>
            <a:r>
              <a:rPr b="0" i="0" lang="en" sz="1050" u="none" cap="none" strike="noStrike">
                <a:solidFill>
                  <a:schemeClr val="lt1"/>
                </a:solidFill>
                <a:latin typeface="Arial"/>
                <a:ea typeface="Arial"/>
                <a:cs typeface="Arial"/>
                <a:sym typeface="Arial"/>
              </a:rPr>
              <a:t>: 5</a:t>
            </a:r>
            <a:endParaRPr b="0" i="0" sz="1050" u="none" cap="none" strike="noStrike">
              <a:solidFill>
                <a:srgbClr val="FFFFFF"/>
              </a:solidFill>
              <a:latin typeface="Arial"/>
              <a:ea typeface="Arial"/>
              <a:cs typeface="Arial"/>
              <a:sym typeface="Arial"/>
            </a:endParaRPr>
          </a:p>
          <a:p>
            <a:pPr indent="0" lvl="0" marL="0" marR="0" rtl="0" algn="l">
              <a:lnSpc>
                <a:spcPct val="115000"/>
              </a:lnSpc>
              <a:spcBef>
                <a:spcPts val="1200"/>
              </a:spcBef>
              <a:spcAft>
                <a:spcPts val="1600"/>
              </a:spcAft>
              <a:buClr>
                <a:schemeClr val="lt1"/>
              </a:buClr>
              <a:buSzPts val="1300"/>
              <a:buFont typeface="Lato"/>
              <a:buNone/>
            </a:pPr>
            <a:r>
              <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Google Shape;252;p27"/>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Unread Message Notifications #----</a:t>
            </a:r>
            <a:endParaRPr b="0" i="0" sz="2400" u="none" cap="none" strike="noStrike">
              <a:solidFill>
                <a:schemeClr val="lt1"/>
              </a:solidFill>
              <a:latin typeface="Montserrat"/>
              <a:ea typeface="Montserrat"/>
              <a:cs typeface="Montserrat"/>
              <a:sym typeface="Montserrat"/>
            </a:endParaRPr>
          </a:p>
        </p:txBody>
      </p:sp>
      <p:sp>
        <p:nvSpPr>
          <p:cNvPr id="253" name="Google Shape;253;p27"/>
          <p:cNvSpPr txBox="1"/>
          <p:nvPr>
            <p:ph idx="1" type="body"/>
          </p:nvPr>
        </p:nvSpPr>
        <p:spPr>
          <a:xfrm>
            <a:off x="1297500" y="1567550"/>
            <a:ext cx="7038900" cy="2444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8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Description:</a:t>
            </a:r>
            <a:endParaRPr b="1" i="0" sz="1200" u="none" cap="none" strike="noStrike">
              <a:solidFill>
                <a:srgbClr val="FFFFFF"/>
              </a:solidFill>
              <a:latin typeface="Lato"/>
              <a:ea typeface="Lato"/>
              <a:cs typeface="Lato"/>
              <a:sym typeface="Lato"/>
            </a:endParaRPr>
          </a:p>
          <a:p>
            <a:pPr indent="-295275" lvl="0" marL="558800" marR="0" rtl="0" algn="l">
              <a:lnSpc>
                <a:spcPct val="133636"/>
              </a:lnSpc>
              <a:spcBef>
                <a:spcPts val="400"/>
              </a:spcBef>
              <a:spcAft>
                <a:spcPts val="0"/>
              </a:spcAft>
              <a:buClr>
                <a:srgbClr val="FFFFFF"/>
              </a:buClr>
              <a:buSzPts val="1050"/>
              <a:buFont typeface="Lato"/>
              <a:buChar char="●"/>
            </a:pPr>
            <a:r>
              <a:rPr b="0" i="0" lang="en" sz="1050" u="none" cap="none" strike="noStrike">
                <a:solidFill>
                  <a:srgbClr val="FFFFFF"/>
                </a:solidFill>
                <a:latin typeface="Arial"/>
                <a:ea typeface="Arial"/>
                <a:cs typeface="Arial"/>
                <a:sym typeface="Arial"/>
              </a:rPr>
              <a:t>As a user, I would like to see how many unread messages have arrived so that I will be aware of new messages and read/respond to them.</a:t>
            </a:r>
            <a:endParaRPr b="0" i="0" sz="1050" u="none" cap="none" strike="noStrike">
              <a:solidFill>
                <a:srgbClr val="FFFFFF"/>
              </a:solidFill>
              <a:latin typeface="Lato"/>
              <a:ea typeface="Lato"/>
              <a:cs typeface="Lato"/>
              <a:sym typeface="Lato"/>
            </a:endParaRPr>
          </a:p>
          <a:p>
            <a:pPr indent="0" lvl="0" marL="0" marR="0" rtl="0" algn="l">
              <a:lnSpc>
                <a:spcPct val="115000"/>
              </a:lnSpc>
              <a:spcBef>
                <a:spcPts val="12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Acceptance Criteria:</a:t>
            </a:r>
            <a:endParaRPr b="1" i="0" sz="1200" u="none" cap="none" strike="noStrike">
              <a:solidFill>
                <a:srgbClr val="FFFFFF"/>
              </a:solidFill>
              <a:latin typeface="Lato"/>
              <a:ea typeface="Lato"/>
              <a:cs typeface="Lato"/>
              <a:sym typeface="Lato"/>
            </a:endParaRPr>
          </a:p>
          <a:p>
            <a:pPr indent="-295275" lvl="0" marL="457200" marR="0" rtl="0" algn="l">
              <a:lnSpc>
                <a:spcPct val="133636"/>
              </a:lnSpc>
              <a:spcBef>
                <a:spcPts val="40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user should be able to see the number of unread messages on the chat button and the chat room.</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user should be able to see the message notifications disappear once the user opens the chat room.</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system’s response should be able to display the the number of unread messages on the chat button and chat room when the chat is minimized.</a:t>
            </a:r>
            <a:endParaRPr b="0" i="0" sz="1050" u="none" cap="none" strike="noStrike">
              <a:solidFill>
                <a:srgbClr val="FFFFFF"/>
              </a:solidFill>
              <a:latin typeface="Arial"/>
              <a:ea typeface="Arial"/>
              <a:cs typeface="Arial"/>
              <a:sym typeface="Arial"/>
            </a:endParaRPr>
          </a:p>
          <a:p>
            <a:pPr indent="0" lvl="0" marL="0" marR="0" rtl="0" algn="l">
              <a:lnSpc>
                <a:spcPct val="133636"/>
              </a:lnSpc>
              <a:spcBef>
                <a:spcPts val="1200"/>
              </a:spcBef>
              <a:spcAft>
                <a:spcPts val="0"/>
              </a:spcAft>
              <a:buClr>
                <a:schemeClr val="lt1"/>
              </a:buClr>
              <a:buSzPts val="1300"/>
              <a:buFont typeface="Lato"/>
              <a:buNone/>
            </a:pPr>
            <a:r>
              <a:rPr b="1" i="0" lang="en" sz="1200" u="none" cap="none" strike="noStrike">
                <a:solidFill>
                  <a:schemeClr val="lt1"/>
                </a:solidFill>
                <a:latin typeface="Lato"/>
                <a:ea typeface="Lato"/>
                <a:cs typeface="Lato"/>
                <a:sym typeface="Lato"/>
              </a:rPr>
              <a:t>Points</a:t>
            </a:r>
            <a:r>
              <a:rPr b="0" i="0" lang="en" sz="1050" u="none" cap="none" strike="noStrike">
                <a:solidFill>
                  <a:schemeClr val="lt1"/>
                </a:solidFill>
                <a:latin typeface="Arial"/>
                <a:ea typeface="Arial"/>
                <a:cs typeface="Arial"/>
                <a:sym typeface="Arial"/>
              </a:rPr>
              <a:t>: 13</a:t>
            </a:r>
            <a:endParaRPr b="0" i="0" sz="1050" u="none" cap="none" strike="noStrike">
              <a:solidFill>
                <a:srgbClr val="FFFFFF"/>
              </a:solidFill>
              <a:latin typeface="Arial"/>
              <a:ea typeface="Arial"/>
              <a:cs typeface="Arial"/>
              <a:sym typeface="Arial"/>
            </a:endParaRPr>
          </a:p>
          <a:p>
            <a:pPr indent="0" lvl="0" marL="0" marR="0" rtl="0" algn="l">
              <a:lnSpc>
                <a:spcPct val="115000"/>
              </a:lnSpc>
              <a:spcBef>
                <a:spcPts val="1200"/>
              </a:spcBef>
              <a:spcAft>
                <a:spcPts val="1600"/>
              </a:spcAft>
              <a:buClr>
                <a:schemeClr val="lt1"/>
              </a:buClr>
              <a:buSzPts val="1300"/>
              <a:buFont typeface="Lato"/>
              <a:buNone/>
            </a:pPr>
            <a:r>
              <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Google Shape;258;p28"/>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Multiple Chat Rooms (Agent)#----</a:t>
            </a:r>
            <a:endParaRPr b="0" i="0" sz="2400" u="none" cap="none" strike="noStrike">
              <a:solidFill>
                <a:schemeClr val="lt1"/>
              </a:solidFill>
              <a:latin typeface="Montserrat"/>
              <a:ea typeface="Montserrat"/>
              <a:cs typeface="Montserrat"/>
              <a:sym typeface="Montserrat"/>
            </a:endParaRPr>
          </a:p>
        </p:txBody>
      </p:sp>
      <p:sp>
        <p:nvSpPr>
          <p:cNvPr id="259" name="Google Shape;259;p28"/>
          <p:cNvSpPr txBox="1"/>
          <p:nvPr>
            <p:ph idx="1" type="body"/>
          </p:nvPr>
        </p:nvSpPr>
        <p:spPr>
          <a:xfrm>
            <a:off x="1297500" y="1567550"/>
            <a:ext cx="7038900" cy="2904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8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Description:</a:t>
            </a:r>
            <a:endParaRPr b="1" i="0" sz="1200" u="none" cap="none" strike="noStrike">
              <a:solidFill>
                <a:srgbClr val="FFFFFF"/>
              </a:solidFill>
              <a:latin typeface="Lato"/>
              <a:ea typeface="Lato"/>
              <a:cs typeface="Lato"/>
              <a:sym typeface="Lato"/>
            </a:endParaRPr>
          </a:p>
          <a:p>
            <a:pPr indent="-295275" lvl="0" marL="558800" marR="0" rtl="0" algn="l">
              <a:lnSpc>
                <a:spcPct val="133636"/>
              </a:lnSpc>
              <a:spcBef>
                <a:spcPts val="400"/>
              </a:spcBef>
              <a:spcAft>
                <a:spcPts val="0"/>
              </a:spcAft>
              <a:buClr>
                <a:srgbClr val="FFFFFF"/>
              </a:buClr>
              <a:buSzPts val="1050"/>
              <a:buFont typeface="Lato"/>
              <a:buChar char="●"/>
            </a:pPr>
            <a:r>
              <a:rPr b="0" i="0" lang="en" sz="1050" u="none" cap="none" strike="noStrike">
                <a:solidFill>
                  <a:srgbClr val="FFFFFF"/>
                </a:solidFill>
                <a:latin typeface="Arial"/>
                <a:ea typeface="Arial"/>
                <a:cs typeface="Arial"/>
                <a:sym typeface="Arial"/>
              </a:rPr>
              <a:t>As an agent, I would like to be able to open multiple chat rooms, so that I can chat with multiple clients at once.</a:t>
            </a:r>
            <a:endParaRPr b="0" i="0" sz="1050" u="none" cap="none" strike="noStrike">
              <a:solidFill>
                <a:srgbClr val="FFFFFF"/>
              </a:solidFill>
              <a:latin typeface="Lato"/>
              <a:ea typeface="Lato"/>
              <a:cs typeface="Lato"/>
              <a:sym typeface="Lato"/>
            </a:endParaRPr>
          </a:p>
          <a:p>
            <a:pPr indent="0" lvl="0" marL="0" marR="0" rtl="0" algn="l">
              <a:lnSpc>
                <a:spcPct val="115000"/>
              </a:lnSpc>
              <a:spcBef>
                <a:spcPts val="12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Acceptance Criteria:</a:t>
            </a:r>
            <a:endParaRPr b="1" i="0" sz="1200" u="none" cap="none" strike="noStrike">
              <a:solidFill>
                <a:srgbClr val="FFFFFF"/>
              </a:solidFill>
              <a:latin typeface="Lato"/>
              <a:ea typeface="Lato"/>
              <a:cs typeface="Lato"/>
              <a:sym typeface="Lato"/>
            </a:endParaRPr>
          </a:p>
          <a:p>
            <a:pPr indent="-295275" lvl="0" marL="457200" marR="0" rtl="0" algn="l">
              <a:lnSpc>
                <a:spcPct val="133636"/>
              </a:lnSpc>
              <a:spcBef>
                <a:spcPts val="40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agent should be able to receive messages from multiple clients simultaneously.</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agent should be able to send messages to multiple clients.</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agent should be able to open multiple chat rooms.</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agent should be able to close multiple chat </a:t>
            </a:r>
            <a:r>
              <a:rPr b="0" i="0" lang="en" sz="1050" u="none" cap="none" strike="noStrike">
                <a:solidFill>
                  <a:schemeClr val="lt1"/>
                </a:solidFill>
                <a:latin typeface="Arial"/>
                <a:ea typeface="Arial"/>
                <a:cs typeface="Arial"/>
                <a:sym typeface="Arial"/>
              </a:rPr>
              <a:t>rooms</a:t>
            </a:r>
            <a:r>
              <a:rPr b="0" i="0" lang="en" sz="1050" u="none" cap="none" strike="noStrike">
                <a:solidFill>
                  <a:srgbClr val="FFFFFF"/>
                </a:solidFill>
                <a:latin typeface="Arial"/>
                <a:ea typeface="Arial"/>
                <a:cs typeface="Arial"/>
                <a:sym typeface="Arial"/>
              </a:rPr>
              <a:t>.</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system should be able to display multiple messages incoming/outgoing simultaneously in any opened and active chat.</a:t>
            </a:r>
            <a:endParaRPr b="0" i="0" sz="1050" u="none" cap="none" strike="noStrike">
              <a:solidFill>
                <a:srgbClr val="FFFFFF"/>
              </a:solidFill>
              <a:latin typeface="Arial"/>
              <a:ea typeface="Arial"/>
              <a:cs typeface="Arial"/>
              <a:sym typeface="Arial"/>
            </a:endParaRPr>
          </a:p>
          <a:p>
            <a:pPr indent="0" lvl="0" marL="0" marR="0" rtl="0" algn="l">
              <a:lnSpc>
                <a:spcPct val="133636"/>
              </a:lnSpc>
              <a:spcBef>
                <a:spcPts val="1200"/>
              </a:spcBef>
              <a:spcAft>
                <a:spcPts val="0"/>
              </a:spcAft>
              <a:buClr>
                <a:schemeClr val="lt1"/>
              </a:buClr>
              <a:buSzPts val="1300"/>
              <a:buFont typeface="Lato"/>
              <a:buNone/>
            </a:pPr>
            <a:r>
              <a:rPr b="1" i="0" lang="en" sz="1200" u="none" cap="none" strike="noStrike">
                <a:solidFill>
                  <a:schemeClr val="lt1"/>
                </a:solidFill>
                <a:latin typeface="Lato"/>
                <a:ea typeface="Lato"/>
                <a:cs typeface="Lato"/>
                <a:sym typeface="Lato"/>
              </a:rPr>
              <a:t>Points</a:t>
            </a:r>
            <a:r>
              <a:rPr b="0" i="0" lang="en" sz="1050" u="none" cap="none" strike="noStrike">
                <a:solidFill>
                  <a:schemeClr val="lt1"/>
                </a:solidFill>
                <a:latin typeface="Arial"/>
                <a:ea typeface="Arial"/>
                <a:cs typeface="Arial"/>
                <a:sym typeface="Arial"/>
              </a:rPr>
              <a:t>: 21</a:t>
            </a:r>
            <a:endParaRPr b="0" i="0" sz="1050" u="none" cap="none" strike="noStrike">
              <a:solidFill>
                <a:srgbClr val="FFFFFF"/>
              </a:solidFill>
              <a:latin typeface="Arial"/>
              <a:ea typeface="Arial"/>
              <a:cs typeface="Arial"/>
              <a:sym typeface="Arial"/>
            </a:endParaRPr>
          </a:p>
          <a:p>
            <a:pPr indent="0" lvl="0" marL="0" marR="0" rtl="0" algn="l">
              <a:lnSpc>
                <a:spcPct val="115000"/>
              </a:lnSpc>
              <a:spcBef>
                <a:spcPts val="1200"/>
              </a:spcBef>
              <a:spcAft>
                <a:spcPts val="1600"/>
              </a:spcAft>
              <a:buClr>
                <a:schemeClr val="lt1"/>
              </a:buClr>
              <a:buSzPts val="1300"/>
              <a:buFont typeface="Lato"/>
              <a:buNone/>
            </a:pPr>
            <a:r>
              <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sp>
        <p:nvSpPr>
          <p:cNvPr id="264" name="Google Shape;264;p29"/>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For questions regarding this video, contact us at:</a:t>
            </a:r>
            <a:endParaRPr b="0" i="0" sz="2400" u="none" cap="none" strike="noStrike">
              <a:solidFill>
                <a:schemeClr val="lt1"/>
              </a:solidFill>
              <a:latin typeface="Montserrat"/>
              <a:ea typeface="Montserrat"/>
              <a:cs typeface="Montserrat"/>
              <a:sym typeface="Montserrat"/>
            </a:endParaRPr>
          </a:p>
        </p:txBody>
      </p:sp>
      <p:sp>
        <p:nvSpPr>
          <p:cNvPr id="265" name="Google Shape;265;p29"/>
          <p:cNvSpPr txBox="1"/>
          <p:nvPr>
            <p:ph idx="1" type="body"/>
          </p:nvPr>
        </p:nvSpPr>
        <p:spPr>
          <a:xfrm>
            <a:off x="1297500" y="1567550"/>
            <a:ext cx="7038900" cy="291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Mark Cameron</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Email: mcame024@fiu.edu</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Phone: 305-587-1932</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Slack: @markc</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Luis Averhoff</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Email: </a:t>
            </a:r>
            <a:r>
              <a:rPr b="0" i="0" lang="en" sz="1300" u="none" cap="none" strike="noStrike">
                <a:solidFill>
                  <a:srgbClr val="FFFFFF"/>
                </a:solidFill>
                <a:latin typeface="Lato"/>
                <a:ea typeface="Lato"/>
                <a:cs typeface="Lato"/>
                <a:sym typeface="Lato"/>
              </a:rPr>
              <a:t>laver008@fiu.edu</a:t>
            </a:r>
            <a:endParaRPr b="0" i="0" sz="1300" u="none" cap="none" strike="noStrike">
              <a:solidFill>
                <a:srgbClr val="FFFFFF"/>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Phone: </a:t>
            </a:r>
            <a:r>
              <a:rPr b="0" i="0" lang="en" sz="1300" u="none" cap="none" strike="noStrike">
                <a:solidFill>
                  <a:srgbClr val="FFFFFF"/>
                </a:solidFill>
                <a:latin typeface="Lato"/>
                <a:ea typeface="Lato"/>
                <a:cs typeface="Lato"/>
                <a:sym typeface="Lato"/>
              </a:rPr>
              <a:t>786-366-9820</a:t>
            </a:r>
            <a:endParaRPr b="0" i="0" sz="1300" u="none" cap="none" strike="noStrike">
              <a:solidFill>
                <a:srgbClr val="FFFFFF"/>
              </a:solidFill>
              <a:latin typeface="Lato"/>
              <a:ea typeface="Lato"/>
              <a:cs typeface="Lato"/>
              <a:sym typeface="Lato"/>
            </a:endParaRPr>
          </a:p>
          <a:p>
            <a:pPr indent="0" lvl="0" marL="0" marR="0" rtl="0" algn="l">
              <a:lnSpc>
                <a:spcPct val="115000"/>
              </a:lnSpc>
              <a:spcBef>
                <a:spcPts val="0"/>
              </a:spcBef>
              <a:spcAft>
                <a:spcPts val="0"/>
              </a:spcAft>
              <a:buClr>
                <a:schemeClr val="lt1"/>
              </a:buClr>
              <a:buSzPts val="1300"/>
              <a:buFont typeface="Lato"/>
              <a:buNone/>
            </a:pPr>
            <a:r>
              <a:rPr b="0" i="0" lang="en" sz="1300" u="none" cap="none" strike="noStrike">
                <a:solidFill>
                  <a:srgbClr val="FFFFFF"/>
                </a:solidFill>
                <a:latin typeface="Lato"/>
                <a:ea typeface="Lato"/>
                <a:cs typeface="Lato"/>
                <a:sym typeface="Lato"/>
              </a:rPr>
              <a:t>Slack:@LuisAverhoff</a:t>
            </a:r>
            <a:endParaRPr b="0" i="0" sz="1300" u="none" cap="none" strike="noStrike">
              <a:solidFill>
                <a:srgbClr val="FFFFFF"/>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Tariq Juman</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Email: tjuma001@fiu.edu</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Phone: 954-881-4164</a:t>
            </a:r>
            <a:endParaRPr b="0"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Lato"/>
                <a:ea typeface="Lato"/>
                <a:cs typeface="Lato"/>
                <a:sym typeface="Lato"/>
              </a:rPr>
              <a:t>Slack: @Tariq</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Google Shape;270;p30"/>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For questions regarding the BreazeHome Project</a:t>
            </a:r>
            <a:endParaRPr b="0" i="0" sz="2400" u="none" cap="none" strike="noStrike">
              <a:solidFill>
                <a:schemeClr val="lt1"/>
              </a:solidFill>
              <a:latin typeface="Montserrat"/>
              <a:ea typeface="Montserrat"/>
              <a:cs typeface="Montserrat"/>
              <a:sym typeface="Montserrat"/>
            </a:endParaRPr>
          </a:p>
        </p:txBody>
      </p:sp>
      <p:sp>
        <p:nvSpPr>
          <p:cNvPr id="271" name="Google Shape;271;p30"/>
          <p:cNvSpPr txBox="1"/>
          <p:nvPr>
            <p:ph idx="1" type="body"/>
          </p:nvPr>
        </p:nvSpPr>
        <p:spPr>
          <a:xfrm>
            <a:off x="1297500" y="1567550"/>
            <a:ext cx="2255100" cy="562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chemeClr val="lt1"/>
              </a:buClr>
              <a:buSzPts val="1300"/>
              <a:buFont typeface="Lato"/>
              <a:buNone/>
            </a:pPr>
            <a:r>
              <a:rPr b="0" i="0" lang="en" sz="1300" u="none" cap="none" strike="noStrike">
                <a:solidFill>
                  <a:schemeClr val="lt1"/>
                </a:solidFill>
                <a:latin typeface="Lato"/>
                <a:ea typeface="Lato"/>
                <a:cs typeface="Lato"/>
                <a:sym typeface="Lato"/>
              </a:rPr>
              <a:t>Please contact Dr. Sadjadi at:</a:t>
            </a:r>
            <a:br>
              <a:rPr b="0" i="0" lang="en" sz="1300" u="none" cap="none" strike="noStrike">
                <a:solidFill>
                  <a:schemeClr val="lt1"/>
                </a:solidFill>
                <a:latin typeface="Lato"/>
                <a:ea typeface="Lato"/>
                <a:cs typeface="Lato"/>
                <a:sym typeface="Lato"/>
              </a:rPr>
            </a:br>
            <a:r>
              <a:rPr b="0" i="0" lang="en" sz="1300" u="none" cap="none" strike="noStrike">
                <a:solidFill>
                  <a:schemeClr val="lt1"/>
                </a:solidFill>
                <a:latin typeface="Lato"/>
                <a:ea typeface="Lato"/>
                <a:cs typeface="Lato"/>
                <a:sym typeface="Lato"/>
              </a:rPr>
              <a:t>Email: sadjadi@cs.fiu.edu</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Google Shape;200;p18"/>
          <p:cNvSpPr txBox="1"/>
          <p:nvPr>
            <p:ph type="title"/>
          </p:nvPr>
        </p:nvSpPr>
        <p:spPr>
          <a:xfrm>
            <a:off x="823850" y="2053000"/>
            <a:ext cx="4587000" cy="1148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lt1"/>
              </a:buClr>
              <a:buSzPts val="2800"/>
              <a:buFont typeface="Montserrat"/>
              <a:buNone/>
            </a:pPr>
            <a:r>
              <a:rPr b="0" i="0" lang="en" sz="2800" u="none" cap="none" strike="noStrike">
                <a:solidFill>
                  <a:schemeClr val="lt1"/>
                </a:solidFill>
                <a:latin typeface="Montserrat"/>
                <a:ea typeface="Montserrat"/>
                <a:cs typeface="Montserrat"/>
                <a:sym typeface="Montserrat"/>
              </a:rPr>
              <a:t>Sprint 1 User Stories</a:t>
            </a:r>
            <a:endParaRPr b="0" i="0" sz="2800" u="none" cap="none" strike="noStrike">
              <a:solidFill>
                <a:schemeClr val="lt1"/>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Google Shape;205;p19"/>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Feasibility Study #2634</a:t>
            </a:r>
            <a:endParaRPr b="0" i="0" sz="2400" u="none" cap="none" strike="noStrike">
              <a:solidFill>
                <a:schemeClr val="lt1"/>
              </a:solidFill>
              <a:latin typeface="Montserrat"/>
              <a:ea typeface="Montserrat"/>
              <a:cs typeface="Montserrat"/>
              <a:sym typeface="Montserrat"/>
            </a:endParaRPr>
          </a:p>
        </p:txBody>
      </p:sp>
      <p:sp>
        <p:nvSpPr>
          <p:cNvPr id="206" name="Google Shape;206;p19"/>
          <p:cNvSpPr txBox="1"/>
          <p:nvPr>
            <p:ph idx="1" type="body"/>
          </p:nvPr>
        </p:nvSpPr>
        <p:spPr>
          <a:xfrm>
            <a:off x="1297500" y="1567550"/>
            <a:ext cx="7038900" cy="3294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8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Description:</a:t>
            </a:r>
            <a:endParaRPr b="1" i="0" sz="1200" u="none" cap="none" strike="noStrike">
              <a:solidFill>
                <a:srgbClr val="FFFFFF"/>
              </a:solidFill>
              <a:latin typeface="Lato"/>
              <a:ea typeface="Lato"/>
              <a:cs typeface="Lato"/>
              <a:sym typeface="Lato"/>
            </a:endParaRPr>
          </a:p>
          <a:p>
            <a:pPr indent="-298450" lvl="0" marL="558800" marR="0" rtl="0" algn="l">
              <a:lnSpc>
                <a:spcPct val="133636"/>
              </a:lnSpc>
              <a:spcBef>
                <a:spcPts val="400"/>
              </a:spcBef>
              <a:spcAft>
                <a:spcPts val="0"/>
              </a:spcAft>
              <a:buClr>
                <a:srgbClr val="FFFFFF"/>
              </a:buClr>
              <a:buSzPts val="1100"/>
              <a:buFont typeface="Lato"/>
              <a:buChar char="●"/>
            </a:pPr>
            <a:r>
              <a:rPr b="0" i="0" lang="en" sz="1050" u="none" cap="none" strike="noStrike">
                <a:solidFill>
                  <a:srgbClr val="FFFFFF"/>
                </a:solidFill>
                <a:latin typeface="Lato"/>
                <a:ea typeface="Lato"/>
                <a:cs typeface="Lato"/>
                <a:sym typeface="Lato"/>
              </a:rPr>
              <a:t>As a developer I would like to carry out a feasibility study so that my team and I may fully understand the problem and create the best solution for BreazeHome.</a:t>
            </a:r>
            <a:endParaRPr b="0" i="0" sz="1050" u="none" cap="none" strike="noStrike">
              <a:solidFill>
                <a:srgbClr val="FFFFFF"/>
              </a:solidFill>
              <a:latin typeface="Lato"/>
              <a:ea typeface="Lato"/>
              <a:cs typeface="Lato"/>
              <a:sym typeface="Lato"/>
            </a:endParaRPr>
          </a:p>
          <a:p>
            <a:pPr indent="0" lvl="0" marL="0" marR="0" rtl="0" algn="l">
              <a:lnSpc>
                <a:spcPct val="133636"/>
              </a:lnSpc>
              <a:spcBef>
                <a:spcPts val="1200"/>
              </a:spcBef>
              <a:spcAft>
                <a:spcPts val="0"/>
              </a:spcAft>
              <a:buClr>
                <a:schemeClr val="lt1"/>
              </a:buClr>
              <a:buSzPts val="1300"/>
              <a:buFont typeface="Lato"/>
              <a:buNone/>
            </a:pPr>
            <a:r>
              <a:rPr b="0" i="0" lang="en" sz="1050" u="none" cap="none" strike="noStrike">
                <a:solidFill>
                  <a:srgbClr val="FFFFFF"/>
                </a:solidFill>
                <a:latin typeface="Lato"/>
                <a:ea typeface="Lato"/>
                <a:cs typeface="Lato"/>
                <a:sym typeface="Lato"/>
              </a:rPr>
              <a:t> </a:t>
            </a:r>
            <a:endParaRPr b="0" i="0" sz="1050" u="none" cap="none" strike="noStrike">
              <a:solidFill>
                <a:srgbClr val="FFFFFF"/>
              </a:solidFill>
              <a:latin typeface="Lato"/>
              <a:ea typeface="Lato"/>
              <a:cs typeface="Lato"/>
              <a:sym typeface="Lato"/>
            </a:endParaRPr>
          </a:p>
          <a:p>
            <a:pPr indent="0" lvl="0" marL="0" marR="0" rtl="0" algn="l">
              <a:lnSpc>
                <a:spcPct val="115000"/>
              </a:lnSpc>
              <a:spcBef>
                <a:spcPts val="8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Acceptance Criteria:</a:t>
            </a:r>
            <a:endParaRPr b="1" i="0" sz="1200" u="none" cap="none" strike="noStrike">
              <a:solidFill>
                <a:srgbClr val="FFFFFF"/>
              </a:solidFill>
              <a:latin typeface="Lato"/>
              <a:ea typeface="Lato"/>
              <a:cs typeface="Lato"/>
              <a:sym typeface="Lato"/>
            </a:endParaRPr>
          </a:p>
          <a:p>
            <a:pPr indent="-298450" lvl="0" marL="558800" marR="0" rtl="0" algn="l">
              <a:lnSpc>
                <a:spcPct val="133636"/>
              </a:lnSpc>
              <a:spcBef>
                <a:spcPts val="400"/>
              </a:spcBef>
              <a:spcAft>
                <a:spcPts val="0"/>
              </a:spcAft>
              <a:buClr>
                <a:srgbClr val="FFFFFF"/>
              </a:buClr>
              <a:buSzPts val="1100"/>
              <a:buFont typeface="Lato"/>
              <a:buChar char="●"/>
            </a:pPr>
            <a:r>
              <a:rPr b="0" i="0" lang="en" sz="1050" u="none" cap="none" strike="noStrike">
                <a:solidFill>
                  <a:srgbClr val="FFFFFF"/>
                </a:solidFill>
                <a:latin typeface="Lato"/>
                <a:ea typeface="Lato"/>
                <a:cs typeface="Lato"/>
                <a:sym typeface="Lato"/>
              </a:rPr>
              <a:t>The feasibility study should:</a:t>
            </a:r>
            <a:endParaRPr b="0" i="0" sz="1050" u="none" cap="none" strike="noStrike">
              <a:solidFill>
                <a:srgbClr val="FFFFFF"/>
              </a:solidFill>
              <a:latin typeface="Lato"/>
              <a:ea typeface="Lato"/>
              <a:cs typeface="Lato"/>
              <a:sym typeface="Lato"/>
            </a:endParaRPr>
          </a:p>
          <a:p>
            <a:pPr indent="-298450" lvl="1" marL="1117600" marR="0" rtl="0" algn="l">
              <a:lnSpc>
                <a:spcPct val="140000"/>
              </a:lnSpc>
              <a:spcBef>
                <a:spcPts val="0"/>
              </a:spcBef>
              <a:spcAft>
                <a:spcPts val="0"/>
              </a:spcAft>
              <a:buClr>
                <a:srgbClr val="FFFFFF"/>
              </a:buClr>
              <a:buSzPts val="1100"/>
              <a:buFont typeface="Lato"/>
              <a:buChar char="○"/>
            </a:pPr>
            <a:r>
              <a:rPr b="0" i="0" lang="en" sz="1050" u="none" cap="none" strike="noStrike">
                <a:solidFill>
                  <a:srgbClr val="FFFFFF"/>
                </a:solidFill>
                <a:latin typeface="Lato"/>
                <a:ea typeface="Lato"/>
                <a:cs typeface="Lato"/>
                <a:sym typeface="Lato"/>
              </a:rPr>
              <a:t>properly define the problem</a:t>
            </a:r>
            <a:endParaRPr b="0" i="0" sz="1050" u="none" cap="none" strike="noStrike">
              <a:solidFill>
                <a:srgbClr val="FFFFFF"/>
              </a:solidFill>
              <a:latin typeface="Lato"/>
              <a:ea typeface="Lato"/>
              <a:cs typeface="Lato"/>
              <a:sym typeface="Lato"/>
            </a:endParaRPr>
          </a:p>
          <a:p>
            <a:pPr indent="-298450" lvl="1" marL="1117600" marR="0" rtl="0" algn="l">
              <a:lnSpc>
                <a:spcPct val="140000"/>
              </a:lnSpc>
              <a:spcBef>
                <a:spcPts val="0"/>
              </a:spcBef>
              <a:spcAft>
                <a:spcPts val="0"/>
              </a:spcAft>
              <a:buClr>
                <a:srgbClr val="FFFFFF"/>
              </a:buClr>
              <a:buSzPts val="1100"/>
              <a:buFont typeface="Lato"/>
              <a:buChar char="○"/>
            </a:pPr>
            <a:r>
              <a:rPr b="0" i="0" lang="en" sz="1050" u="none" cap="none" strike="noStrike">
                <a:solidFill>
                  <a:srgbClr val="FFFFFF"/>
                </a:solidFill>
                <a:latin typeface="Lato"/>
                <a:ea typeface="Lato"/>
                <a:cs typeface="Lato"/>
                <a:sym typeface="Lato"/>
              </a:rPr>
              <a:t>define the current status of the solution in BreazeHome</a:t>
            </a:r>
            <a:endParaRPr b="0" i="0" sz="1050" u="none" cap="none" strike="noStrike">
              <a:solidFill>
                <a:srgbClr val="FFFFFF"/>
              </a:solidFill>
              <a:latin typeface="Lato"/>
              <a:ea typeface="Lato"/>
              <a:cs typeface="Lato"/>
              <a:sym typeface="Lato"/>
            </a:endParaRPr>
          </a:p>
          <a:p>
            <a:pPr indent="-298450" lvl="1" marL="1117600" marR="0" rtl="0" algn="l">
              <a:lnSpc>
                <a:spcPct val="140000"/>
              </a:lnSpc>
              <a:spcBef>
                <a:spcPts val="0"/>
              </a:spcBef>
              <a:spcAft>
                <a:spcPts val="0"/>
              </a:spcAft>
              <a:buClr>
                <a:srgbClr val="FFFFFF"/>
              </a:buClr>
              <a:buSzPts val="1100"/>
              <a:buFont typeface="Lato"/>
              <a:buChar char="○"/>
            </a:pPr>
            <a:r>
              <a:rPr b="0" i="0" lang="en" sz="1050" u="none" cap="none" strike="noStrike">
                <a:solidFill>
                  <a:srgbClr val="FFFFFF"/>
                </a:solidFill>
                <a:latin typeface="Lato"/>
                <a:ea typeface="Lato"/>
                <a:cs typeface="Lato"/>
                <a:sym typeface="Lato"/>
              </a:rPr>
              <a:t>outline the most interesting/popular/important competitive solutions out there</a:t>
            </a:r>
            <a:endParaRPr b="0" i="0" sz="1050" u="none" cap="none" strike="noStrike">
              <a:solidFill>
                <a:srgbClr val="FFFFFF"/>
              </a:solidFill>
              <a:latin typeface="Lato"/>
              <a:ea typeface="Lato"/>
              <a:cs typeface="Lato"/>
              <a:sym typeface="Lato"/>
            </a:endParaRPr>
          </a:p>
          <a:p>
            <a:pPr indent="-298450" lvl="1" marL="1117600" marR="0" rtl="0" algn="l">
              <a:lnSpc>
                <a:spcPct val="140000"/>
              </a:lnSpc>
              <a:spcBef>
                <a:spcPts val="0"/>
              </a:spcBef>
              <a:spcAft>
                <a:spcPts val="0"/>
              </a:spcAft>
              <a:buClr>
                <a:srgbClr val="FFFFFF"/>
              </a:buClr>
              <a:buSzPts val="1100"/>
              <a:buFont typeface="Lato"/>
              <a:buChar char="○"/>
            </a:pPr>
            <a:r>
              <a:rPr b="0" i="0" lang="en" sz="1050" u="none" cap="none" strike="noStrike">
                <a:solidFill>
                  <a:srgbClr val="FFFFFF"/>
                </a:solidFill>
                <a:latin typeface="Lato"/>
                <a:ea typeface="Lato"/>
                <a:cs typeface="Lato"/>
                <a:sym typeface="Lato"/>
              </a:rPr>
              <a:t>provide a comparison of different solutions</a:t>
            </a:r>
            <a:endParaRPr b="0" i="0" sz="1050" u="none" cap="none" strike="noStrike">
              <a:solidFill>
                <a:srgbClr val="FFFFFF"/>
              </a:solidFill>
              <a:latin typeface="Lato"/>
              <a:ea typeface="Lato"/>
              <a:cs typeface="Lato"/>
              <a:sym typeface="Lato"/>
            </a:endParaRPr>
          </a:p>
          <a:p>
            <a:pPr indent="-298450" lvl="1" marL="1117600" marR="0" rtl="0" algn="l">
              <a:lnSpc>
                <a:spcPct val="140000"/>
              </a:lnSpc>
              <a:spcBef>
                <a:spcPts val="0"/>
              </a:spcBef>
              <a:spcAft>
                <a:spcPts val="0"/>
              </a:spcAft>
              <a:buClr>
                <a:srgbClr val="FFFFFF"/>
              </a:buClr>
              <a:buSzPts val="1100"/>
              <a:buFont typeface="Lato"/>
              <a:buChar char="○"/>
            </a:pPr>
            <a:r>
              <a:rPr b="0" i="0" lang="en" sz="1050" u="none" cap="none" strike="noStrike">
                <a:solidFill>
                  <a:srgbClr val="FFFFFF"/>
                </a:solidFill>
                <a:latin typeface="Lato"/>
                <a:ea typeface="Lato"/>
                <a:cs typeface="Lato"/>
                <a:sym typeface="Lato"/>
              </a:rPr>
              <a:t>outline a plan for is to be done for the remaining sprints</a:t>
            </a:r>
            <a:endParaRPr b="0" i="0" sz="1050" u="none" cap="none" strike="noStrike">
              <a:solidFill>
                <a:srgbClr val="FFFFFF"/>
              </a:solidFill>
              <a:latin typeface="Lato"/>
              <a:ea typeface="Lato"/>
              <a:cs typeface="Lato"/>
              <a:sym typeface="Lato"/>
            </a:endParaRPr>
          </a:p>
          <a:p>
            <a:pPr indent="-298450" lvl="0" marL="558800" marR="0" rtl="0" algn="l">
              <a:lnSpc>
                <a:spcPct val="133636"/>
              </a:lnSpc>
              <a:spcBef>
                <a:spcPts val="0"/>
              </a:spcBef>
              <a:spcAft>
                <a:spcPts val="0"/>
              </a:spcAft>
              <a:buClr>
                <a:srgbClr val="FFFFFF"/>
              </a:buClr>
              <a:buSzPts val="1100"/>
              <a:buFont typeface="Lato"/>
              <a:buChar char="●"/>
            </a:pPr>
            <a:r>
              <a:rPr b="0" i="0" lang="en" sz="1050" u="none" cap="none" strike="noStrike">
                <a:solidFill>
                  <a:srgbClr val="FFFFFF"/>
                </a:solidFill>
                <a:latin typeface="Lato"/>
                <a:ea typeface="Lato"/>
                <a:cs typeface="Lato"/>
                <a:sym typeface="Lato"/>
              </a:rPr>
              <a:t>A video of the feasibility study results is provided</a:t>
            </a:r>
            <a:endParaRPr b="0" i="0" sz="1050" u="none" cap="none" strike="noStrike">
              <a:solidFill>
                <a:srgbClr val="FFFFFF"/>
              </a:solidFill>
              <a:latin typeface="Lato"/>
              <a:ea typeface="Lato"/>
              <a:cs typeface="Lato"/>
              <a:sym typeface="Lato"/>
            </a:endParaRPr>
          </a:p>
          <a:p>
            <a:pPr indent="0" lvl="0" marL="0" marR="0" rtl="0" algn="l">
              <a:lnSpc>
                <a:spcPct val="115000"/>
              </a:lnSpc>
              <a:spcBef>
                <a:spcPts val="1200"/>
              </a:spcBef>
              <a:spcAft>
                <a:spcPts val="1600"/>
              </a:spcAft>
              <a:buClr>
                <a:schemeClr val="lt1"/>
              </a:buClr>
              <a:buSzPts val="1300"/>
              <a:buFont typeface="Lato"/>
              <a:buNone/>
            </a:pPr>
            <a:r>
              <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Google Shape;211;p20"/>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Backlog Workshop #2640</a:t>
            </a:r>
            <a:endParaRPr b="0" i="0" sz="2400" u="none" cap="none" strike="noStrike">
              <a:solidFill>
                <a:schemeClr val="lt1"/>
              </a:solidFill>
              <a:latin typeface="Montserrat"/>
              <a:ea typeface="Montserrat"/>
              <a:cs typeface="Montserrat"/>
              <a:sym typeface="Montserrat"/>
            </a:endParaRPr>
          </a:p>
        </p:txBody>
      </p:sp>
      <p:sp>
        <p:nvSpPr>
          <p:cNvPr id="212" name="Google Shape;212;p20"/>
          <p:cNvSpPr txBox="1"/>
          <p:nvPr>
            <p:ph idx="1" type="body"/>
          </p:nvPr>
        </p:nvSpPr>
        <p:spPr>
          <a:xfrm>
            <a:off x="1297500" y="1567550"/>
            <a:ext cx="7038900" cy="3294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800"/>
              </a:spcBef>
              <a:spcAft>
                <a:spcPts val="0"/>
              </a:spcAft>
              <a:buClr>
                <a:srgbClr val="000000"/>
              </a:buClr>
              <a:buSzPts val="1100"/>
              <a:buFont typeface="Arial"/>
              <a:buNone/>
            </a:pPr>
            <a:r>
              <a:rPr b="1" i="0" lang="en" sz="1200" u="none" cap="none" strike="noStrike">
                <a:solidFill>
                  <a:srgbClr val="FFFFFF"/>
                </a:solidFill>
                <a:latin typeface="Lato"/>
                <a:ea typeface="Lato"/>
                <a:cs typeface="Lato"/>
                <a:sym typeface="Lato"/>
              </a:rPr>
              <a:t>Description:</a:t>
            </a:r>
            <a:endParaRPr b="1" i="0" sz="1200" u="none" cap="none" strike="noStrike">
              <a:solidFill>
                <a:srgbClr val="FFFFFF"/>
              </a:solidFill>
              <a:latin typeface="Lato"/>
              <a:ea typeface="Lato"/>
              <a:cs typeface="Lato"/>
              <a:sym typeface="Lato"/>
            </a:endParaRPr>
          </a:p>
          <a:p>
            <a:pPr indent="-295275" lvl="0" marL="558800" marR="0" rtl="0" algn="l">
              <a:lnSpc>
                <a:spcPct val="133636"/>
              </a:lnSpc>
              <a:spcBef>
                <a:spcPts val="400"/>
              </a:spcBef>
              <a:spcAft>
                <a:spcPts val="0"/>
              </a:spcAft>
              <a:buClr>
                <a:srgbClr val="FFFFFF"/>
              </a:buClr>
              <a:buSzPts val="1050"/>
              <a:buFont typeface="Lato"/>
              <a:buChar char="●"/>
            </a:pPr>
            <a:r>
              <a:rPr b="0" i="0" lang="en" sz="1050" u="none" cap="none" strike="noStrike">
                <a:solidFill>
                  <a:srgbClr val="FFFFFF"/>
                </a:solidFill>
                <a:latin typeface="Lato"/>
                <a:ea typeface="Lato"/>
                <a:cs typeface="Lato"/>
                <a:sym typeface="Lato"/>
              </a:rPr>
              <a:t>As a developer I would like to create a long list of user stories so that my team and I are able to pull from this list for the remaining sprints</a:t>
            </a:r>
            <a:endParaRPr b="0" i="0" sz="1050" u="none" cap="none" strike="noStrike">
              <a:solidFill>
                <a:srgbClr val="FFFFFF"/>
              </a:solidFill>
              <a:latin typeface="Lato"/>
              <a:ea typeface="Lato"/>
              <a:cs typeface="Lato"/>
              <a:sym typeface="Lato"/>
            </a:endParaRPr>
          </a:p>
          <a:p>
            <a:pPr indent="0" lvl="0" marL="0" marR="0" rtl="0" algn="l">
              <a:lnSpc>
                <a:spcPct val="133636"/>
              </a:lnSpc>
              <a:spcBef>
                <a:spcPts val="1200"/>
              </a:spcBef>
              <a:spcAft>
                <a:spcPts val="0"/>
              </a:spcAft>
              <a:buClr>
                <a:srgbClr val="000000"/>
              </a:buClr>
              <a:buSzPts val="1100"/>
              <a:buFont typeface="Arial"/>
              <a:buNone/>
            </a:pPr>
            <a:r>
              <a:rPr b="0" i="0" lang="en" sz="1050" u="none" cap="none" strike="noStrike">
                <a:solidFill>
                  <a:srgbClr val="FFFFFF"/>
                </a:solidFill>
                <a:latin typeface="Lato"/>
                <a:ea typeface="Lato"/>
                <a:cs typeface="Lato"/>
                <a:sym typeface="Lato"/>
              </a:rPr>
              <a:t> </a:t>
            </a:r>
            <a:endParaRPr b="0" i="0" sz="1050" u="none" cap="none" strike="noStrike">
              <a:solidFill>
                <a:srgbClr val="FFFFFF"/>
              </a:solidFill>
              <a:latin typeface="Lato"/>
              <a:ea typeface="Lato"/>
              <a:cs typeface="Lato"/>
              <a:sym typeface="Lato"/>
            </a:endParaRPr>
          </a:p>
          <a:p>
            <a:pPr indent="0" lvl="0" marL="0" marR="0" rtl="0" algn="l">
              <a:lnSpc>
                <a:spcPct val="115000"/>
              </a:lnSpc>
              <a:spcBef>
                <a:spcPts val="800"/>
              </a:spcBef>
              <a:spcAft>
                <a:spcPts val="0"/>
              </a:spcAft>
              <a:buClr>
                <a:srgbClr val="000000"/>
              </a:buClr>
              <a:buSzPts val="1100"/>
              <a:buFont typeface="Arial"/>
              <a:buNone/>
            </a:pPr>
            <a:r>
              <a:rPr b="1" i="0" lang="en" sz="1200" u="none" cap="none" strike="noStrike">
                <a:solidFill>
                  <a:srgbClr val="FFFFFF"/>
                </a:solidFill>
                <a:latin typeface="Lato"/>
                <a:ea typeface="Lato"/>
                <a:cs typeface="Lato"/>
                <a:sym typeface="Lato"/>
              </a:rPr>
              <a:t>Acceptance Criteria:</a:t>
            </a:r>
            <a:endParaRPr b="1" i="0" sz="1200" u="none" cap="none" strike="noStrike">
              <a:solidFill>
                <a:srgbClr val="FFFFFF"/>
              </a:solidFill>
              <a:latin typeface="Lato"/>
              <a:ea typeface="Lato"/>
              <a:cs typeface="Lato"/>
              <a:sym typeface="Lato"/>
            </a:endParaRPr>
          </a:p>
          <a:p>
            <a:pPr indent="-295275" lvl="0" marL="558800" marR="0" rtl="0" algn="l">
              <a:lnSpc>
                <a:spcPct val="133636"/>
              </a:lnSpc>
              <a:spcBef>
                <a:spcPts val="400"/>
              </a:spcBef>
              <a:spcAft>
                <a:spcPts val="0"/>
              </a:spcAft>
              <a:buClr>
                <a:srgbClr val="FFFFFF"/>
              </a:buClr>
              <a:buSzPts val="1050"/>
              <a:buFont typeface="Lato"/>
              <a:buChar char="●"/>
            </a:pPr>
            <a:r>
              <a:rPr b="0" i="0" lang="en" sz="1050" u="none" cap="none" strike="noStrike">
                <a:solidFill>
                  <a:srgbClr val="FFFFFF"/>
                </a:solidFill>
                <a:latin typeface="Lato"/>
                <a:ea typeface="Lato"/>
                <a:cs typeface="Lato"/>
                <a:sym typeface="Lato"/>
              </a:rPr>
              <a:t>Myself and my teammates should be able to pull stories from the backlog and complete items within a timely manner</a:t>
            </a:r>
            <a:endParaRPr b="0" i="0" sz="1050" u="none" cap="none" strike="noStrike">
              <a:solidFill>
                <a:srgbClr val="FFFFFF"/>
              </a:solidFill>
              <a:latin typeface="Lato"/>
              <a:ea typeface="Lato"/>
              <a:cs typeface="Lato"/>
              <a:sym typeface="Lato"/>
            </a:endParaRPr>
          </a:p>
          <a:p>
            <a:pPr indent="-295275" lvl="0" marL="558800" marR="0" rtl="0" algn="l">
              <a:lnSpc>
                <a:spcPct val="133636"/>
              </a:lnSpc>
              <a:spcBef>
                <a:spcPts val="0"/>
              </a:spcBef>
              <a:spcAft>
                <a:spcPts val="0"/>
              </a:spcAft>
              <a:buClr>
                <a:srgbClr val="FFFFFF"/>
              </a:buClr>
              <a:buSzPts val="1050"/>
              <a:buFont typeface="Lato"/>
              <a:buChar char="●"/>
            </a:pPr>
            <a:r>
              <a:rPr b="0" i="0" lang="en" sz="1050" u="none" cap="none" strike="noStrike">
                <a:solidFill>
                  <a:srgbClr val="FFFFFF"/>
                </a:solidFill>
                <a:latin typeface="Lato"/>
                <a:ea typeface="Lato"/>
                <a:cs typeface="Lato"/>
                <a:sym typeface="Lato"/>
              </a:rPr>
              <a:t>A video is created and submitted of all user stories</a:t>
            </a:r>
            <a:endParaRPr b="1" i="0" sz="1200" u="none" cap="none" strike="noStrike">
              <a:solidFill>
                <a:srgbClr val="FFFFFF"/>
              </a:solidFill>
              <a:latin typeface="Lato"/>
              <a:ea typeface="Lato"/>
              <a:cs typeface="Lato"/>
              <a:sym typeface="Lato"/>
            </a:endParaRPr>
          </a:p>
          <a:p>
            <a:pPr indent="0" lvl="0" marL="0" marR="0" rtl="0" algn="l">
              <a:lnSpc>
                <a:spcPct val="115000"/>
              </a:lnSpc>
              <a:spcBef>
                <a:spcPts val="1200"/>
              </a:spcBef>
              <a:spcAft>
                <a:spcPts val="1600"/>
              </a:spcAft>
              <a:buClr>
                <a:schemeClr val="lt1"/>
              </a:buClr>
              <a:buSzPts val="1300"/>
              <a:buFont typeface="Lato"/>
              <a:buNone/>
            </a:pPr>
            <a:r>
              <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sp>
        <p:nvSpPr>
          <p:cNvPr id="217" name="Google Shape;217;p21"/>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Setting Up Development Environment #2643</a:t>
            </a:r>
            <a:endParaRPr b="0" i="0" sz="2400" u="none" cap="none" strike="noStrike">
              <a:solidFill>
                <a:schemeClr val="lt1"/>
              </a:solidFill>
              <a:latin typeface="Montserrat"/>
              <a:ea typeface="Montserrat"/>
              <a:cs typeface="Montserrat"/>
              <a:sym typeface="Montserrat"/>
            </a:endParaRPr>
          </a:p>
        </p:txBody>
      </p:sp>
      <p:sp>
        <p:nvSpPr>
          <p:cNvPr id="218" name="Google Shape;218;p21"/>
          <p:cNvSpPr txBox="1"/>
          <p:nvPr>
            <p:ph idx="1" type="body"/>
          </p:nvPr>
        </p:nvSpPr>
        <p:spPr>
          <a:xfrm>
            <a:off x="1297500" y="1567550"/>
            <a:ext cx="7038900" cy="3294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800"/>
              </a:spcBef>
              <a:spcAft>
                <a:spcPts val="0"/>
              </a:spcAft>
              <a:buClr>
                <a:srgbClr val="000000"/>
              </a:buClr>
              <a:buSzPts val="1100"/>
              <a:buFont typeface="Arial"/>
              <a:buNone/>
            </a:pPr>
            <a:r>
              <a:rPr b="1" i="0" lang="en" sz="1200" u="none" cap="none" strike="noStrike">
                <a:solidFill>
                  <a:srgbClr val="FFFFFF"/>
                </a:solidFill>
                <a:latin typeface="Lato"/>
                <a:ea typeface="Lato"/>
                <a:cs typeface="Lato"/>
                <a:sym typeface="Lato"/>
              </a:rPr>
              <a:t>Description:</a:t>
            </a:r>
            <a:endParaRPr b="1" i="0" sz="1200" u="none" cap="none" strike="noStrike">
              <a:solidFill>
                <a:srgbClr val="FFFFFF"/>
              </a:solidFill>
              <a:latin typeface="Lato"/>
              <a:ea typeface="Lato"/>
              <a:cs typeface="Lato"/>
              <a:sym typeface="Lato"/>
            </a:endParaRPr>
          </a:p>
          <a:p>
            <a:pPr indent="-295275" lvl="0" marL="558800" marR="0" rtl="0" algn="l">
              <a:lnSpc>
                <a:spcPct val="133636"/>
              </a:lnSpc>
              <a:spcBef>
                <a:spcPts val="400"/>
              </a:spcBef>
              <a:spcAft>
                <a:spcPts val="0"/>
              </a:spcAft>
              <a:buClr>
                <a:srgbClr val="FFFFFF"/>
              </a:buClr>
              <a:buSzPts val="1050"/>
              <a:buFont typeface="Lato"/>
              <a:buChar char="●"/>
            </a:pPr>
            <a:r>
              <a:rPr b="0" i="0" lang="en" sz="1050" u="none" cap="none" strike="noStrike">
                <a:solidFill>
                  <a:srgbClr val="FFFFFF"/>
                </a:solidFill>
                <a:latin typeface="Lato"/>
                <a:ea typeface="Lato"/>
                <a:cs typeface="Lato"/>
                <a:sym typeface="Lato"/>
              </a:rPr>
              <a:t>As a developer I would like to be able to work on BreazeHome remotely by installing required dependencies and setting up the development environment.</a:t>
            </a:r>
            <a:endParaRPr b="0" i="0" sz="1050" u="none" cap="none" strike="noStrike">
              <a:solidFill>
                <a:srgbClr val="FFFFFF"/>
              </a:solidFill>
              <a:latin typeface="Lato"/>
              <a:ea typeface="Lato"/>
              <a:cs typeface="Lato"/>
              <a:sym typeface="Lato"/>
            </a:endParaRPr>
          </a:p>
          <a:p>
            <a:pPr indent="0" lvl="0" marL="0" marR="0" rtl="0" algn="l">
              <a:lnSpc>
                <a:spcPct val="133636"/>
              </a:lnSpc>
              <a:spcBef>
                <a:spcPts val="1200"/>
              </a:spcBef>
              <a:spcAft>
                <a:spcPts val="0"/>
              </a:spcAft>
              <a:buClr>
                <a:srgbClr val="000000"/>
              </a:buClr>
              <a:buSzPts val="1100"/>
              <a:buFont typeface="Arial"/>
              <a:buNone/>
            </a:pPr>
            <a:r>
              <a:rPr b="0" i="0" lang="en" sz="1050" u="none" cap="none" strike="noStrike">
                <a:solidFill>
                  <a:srgbClr val="FFFFFF"/>
                </a:solidFill>
                <a:latin typeface="Lato"/>
                <a:ea typeface="Lato"/>
                <a:cs typeface="Lato"/>
                <a:sym typeface="Lato"/>
              </a:rPr>
              <a:t> </a:t>
            </a:r>
            <a:endParaRPr b="0" i="0" sz="1050" u="none" cap="none" strike="noStrike">
              <a:solidFill>
                <a:srgbClr val="FFFFFF"/>
              </a:solidFill>
              <a:latin typeface="Lato"/>
              <a:ea typeface="Lato"/>
              <a:cs typeface="Lato"/>
              <a:sym typeface="Lato"/>
            </a:endParaRPr>
          </a:p>
          <a:p>
            <a:pPr indent="0" lvl="0" marL="0" marR="0" rtl="0" algn="l">
              <a:lnSpc>
                <a:spcPct val="115000"/>
              </a:lnSpc>
              <a:spcBef>
                <a:spcPts val="800"/>
              </a:spcBef>
              <a:spcAft>
                <a:spcPts val="0"/>
              </a:spcAft>
              <a:buClr>
                <a:srgbClr val="000000"/>
              </a:buClr>
              <a:buSzPts val="1100"/>
              <a:buFont typeface="Arial"/>
              <a:buNone/>
            </a:pPr>
            <a:r>
              <a:rPr b="1" i="0" lang="en" sz="1200" u="none" cap="none" strike="noStrike">
                <a:solidFill>
                  <a:srgbClr val="FFFFFF"/>
                </a:solidFill>
                <a:latin typeface="Lato"/>
                <a:ea typeface="Lato"/>
                <a:cs typeface="Lato"/>
                <a:sym typeface="Lato"/>
              </a:rPr>
              <a:t>Acceptance Criteria:</a:t>
            </a:r>
            <a:endParaRPr b="1" i="0" sz="1200" u="none" cap="none" strike="noStrike">
              <a:solidFill>
                <a:srgbClr val="FFFFFF"/>
              </a:solidFill>
              <a:latin typeface="Lato"/>
              <a:ea typeface="Lato"/>
              <a:cs typeface="Lato"/>
              <a:sym typeface="Lato"/>
            </a:endParaRPr>
          </a:p>
          <a:p>
            <a:pPr indent="-295275" lvl="0" marL="558800" marR="0" rtl="0" algn="l">
              <a:lnSpc>
                <a:spcPct val="133636"/>
              </a:lnSpc>
              <a:spcBef>
                <a:spcPts val="400"/>
              </a:spcBef>
              <a:spcAft>
                <a:spcPts val="0"/>
              </a:spcAft>
              <a:buClr>
                <a:srgbClr val="FFFFFF"/>
              </a:buClr>
              <a:buSzPts val="1050"/>
              <a:buFont typeface="Lato"/>
              <a:buChar char="●"/>
            </a:pPr>
            <a:r>
              <a:rPr b="0" i="0" lang="en" sz="1050" u="none" cap="none" strike="noStrike">
                <a:solidFill>
                  <a:srgbClr val="FFFFFF"/>
                </a:solidFill>
                <a:latin typeface="Lato"/>
                <a:ea typeface="Lato"/>
                <a:cs typeface="Lato"/>
                <a:sym typeface="Lato"/>
              </a:rPr>
              <a:t>I am able to run BreazeHome from my own system in a development environment and begin contributing</a:t>
            </a:r>
            <a:endParaRPr b="0" i="0" sz="1050" u="none" cap="none" strike="noStrike">
              <a:solidFill>
                <a:srgbClr val="FFFFFF"/>
              </a:solidFill>
              <a:latin typeface="Lato"/>
              <a:ea typeface="Lato"/>
              <a:cs typeface="Lato"/>
              <a:sym typeface="Lato"/>
            </a:endParaRPr>
          </a:p>
          <a:p>
            <a:pPr indent="-295275" lvl="0" marL="558800" marR="0" rtl="0" algn="l">
              <a:lnSpc>
                <a:spcPct val="133636"/>
              </a:lnSpc>
              <a:spcBef>
                <a:spcPts val="0"/>
              </a:spcBef>
              <a:spcAft>
                <a:spcPts val="0"/>
              </a:spcAft>
              <a:buClr>
                <a:srgbClr val="FFFFFF"/>
              </a:buClr>
              <a:buSzPts val="1050"/>
              <a:buFont typeface="Lato"/>
              <a:buChar char="●"/>
            </a:pPr>
            <a:r>
              <a:rPr b="0" i="0" lang="en" sz="1050" u="none" cap="none" strike="noStrike">
                <a:solidFill>
                  <a:srgbClr val="FFFFFF"/>
                </a:solidFill>
                <a:latin typeface="Lato"/>
                <a:ea typeface="Lato"/>
                <a:cs typeface="Lato"/>
                <a:sym typeface="Lato"/>
              </a:rPr>
              <a:t>Screenshots of working development of all team members is included in video of all user stories</a:t>
            </a:r>
            <a:endParaRPr b="1" i="0" sz="1200" u="none" cap="none" strike="noStrike">
              <a:solidFill>
                <a:srgbClr val="FFFFFF"/>
              </a:solidFill>
              <a:latin typeface="Lato"/>
              <a:ea typeface="Lato"/>
              <a:cs typeface="Lato"/>
              <a:sym typeface="Lato"/>
            </a:endParaRPr>
          </a:p>
          <a:p>
            <a:pPr indent="0" lvl="0" marL="0" marR="0" rtl="0" algn="l">
              <a:lnSpc>
                <a:spcPct val="115000"/>
              </a:lnSpc>
              <a:spcBef>
                <a:spcPts val="1200"/>
              </a:spcBef>
              <a:spcAft>
                <a:spcPts val="1600"/>
              </a:spcAft>
              <a:buClr>
                <a:schemeClr val="lt1"/>
              </a:buClr>
              <a:buSzPts val="1300"/>
              <a:buFont typeface="Lato"/>
              <a:buNone/>
            </a:pPr>
            <a:r>
              <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Google Shape;223;p22"/>
          <p:cNvSpPr txBox="1"/>
          <p:nvPr>
            <p:ph type="title"/>
          </p:nvPr>
        </p:nvSpPr>
        <p:spPr>
          <a:xfrm>
            <a:off x="260950" y="2053000"/>
            <a:ext cx="5149800" cy="1148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lt1"/>
              </a:buClr>
              <a:buSzPts val="2800"/>
              <a:buFont typeface="Montserrat"/>
              <a:buNone/>
            </a:pPr>
            <a:r>
              <a:rPr b="0" i="0" lang="en" sz="2800" u="none" cap="none" strike="noStrike">
                <a:solidFill>
                  <a:schemeClr val="lt1"/>
                </a:solidFill>
                <a:latin typeface="Montserrat"/>
                <a:ea typeface="Montserrat"/>
                <a:cs typeface="Montserrat"/>
                <a:sym typeface="Montserrat"/>
              </a:rPr>
              <a:t>Future Sprint’s User Stories</a:t>
            </a:r>
            <a:endParaRPr b="0" i="0" sz="2800" u="none" cap="none" strike="noStrike">
              <a:solidFill>
                <a:schemeClr val="lt1"/>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Google Shape;228;p23"/>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Finding Agents (Client)#----</a:t>
            </a:r>
            <a:endParaRPr b="0" i="0" sz="2400" u="none" cap="none" strike="noStrike">
              <a:solidFill>
                <a:schemeClr val="lt1"/>
              </a:solidFill>
              <a:latin typeface="Montserrat"/>
              <a:ea typeface="Montserrat"/>
              <a:cs typeface="Montserrat"/>
              <a:sym typeface="Montserrat"/>
            </a:endParaRPr>
          </a:p>
        </p:txBody>
      </p:sp>
      <p:sp>
        <p:nvSpPr>
          <p:cNvPr id="229" name="Google Shape;229;p23"/>
          <p:cNvSpPr txBox="1"/>
          <p:nvPr>
            <p:ph idx="1" type="body"/>
          </p:nvPr>
        </p:nvSpPr>
        <p:spPr>
          <a:xfrm>
            <a:off x="1297500" y="1567550"/>
            <a:ext cx="7038900" cy="35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8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Description:</a:t>
            </a:r>
            <a:endParaRPr b="1" i="0" sz="1200" u="none" cap="none" strike="noStrike">
              <a:solidFill>
                <a:srgbClr val="FFFFFF"/>
              </a:solidFill>
              <a:latin typeface="Lato"/>
              <a:ea typeface="Lato"/>
              <a:cs typeface="Lato"/>
              <a:sym typeface="Lato"/>
            </a:endParaRPr>
          </a:p>
          <a:p>
            <a:pPr indent="-295275" lvl="0" marL="558800" marR="0" rtl="0" algn="l">
              <a:lnSpc>
                <a:spcPct val="133636"/>
              </a:lnSpc>
              <a:spcBef>
                <a:spcPts val="400"/>
              </a:spcBef>
              <a:spcAft>
                <a:spcPts val="0"/>
              </a:spcAft>
              <a:buClr>
                <a:srgbClr val="FFFFFF"/>
              </a:buClr>
              <a:buSzPts val="1050"/>
              <a:buFont typeface="Lato"/>
              <a:buChar char="●"/>
            </a:pPr>
            <a:r>
              <a:rPr b="0" i="0" lang="en" sz="1050" u="none" cap="none" strike="noStrike">
                <a:solidFill>
                  <a:srgbClr val="FFFFFF"/>
                </a:solidFill>
                <a:latin typeface="Arial"/>
                <a:ea typeface="Arial"/>
                <a:cs typeface="Arial"/>
                <a:sym typeface="Arial"/>
              </a:rPr>
              <a:t>As a client, I would like to search for agents so that they will help me find a property to buy or rent.</a:t>
            </a:r>
            <a:endParaRPr b="0" i="0" sz="1050" u="none" cap="none" strike="noStrike">
              <a:solidFill>
                <a:srgbClr val="FFFFFF"/>
              </a:solidFill>
              <a:latin typeface="Lato"/>
              <a:ea typeface="Lato"/>
              <a:cs typeface="Lato"/>
              <a:sym typeface="Lato"/>
            </a:endParaRPr>
          </a:p>
          <a:p>
            <a:pPr indent="0" lvl="0" marL="0" marR="0" rtl="0" algn="l">
              <a:lnSpc>
                <a:spcPct val="115000"/>
              </a:lnSpc>
              <a:spcBef>
                <a:spcPts val="12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Acceptance Criteria:</a:t>
            </a:r>
            <a:endParaRPr b="1" i="0" sz="1200" u="none" cap="none" strike="noStrike">
              <a:solidFill>
                <a:srgbClr val="FFFFFF"/>
              </a:solidFill>
              <a:latin typeface="Lato"/>
              <a:ea typeface="Lato"/>
              <a:cs typeface="Lato"/>
              <a:sym typeface="Lato"/>
            </a:endParaRPr>
          </a:p>
          <a:p>
            <a:pPr indent="-295275" lvl="0" marL="457200" marR="0" rtl="0" algn="l">
              <a:lnSpc>
                <a:spcPct val="133636"/>
              </a:lnSpc>
              <a:spcBef>
                <a:spcPts val="40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client should be able to find an agent by their name via search box.</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client should be able to filter agents by their location.</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client should be able to start a chat with an agent. </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system should be able to display 2 search boxes: Name of an agent and Location</a:t>
            </a:r>
            <a:endParaRPr b="0" i="0" sz="1050" u="none" cap="none" strike="noStrike">
              <a:solidFill>
                <a:srgbClr val="FFFFFF"/>
              </a:solidFill>
              <a:latin typeface="Arial"/>
              <a:ea typeface="Arial"/>
              <a:cs typeface="Arial"/>
              <a:sym typeface="Arial"/>
            </a:endParaRPr>
          </a:p>
          <a:p>
            <a:pPr indent="-295275" lvl="1" marL="9144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If both boxes are empty, the search result should be empty.</a:t>
            </a:r>
            <a:endParaRPr b="0" i="0" sz="1050" u="none" cap="none" strike="noStrike">
              <a:solidFill>
                <a:srgbClr val="FFFFFF"/>
              </a:solidFill>
              <a:latin typeface="Arial"/>
              <a:ea typeface="Arial"/>
              <a:cs typeface="Arial"/>
              <a:sym typeface="Arial"/>
            </a:endParaRPr>
          </a:p>
          <a:p>
            <a:pPr indent="-295275" lvl="1" marL="9144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If the name box is empty but not the location, the search result should display agents based on that location.</a:t>
            </a:r>
            <a:endParaRPr b="0" i="0" sz="1050" u="none" cap="none" strike="noStrike">
              <a:solidFill>
                <a:srgbClr val="FFFFFF"/>
              </a:solidFill>
              <a:latin typeface="Arial"/>
              <a:ea typeface="Arial"/>
              <a:cs typeface="Arial"/>
              <a:sym typeface="Arial"/>
            </a:endParaRPr>
          </a:p>
          <a:p>
            <a:pPr indent="-295275" lvl="1" marL="9144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If the location box is empty but not the name box, the search result should display agents and their location.</a:t>
            </a:r>
            <a:endParaRPr b="0" i="0" sz="1050" u="none" cap="none" strike="noStrike">
              <a:solidFill>
                <a:srgbClr val="FFFFFF"/>
              </a:solidFill>
              <a:latin typeface="Arial"/>
              <a:ea typeface="Arial"/>
              <a:cs typeface="Arial"/>
              <a:sym typeface="Arial"/>
            </a:endParaRPr>
          </a:p>
          <a:p>
            <a:pPr indent="-295275" lvl="1" marL="9144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If both boxes are not empty, the search result should display agents based on both box information.</a:t>
            </a:r>
            <a:endParaRPr b="0" i="0" sz="1050" u="none" cap="none" strike="noStrike">
              <a:solidFill>
                <a:srgbClr val="FFFFFF"/>
              </a:solidFill>
              <a:latin typeface="Arial"/>
              <a:ea typeface="Arial"/>
              <a:cs typeface="Arial"/>
              <a:sym typeface="Arial"/>
            </a:endParaRPr>
          </a:p>
          <a:p>
            <a:pPr indent="0" lvl="0" marL="0" marR="0" rtl="0" algn="l">
              <a:lnSpc>
                <a:spcPct val="133636"/>
              </a:lnSpc>
              <a:spcBef>
                <a:spcPts val="1200"/>
              </a:spcBef>
              <a:spcAft>
                <a:spcPts val="0"/>
              </a:spcAft>
              <a:buClr>
                <a:schemeClr val="lt1"/>
              </a:buClr>
              <a:buSzPts val="1300"/>
              <a:buFont typeface="Lato"/>
              <a:buNone/>
            </a:pPr>
            <a:r>
              <a:rPr b="1" i="0" lang="en" sz="1200" u="none" cap="none" strike="noStrike">
                <a:solidFill>
                  <a:schemeClr val="lt1"/>
                </a:solidFill>
                <a:latin typeface="Lato"/>
                <a:ea typeface="Lato"/>
                <a:cs typeface="Lato"/>
                <a:sym typeface="Lato"/>
              </a:rPr>
              <a:t>Points</a:t>
            </a:r>
            <a:r>
              <a:rPr b="0" i="0" lang="en" sz="1050" u="none" cap="none" strike="noStrike">
                <a:solidFill>
                  <a:srgbClr val="FFFFFF"/>
                </a:solidFill>
                <a:latin typeface="Arial"/>
                <a:ea typeface="Arial"/>
                <a:cs typeface="Arial"/>
                <a:sym typeface="Arial"/>
              </a:rPr>
              <a:t>: 13</a:t>
            </a:r>
            <a:endParaRPr b="0" i="0" sz="1050" u="none" cap="none" strike="noStrike">
              <a:solidFill>
                <a:srgbClr val="FFFFFF"/>
              </a:solidFill>
              <a:latin typeface="Arial"/>
              <a:ea typeface="Arial"/>
              <a:cs typeface="Arial"/>
              <a:sym typeface="Arial"/>
            </a:endParaRPr>
          </a:p>
          <a:p>
            <a:pPr indent="0" lvl="0" marL="0" marR="0" rtl="0" algn="l">
              <a:lnSpc>
                <a:spcPct val="115000"/>
              </a:lnSpc>
              <a:spcBef>
                <a:spcPts val="1200"/>
              </a:spcBef>
              <a:spcAft>
                <a:spcPts val="1600"/>
              </a:spcAft>
              <a:buClr>
                <a:schemeClr val="lt1"/>
              </a:buClr>
              <a:buSzPts val="1300"/>
              <a:buFont typeface="Lato"/>
              <a:buNone/>
            </a:pPr>
            <a:r>
              <a:rPr b="0" i="0" lang="en" sz="1300" u="none" cap="none" strike="noStrike">
                <a:solidFill>
                  <a:schemeClr val="lt1"/>
                </a:solidFill>
                <a:latin typeface="Lato"/>
                <a:ea typeface="Lato"/>
                <a:cs typeface="Lato"/>
                <a:sym typeface="Lato"/>
              </a:rPr>
              <a:t> </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Google Shape;234;p24"/>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Starting a personal live chat (Client)#----</a:t>
            </a:r>
            <a:endParaRPr b="0" i="0" sz="2400" u="none" cap="none" strike="noStrike">
              <a:solidFill>
                <a:schemeClr val="lt1"/>
              </a:solidFill>
              <a:latin typeface="Montserrat"/>
              <a:ea typeface="Montserrat"/>
              <a:cs typeface="Montserrat"/>
              <a:sym typeface="Montserrat"/>
            </a:endParaRPr>
          </a:p>
        </p:txBody>
      </p:sp>
      <p:sp>
        <p:nvSpPr>
          <p:cNvPr id="235" name="Google Shape;235;p24"/>
          <p:cNvSpPr txBox="1"/>
          <p:nvPr>
            <p:ph idx="1" type="body"/>
          </p:nvPr>
        </p:nvSpPr>
        <p:spPr>
          <a:xfrm>
            <a:off x="1297500" y="1567550"/>
            <a:ext cx="7038900" cy="2694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8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Description:</a:t>
            </a:r>
            <a:endParaRPr b="1" i="0" sz="1200" u="none" cap="none" strike="noStrike">
              <a:solidFill>
                <a:srgbClr val="FFFFFF"/>
              </a:solidFill>
              <a:latin typeface="Lato"/>
              <a:ea typeface="Lato"/>
              <a:cs typeface="Lato"/>
              <a:sym typeface="Lato"/>
            </a:endParaRPr>
          </a:p>
          <a:p>
            <a:pPr indent="-295275" lvl="0" marL="558800" marR="0" rtl="0" algn="l">
              <a:lnSpc>
                <a:spcPct val="133636"/>
              </a:lnSpc>
              <a:spcBef>
                <a:spcPts val="400"/>
              </a:spcBef>
              <a:spcAft>
                <a:spcPts val="0"/>
              </a:spcAft>
              <a:buClr>
                <a:srgbClr val="FFFFFF"/>
              </a:buClr>
              <a:buSzPts val="1050"/>
              <a:buFont typeface="Lato"/>
              <a:buChar char="●"/>
            </a:pPr>
            <a:r>
              <a:rPr b="0" i="0" lang="en" sz="1050" u="none" cap="none" strike="noStrike">
                <a:solidFill>
                  <a:srgbClr val="FFFFFF"/>
                </a:solidFill>
                <a:latin typeface="Arial"/>
                <a:ea typeface="Arial"/>
                <a:cs typeface="Arial"/>
                <a:sym typeface="Arial"/>
              </a:rPr>
              <a:t>As a client, I would like to initiate a 1-1 private conversation with an agent to help me find a property to buy or rent.</a:t>
            </a:r>
            <a:endParaRPr b="0" i="0" sz="1050" u="none" cap="none" strike="noStrike">
              <a:solidFill>
                <a:srgbClr val="FFFFFF"/>
              </a:solidFill>
              <a:latin typeface="Lato"/>
              <a:ea typeface="Lato"/>
              <a:cs typeface="Lato"/>
              <a:sym typeface="Lato"/>
            </a:endParaRPr>
          </a:p>
          <a:p>
            <a:pPr indent="0" lvl="0" marL="0" marR="0" rtl="0" algn="l">
              <a:lnSpc>
                <a:spcPct val="115000"/>
              </a:lnSpc>
              <a:spcBef>
                <a:spcPts val="12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Acceptance Criteria:</a:t>
            </a:r>
            <a:endParaRPr b="1" i="0" sz="1200" u="none" cap="none" strike="noStrike">
              <a:solidFill>
                <a:srgbClr val="FFFFFF"/>
              </a:solidFill>
              <a:latin typeface="Lato"/>
              <a:ea typeface="Lato"/>
              <a:cs typeface="Lato"/>
              <a:sym typeface="Lato"/>
            </a:endParaRPr>
          </a:p>
          <a:p>
            <a:pPr indent="-295275" lvl="0" marL="457200" marR="0" rtl="0" algn="l">
              <a:lnSpc>
                <a:spcPct val="133636"/>
              </a:lnSpc>
              <a:spcBef>
                <a:spcPts val="40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After the client finds the agent using the search bar in the chatbox, the client should be able to start a chat with the agent.</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chemeClr val="lt1"/>
                </a:solidFill>
                <a:latin typeface="Arial"/>
                <a:ea typeface="Arial"/>
                <a:cs typeface="Arial"/>
                <a:sym typeface="Arial"/>
              </a:rPr>
              <a:t>The client should be able to send messages to the agent.</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chemeClr val="lt1"/>
                </a:solidFill>
                <a:latin typeface="Arial"/>
                <a:ea typeface="Arial"/>
                <a:cs typeface="Arial"/>
                <a:sym typeface="Arial"/>
              </a:rPr>
              <a:t>The client should be able to receives messages from an agent.</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client should be able to exit the chat.</a:t>
            </a:r>
            <a:endParaRPr b="0" i="0" sz="1050" u="none" cap="none" strike="noStrike">
              <a:solidFill>
                <a:srgbClr val="FFFFFF"/>
              </a:solidFill>
              <a:latin typeface="Arial"/>
              <a:ea typeface="Arial"/>
              <a:cs typeface="Arial"/>
              <a:sym typeface="Arial"/>
            </a:endParaRPr>
          </a:p>
          <a:p>
            <a:pPr indent="0" lvl="0" marL="0" marR="0" rtl="0" algn="l">
              <a:lnSpc>
                <a:spcPct val="133636"/>
              </a:lnSpc>
              <a:spcBef>
                <a:spcPts val="1200"/>
              </a:spcBef>
              <a:spcAft>
                <a:spcPts val="0"/>
              </a:spcAft>
              <a:buClr>
                <a:schemeClr val="lt1"/>
              </a:buClr>
              <a:buSzPts val="1300"/>
              <a:buFont typeface="Lato"/>
              <a:buNone/>
            </a:pPr>
            <a:r>
              <a:rPr b="1" i="0" lang="en" sz="1200" u="none" cap="none" strike="noStrike">
                <a:solidFill>
                  <a:schemeClr val="lt1"/>
                </a:solidFill>
                <a:latin typeface="Lato"/>
                <a:ea typeface="Lato"/>
                <a:cs typeface="Lato"/>
                <a:sym typeface="Lato"/>
              </a:rPr>
              <a:t>Points</a:t>
            </a:r>
            <a:r>
              <a:rPr b="0" i="0" lang="en" sz="1050" u="none" cap="none" strike="noStrike">
                <a:solidFill>
                  <a:schemeClr val="lt1"/>
                </a:solidFill>
                <a:latin typeface="Arial"/>
                <a:ea typeface="Arial"/>
                <a:cs typeface="Arial"/>
                <a:sym typeface="Arial"/>
              </a:rPr>
              <a:t>: 21</a:t>
            </a:r>
            <a:endParaRPr b="0" i="0" sz="1050" u="none" cap="none" strike="noStrike">
              <a:solidFill>
                <a:srgbClr val="FFFFFF"/>
              </a:solidFill>
              <a:latin typeface="Arial"/>
              <a:ea typeface="Arial"/>
              <a:cs typeface="Arial"/>
              <a:sym typeface="Arial"/>
            </a:endParaRPr>
          </a:p>
          <a:p>
            <a:pPr indent="0" lvl="0" marL="0" marR="0" rtl="0" algn="l">
              <a:lnSpc>
                <a:spcPct val="115000"/>
              </a:lnSpc>
              <a:spcBef>
                <a:spcPts val="1200"/>
              </a:spcBef>
              <a:spcAft>
                <a:spcPts val="1600"/>
              </a:spcAft>
              <a:buClr>
                <a:schemeClr val="lt1"/>
              </a:buClr>
              <a:buSzPts val="1300"/>
              <a:buFont typeface="Lato"/>
              <a:buNone/>
            </a:pPr>
            <a:r>
              <a:rPr b="0" i="0" lang="en" sz="1300" u="none" cap="none" strike="noStrike">
                <a:solidFill>
                  <a:schemeClr val="lt1"/>
                </a:solidFill>
                <a:latin typeface="Lato"/>
                <a:ea typeface="Lato"/>
                <a:cs typeface="Lato"/>
                <a:sym typeface="Lato"/>
              </a:rPr>
              <a:t> </a:t>
            </a:r>
            <a:endParaRPr b="0" i="0" sz="1300" u="none" cap="none" strike="noStrike">
              <a:solidFill>
                <a:schemeClr val="lt1"/>
              </a:solidFill>
              <a:latin typeface="Lato"/>
              <a:ea typeface="Lato"/>
              <a:cs typeface="Lato"/>
              <a:sym typeface="La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sp>
        <p:nvSpPr>
          <p:cNvPr id="240" name="Google Shape;240;p25"/>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User Online Status #----</a:t>
            </a:r>
            <a:endParaRPr b="0" i="0" sz="2400" u="none" cap="none" strike="noStrike">
              <a:solidFill>
                <a:schemeClr val="lt1"/>
              </a:solidFill>
              <a:latin typeface="Montserrat"/>
              <a:ea typeface="Montserrat"/>
              <a:cs typeface="Montserrat"/>
              <a:sym typeface="Montserrat"/>
            </a:endParaRPr>
          </a:p>
        </p:txBody>
      </p:sp>
      <p:sp>
        <p:nvSpPr>
          <p:cNvPr id="241" name="Google Shape;241;p25"/>
          <p:cNvSpPr txBox="1"/>
          <p:nvPr>
            <p:ph idx="1" type="body"/>
          </p:nvPr>
        </p:nvSpPr>
        <p:spPr>
          <a:xfrm>
            <a:off x="1297500" y="1567550"/>
            <a:ext cx="7038900" cy="2877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8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Description:</a:t>
            </a:r>
            <a:endParaRPr b="1" i="0" sz="1200" u="none" cap="none" strike="noStrike">
              <a:solidFill>
                <a:srgbClr val="FFFFFF"/>
              </a:solidFill>
              <a:latin typeface="Lato"/>
              <a:ea typeface="Lato"/>
              <a:cs typeface="Lato"/>
              <a:sym typeface="Lato"/>
            </a:endParaRPr>
          </a:p>
          <a:p>
            <a:pPr indent="-295275" lvl="0" marL="558800" marR="0" rtl="0" algn="l">
              <a:lnSpc>
                <a:spcPct val="133636"/>
              </a:lnSpc>
              <a:spcBef>
                <a:spcPts val="400"/>
              </a:spcBef>
              <a:spcAft>
                <a:spcPts val="0"/>
              </a:spcAft>
              <a:buClr>
                <a:srgbClr val="FFFFFF"/>
              </a:buClr>
              <a:buSzPts val="1050"/>
              <a:buFont typeface="Lato"/>
              <a:buChar char="●"/>
            </a:pPr>
            <a:r>
              <a:rPr b="0" i="0" lang="en" sz="1050" u="none" cap="none" strike="noStrike">
                <a:solidFill>
                  <a:srgbClr val="FFFFFF"/>
                </a:solidFill>
                <a:latin typeface="Arial"/>
                <a:ea typeface="Arial"/>
                <a:cs typeface="Arial"/>
                <a:sym typeface="Arial"/>
              </a:rPr>
              <a:t>As a user, I would like to know whether a user is online, offline, or away, so that I know whether or not to continue the conversation.</a:t>
            </a:r>
            <a:endParaRPr b="0" i="0" sz="1050" u="none" cap="none" strike="noStrike">
              <a:solidFill>
                <a:srgbClr val="FFFFFF"/>
              </a:solidFill>
              <a:latin typeface="Lato"/>
              <a:ea typeface="Lato"/>
              <a:cs typeface="Lato"/>
              <a:sym typeface="Lato"/>
            </a:endParaRPr>
          </a:p>
          <a:p>
            <a:pPr indent="0" lvl="0" marL="0" marR="0" rtl="0" algn="l">
              <a:lnSpc>
                <a:spcPct val="115000"/>
              </a:lnSpc>
              <a:spcBef>
                <a:spcPts val="1200"/>
              </a:spcBef>
              <a:spcAft>
                <a:spcPts val="0"/>
              </a:spcAft>
              <a:buClr>
                <a:schemeClr val="lt1"/>
              </a:buClr>
              <a:buSzPts val="1300"/>
              <a:buFont typeface="Lato"/>
              <a:buNone/>
            </a:pPr>
            <a:r>
              <a:rPr b="1" i="0" lang="en" sz="1200" u="none" cap="none" strike="noStrike">
                <a:solidFill>
                  <a:srgbClr val="FFFFFF"/>
                </a:solidFill>
                <a:latin typeface="Lato"/>
                <a:ea typeface="Lato"/>
                <a:cs typeface="Lato"/>
                <a:sym typeface="Lato"/>
              </a:rPr>
              <a:t>Acceptance Criteria:</a:t>
            </a:r>
            <a:endParaRPr b="1" i="0" sz="1200" u="none" cap="none" strike="noStrike">
              <a:solidFill>
                <a:srgbClr val="FFFFFF"/>
              </a:solidFill>
              <a:latin typeface="Lato"/>
              <a:ea typeface="Lato"/>
              <a:cs typeface="Lato"/>
              <a:sym typeface="Lato"/>
            </a:endParaRPr>
          </a:p>
          <a:p>
            <a:pPr indent="-295275" lvl="0" marL="457200" marR="0" rtl="0" algn="l">
              <a:lnSpc>
                <a:spcPct val="133636"/>
              </a:lnSpc>
              <a:spcBef>
                <a:spcPts val="40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user should be able to see the a user’s online status icon next to the chat room header.</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user should be able to toggle their own status (Online/Away) if they are online.</a:t>
            </a:r>
            <a:endParaRPr b="0" i="0" sz="1050" u="none" cap="none" strike="noStrike">
              <a:solidFill>
                <a:srgbClr val="FFFFFF"/>
              </a:solidFill>
              <a:latin typeface="Arial"/>
              <a:ea typeface="Arial"/>
              <a:cs typeface="Arial"/>
              <a:sym typeface="Arial"/>
            </a:endParaRPr>
          </a:p>
          <a:p>
            <a:pPr indent="-295275" lvl="0" marL="4572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The system’s response should be to display the online status icon next to the chat room header:</a:t>
            </a:r>
            <a:endParaRPr b="0" i="0" sz="1050" u="none" cap="none" strike="noStrike">
              <a:solidFill>
                <a:srgbClr val="FFFFFF"/>
              </a:solidFill>
              <a:latin typeface="Arial"/>
              <a:ea typeface="Arial"/>
              <a:cs typeface="Arial"/>
              <a:sym typeface="Arial"/>
            </a:endParaRPr>
          </a:p>
          <a:p>
            <a:pPr indent="-295275" lvl="1" marL="9144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Online: Green -- if the user has login into the website</a:t>
            </a:r>
            <a:endParaRPr b="0" i="0" sz="1050" u="none" cap="none" strike="noStrike">
              <a:solidFill>
                <a:srgbClr val="FFFFFF"/>
              </a:solidFill>
              <a:latin typeface="Arial"/>
              <a:ea typeface="Arial"/>
              <a:cs typeface="Arial"/>
              <a:sym typeface="Arial"/>
            </a:endParaRPr>
          </a:p>
          <a:p>
            <a:pPr indent="-295275" lvl="1" marL="9144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Offline: Red -- if the user has logged off the website</a:t>
            </a:r>
            <a:endParaRPr b="0" i="0" sz="1050" u="none" cap="none" strike="noStrike">
              <a:solidFill>
                <a:srgbClr val="FFFFFF"/>
              </a:solidFill>
              <a:latin typeface="Arial"/>
              <a:ea typeface="Arial"/>
              <a:cs typeface="Arial"/>
              <a:sym typeface="Arial"/>
            </a:endParaRPr>
          </a:p>
          <a:p>
            <a:pPr indent="-295275" lvl="1" marL="914400" marR="0" rtl="0" algn="l">
              <a:lnSpc>
                <a:spcPct val="133636"/>
              </a:lnSpc>
              <a:spcBef>
                <a:spcPts val="0"/>
              </a:spcBef>
              <a:spcAft>
                <a:spcPts val="0"/>
              </a:spcAft>
              <a:buClr>
                <a:srgbClr val="FFFFFF"/>
              </a:buClr>
              <a:buSzPts val="1050"/>
              <a:buFont typeface="Arial"/>
              <a:buChar char="○"/>
            </a:pPr>
            <a:r>
              <a:rPr b="0" i="0" lang="en" sz="1050" u="none" cap="none" strike="noStrike">
                <a:solidFill>
                  <a:srgbClr val="FFFFFF"/>
                </a:solidFill>
                <a:latin typeface="Arial"/>
                <a:ea typeface="Arial"/>
                <a:cs typeface="Arial"/>
                <a:sym typeface="Arial"/>
              </a:rPr>
              <a:t>Away: Yellow -- if the online user has clicked on the user’s online status icon</a:t>
            </a:r>
            <a:endParaRPr b="0" i="0" sz="1050" u="none" cap="none" strike="noStrike">
              <a:solidFill>
                <a:srgbClr val="FFFFFF"/>
              </a:solidFill>
              <a:latin typeface="Arial"/>
              <a:ea typeface="Arial"/>
              <a:cs typeface="Arial"/>
              <a:sym typeface="Arial"/>
            </a:endParaRPr>
          </a:p>
          <a:p>
            <a:pPr indent="0" lvl="0" marL="0" marR="0" rtl="0" algn="l">
              <a:lnSpc>
                <a:spcPct val="133636"/>
              </a:lnSpc>
              <a:spcBef>
                <a:spcPts val="1200"/>
              </a:spcBef>
              <a:spcAft>
                <a:spcPts val="0"/>
              </a:spcAft>
              <a:buClr>
                <a:schemeClr val="lt1"/>
              </a:buClr>
              <a:buSzPts val="1300"/>
              <a:buFont typeface="Lato"/>
              <a:buNone/>
            </a:pPr>
            <a:r>
              <a:rPr b="1" i="0" lang="en" sz="1200" u="none" cap="none" strike="noStrike">
                <a:solidFill>
                  <a:schemeClr val="lt1"/>
                </a:solidFill>
                <a:latin typeface="Lato"/>
                <a:ea typeface="Lato"/>
                <a:cs typeface="Lato"/>
                <a:sym typeface="Lato"/>
              </a:rPr>
              <a:t>Points</a:t>
            </a:r>
            <a:r>
              <a:rPr b="0" i="0" lang="en" sz="1050" u="none" cap="none" strike="noStrike">
                <a:solidFill>
                  <a:schemeClr val="lt1"/>
                </a:solidFill>
                <a:latin typeface="Arial"/>
                <a:ea typeface="Arial"/>
                <a:cs typeface="Arial"/>
                <a:sym typeface="Arial"/>
              </a:rPr>
              <a:t>: 8</a:t>
            </a:r>
            <a:endParaRPr b="0" i="0" sz="1050" u="none" cap="none" strike="noStrike">
              <a:solidFill>
                <a:srgbClr val="FFFFFF"/>
              </a:solidFill>
              <a:latin typeface="Arial"/>
              <a:ea typeface="Arial"/>
              <a:cs typeface="Arial"/>
              <a:sym typeface="Arial"/>
            </a:endParaRPr>
          </a:p>
          <a:p>
            <a:pPr indent="0" lvl="0" marL="0" marR="0" rtl="0" algn="l">
              <a:lnSpc>
                <a:spcPct val="115000"/>
              </a:lnSpc>
              <a:spcBef>
                <a:spcPts val="1200"/>
              </a:spcBef>
              <a:spcAft>
                <a:spcPts val="1600"/>
              </a:spcAft>
              <a:buClr>
                <a:schemeClr val="lt1"/>
              </a:buClr>
              <a:buSzPts val="1300"/>
              <a:buFont typeface="Lato"/>
              <a:buNone/>
            </a:pPr>
            <a:r>
              <a:t/>
            </a:r>
            <a:endParaRPr b="0" i="0" sz="1300" u="none" cap="none" strike="noStrike">
              <a:solidFill>
                <a:schemeClr val="lt1"/>
              </a:solidFill>
              <a:latin typeface="Lato"/>
              <a:ea typeface="Lato"/>
              <a:cs typeface="Lato"/>
              <a:sym typeface="Lato"/>
            </a:endParaRPr>
          </a:p>
        </p:txBody>
      </p:sp>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