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5143500" cx="9144000"/>
  <p:notesSz cx="6858000" cy="9144000"/>
  <p:embeddedFontLst>
    <p:embeddedFont>
      <p:font typeface="Montserrat"/>
      <p:regular r:id="rId22"/>
      <p:bold r:id="rId23"/>
      <p:italic r:id="rId24"/>
      <p:boldItalic r:id="rId25"/>
    </p:embeddedFont>
    <p:embeddedFont>
      <p:font typeface="Lato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Montserrat-regular.fntdata"/><Relationship Id="rId21" Type="http://schemas.openxmlformats.org/officeDocument/2006/relationships/slide" Target="slides/slide16.xml"/><Relationship Id="rId24" Type="http://schemas.openxmlformats.org/officeDocument/2006/relationships/font" Target="fonts/Montserrat-italic.fntdata"/><Relationship Id="rId23" Type="http://schemas.openxmlformats.org/officeDocument/2006/relationships/font" Target="fonts/Montserrat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Lato-regular.fntdata"/><Relationship Id="rId25" Type="http://schemas.openxmlformats.org/officeDocument/2006/relationships/font" Target="fonts/Montserrat-boldItalic.fntdata"/><Relationship Id="rId28" Type="http://schemas.openxmlformats.org/officeDocument/2006/relationships/font" Target="fonts/Lato-italic.fntdata"/><Relationship Id="rId27" Type="http://schemas.openxmlformats.org/officeDocument/2006/relationships/font" Target="fonts/Lato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Lato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Shape 19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Shape 24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Shape 25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Shape 2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Shape 26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Shape 27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Shape 28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Shape 28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Shape 19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Shape 2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Shape 21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Shape 2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Shape 23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Shape 23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Shape 24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hyperlink" Target="#slide=id.g3b455e7fee_0_352" TargetMode="External"/><Relationship Id="rId4" Type="http://schemas.openxmlformats.org/officeDocument/2006/relationships/hyperlink" Target="#slide=id.g3b455e7fee_0_352" TargetMode="External"/><Relationship Id="rId5" Type="http://schemas.openxmlformats.org/officeDocument/2006/relationships/hyperlink" Target="#slide=id.g3b455e7fee_0_352" TargetMode="External"/><Relationship Id="rId6" Type="http://schemas.openxmlformats.org/officeDocument/2006/relationships/hyperlink" Target="#slide=id.g3b455e7fee_0_352" TargetMode="Externa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#slide=id.g3b455e7fee_0_366" TargetMode="External"/><Relationship Id="rId3" Type="http://schemas.openxmlformats.org/officeDocument/2006/relationships/hyperlink" Target="#slide=id.g3b455e7fee_0_366" TargetMode="External"/><Relationship Id="rId4" Type="http://schemas.openxmlformats.org/officeDocument/2006/relationships/hyperlink" Target="#slide=id.g3b455e7fee_0_366" TargetMode="External"/><Relationship Id="rId5" Type="http://schemas.openxmlformats.org/officeDocument/2006/relationships/hyperlink" Target="#slide=id.g3b455e7fee_0_366" TargetMode="Externa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#slide=id.g3b455e7fee_0_380" TargetMode="External"/><Relationship Id="rId3" Type="http://schemas.openxmlformats.org/officeDocument/2006/relationships/hyperlink" Target="#slide=id.g3b455e7fee_0_380" TargetMode="External"/><Relationship Id="rId4" Type="http://schemas.openxmlformats.org/officeDocument/2006/relationships/hyperlink" Target="#slide=id.g3b455e7fee_0_380" TargetMode="External"/><Relationship Id="rId5" Type="http://schemas.openxmlformats.org/officeDocument/2006/relationships/hyperlink" Target="#slide=id.g3b455e7fee_0_380" TargetMode="Externa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fmla="val 0" name="adj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Shape 11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Shape 1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Shape 13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Shape 15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Shape 16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" name="Shape 17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Shape 106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Shape 107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Shape 108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Shape 109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Shape 110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Shape 1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Shape 112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Shape 11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Shape 114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Shape 115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Shape 116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Shape 117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Shape 118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Shape 119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Shape 120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Shape 12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Shape 122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Shape 12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Shape 124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5" name="Shape 125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Shape 1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OC">
  <p:cSld name="SECTION_HEADER_1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Shape 13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32" name="Shape 132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" name="Shape 13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" name="Shape 134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" name="Shape 135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" name="Shape 136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" name="Shape 137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" name="Shape 138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" name="Shape 139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" name="Shape 140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" name="Shape 14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" name="Shape 142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" name="Shape 14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" name="Shape 144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Shape 145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" name="Shape 146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" name="Shape 147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" name="Shape 148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" name="Shape 149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50" name="Shape 15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1" name="Shape 151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_alt3">
  <p:cSld name="TITLE_AND_BODY_1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ffset_comp_343059.jpg" id="153" name="Shape 153"/>
          <p:cNvPicPr preferRelativeResize="0"/>
          <p:nvPr/>
        </p:nvPicPr>
        <p:blipFill rotWithShape="1">
          <a:blip r:embed="rId2">
            <a:alphaModFix amt="80000"/>
          </a:blip>
          <a:srcRect b="25870" l="30474" r="30474" t="11955"/>
          <a:stretch/>
        </p:blipFill>
        <p:spPr>
          <a:xfrm rot="-5400000">
            <a:off x="113630" y="-105700"/>
            <a:ext cx="5142300" cy="5364300"/>
          </a:xfrm>
          <a:prstGeom prst="diagStripe">
            <a:avLst>
              <a:gd fmla="val 50343" name="adj"/>
            </a:avLst>
          </a:prstGeom>
          <a:noFill/>
          <a:ln>
            <a:noFill/>
          </a:ln>
        </p:spPr>
      </p:pic>
      <p:sp>
        <p:nvSpPr>
          <p:cNvPr id="154" name="Shape 15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55" name="Shape 155"/>
          <p:cNvSpPr txBox="1"/>
          <p:nvPr>
            <p:ph idx="1" type="body"/>
          </p:nvPr>
        </p:nvSpPr>
        <p:spPr>
          <a:xfrm>
            <a:off x="4018025" y="1567550"/>
            <a:ext cx="4318500" cy="1766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Char char="●"/>
              <a:defRPr>
                <a:solidFill>
                  <a:schemeClr val="dk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>
                <a:solidFill>
                  <a:schemeClr val="dk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■"/>
              <a:defRPr>
                <a:solidFill>
                  <a:schemeClr val="dk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  <a:defRPr>
                <a:solidFill>
                  <a:schemeClr val="dk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>
                <a:solidFill>
                  <a:schemeClr val="dk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■"/>
              <a:defRPr>
                <a:solidFill>
                  <a:schemeClr val="dk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  <a:defRPr>
                <a:solidFill>
                  <a:schemeClr val="dk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>
                <a:solidFill>
                  <a:schemeClr val="dk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56" name="Shape 1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7" name="Shape 157">
            <a:hlinkClick r:id="rId3"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Shape 158">
            <a:hlinkClick r:id="rId4"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Shape 159">
            <a:hlinkClick r:id="rId5"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Shape 160">
            <a:hlinkClick r:id="rId6"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61" name="Shape 161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162" name="Shape 162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" name="Shape 163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_alt1">
  <p:cSld name="TITLE_AND_BODY_2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/>
          <p:nvPr>
            <p:ph type="title"/>
          </p:nvPr>
        </p:nvSpPr>
        <p:spPr>
          <a:xfrm>
            <a:off x="361071" y="1924852"/>
            <a:ext cx="2304900" cy="1797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66" name="Shape 166"/>
          <p:cNvSpPr/>
          <p:nvPr/>
        </p:nvSpPr>
        <p:spPr>
          <a:xfrm>
            <a:off x="4564200" y="0"/>
            <a:ext cx="45798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Shape 167"/>
          <p:cNvSpPr txBox="1"/>
          <p:nvPr>
            <p:ph idx="1" type="body"/>
          </p:nvPr>
        </p:nvSpPr>
        <p:spPr>
          <a:xfrm>
            <a:off x="6451271" y="1924850"/>
            <a:ext cx="2304900" cy="1797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>
                <a:solidFill>
                  <a:schemeClr val="dk1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>
                <a:solidFill>
                  <a:schemeClr val="dk1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8" name="Shape 168">
            <a:hlinkClick r:id="rId2"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Shape 169">
            <a:hlinkClick r:id="rId3"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Shape 170">
            <a:hlinkClick r:id="rId4"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Shape 171">
            <a:hlinkClick r:id="rId5"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2" name="Shape 172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173" name="Shape 173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" name="Shape 17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5" name="Shape 175"/>
          <p:cNvSpPr txBox="1"/>
          <p:nvPr>
            <p:ph idx="2" type="title"/>
          </p:nvPr>
        </p:nvSpPr>
        <p:spPr>
          <a:xfrm>
            <a:off x="1297500" y="459490"/>
            <a:ext cx="3005700" cy="510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76" name="Shape 17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_alt2">
  <p:cSld name="TITLE_AND_BODY_2_1"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/>
          <p:nvPr>
            <p:ph type="title"/>
          </p:nvPr>
        </p:nvSpPr>
        <p:spPr>
          <a:xfrm>
            <a:off x="702850" y="1708619"/>
            <a:ext cx="3333300" cy="1470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79" name="Shape 179"/>
          <p:cNvSpPr/>
          <p:nvPr/>
        </p:nvSpPr>
        <p:spPr>
          <a:xfrm>
            <a:off x="0" y="3486600"/>
            <a:ext cx="9144000" cy="165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Shape 180">
            <a:hlinkClick r:id="rId2"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Shape 181">
            <a:hlinkClick r:id="rId3"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Shape 182">
            <a:hlinkClick r:id="rId4"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Shape 183">
            <a:hlinkClick r:id="rId5"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84" name="Shape 18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185" name="Shape 18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Shape 18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87" name="Shape 187"/>
          <p:cNvSpPr txBox="1"/>
          <p:nvPr>
            <p:ph idx="2" type="title"/>
          </p:nvPr>
        </p:nvSpPr>
        <p:spPr>
          <a:xfrm>
            <a:off x="1297500" y="459490"/>
            <a:ext cx="3005700" cy="510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88" name="Shape 18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9" name="Shape 189"/>
          <p:cNvSpPr txBox="1"/>
          <p:nvPr>
            <p:ph idx="1" type="body"/>
          </p:nvPr>
        </p:nvSpPr>
        <p:spPr>
          <a:xfrm>
            <a:off x="702850" y="3625275"/>
            <a:ext cx="3333300" cy="765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>
                <a:solidFill>
                  <a:schemeClr val="dk1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>
                <a:solidFill>
                  <a:schemeClr val="dk1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Shape 20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Shape 2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Shape 2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Shape 24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Shape 25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Shape 26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Shape 27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Shape 28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Shape 29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Shape 30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Shape 3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Shape 32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Shape 3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Shape 34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Shape 35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Shape 36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Shape 37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Shape 38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" name="Shape 39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Shape 42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Shape 43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Shape 4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Shape 4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Shape 4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Shape 50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Shape 51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Shape 52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3" name="Shape 53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Shape 54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Shape 5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Shape 5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Shape 58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Shape 5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" name="Shape 60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" name="Shape 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Shape 63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Shape 6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Shape 6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Shape 66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8" name="Shape 6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Shape 70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Shape 71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Shape 72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Shape 73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Shape 74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Shape 75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Shape 76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Shape 77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Shape 7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Shape 79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Shape 80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Shape 81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Shape 82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Shape 83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Shape 84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Shape 85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Shape 86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Shape 87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Shape 8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" name="Shape 89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Shape 9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Shape 92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Shape 93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Shape 9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Shape 95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Shape 96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97" name="Shape 97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Shape 9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Shape 10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Shape 101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Shape 102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Shape 103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4" name="Shape 10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focus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ww.youtube.com/watch?v=DkfA2NJpmgY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/>
          <p:nvPr>
            <p:ph type="ctrTitle"/>
          </p:nvPr>
        </p:nvSpPr>
        <p:spPr>
          <a:xfrm>
            <a:off x="3537150" y="968550"/>
            <a:ext cx="5017500" cy="188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BreazeHome v5.0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Chat System Development Environment</a:t>
            </a:r>
            <a:endParaRPr/>
          </a:p>
        </p:txBody>
      </p:sp>
      <p:sp>
        <p:nvSpPr>
          <p:cNvPr id="195" name="Shape 195"/>
          <p:cNvSpPr txBox="1"/>
          <p:nvPr>
            <p:ph idx="1" type="subTitle"/>
          </p:nvPr>
        </p:nvSpPr>
        <p:spPr>
          <a:xfrm>
            <a:off x="4902375" y="3625800"/>
            <a:ext cx="3470700" cy="135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Team Members: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Mark Cameron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Luis Averhoff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Tariq Juman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Product Owner: Masoud Sadjadi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Mentor: Masoud Sadjadi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 txBox="1"/>
          <p:nvPr>
            <p:ph type="title"/>
          </p:nvPr>
        </p:nvSpPr>
        <p:spPr>
          <a:xfrm>
            <a:off x="1297500" y="705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Back End (Phoenix/Elixir Chat Server) -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Chat server response when message is sent</a:t>
            </a:r>
            <a:endParaRPr/>
          </a:p>
        </p:txBody>
      </p:sp>
      <p:sp>
        <p:nvSpPr>
          <p:cNvPr id="252" name="Shape 252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53" name="Shape 2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8013" y="984650"/>
            <a:ext cx="7247976" cy="407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 txBox="1"/>
          <p:nvPr>
            <p:ph type="title"/>
          </p:nvPr>
        </p:nvSpPr>
        <p:spPr>
          <a:xfrm>
            <a:off x="2278500" y="19974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Tariq’s Environment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Front-End - Home Page (Logged In)</a:t>
            </a:r>
            <a:endParaRPr/>
          </a:p>
        </p:txBody>
      </p:sp>
      <p:sp>
        <p:nvSpPr>
          <p:cNvPr id="264" name="Shape 26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65" name="Shape 2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7500" y="1066400"/>
            <a:ext cx="7846498" cy="4077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 txBox="1"/>
          <p:nvPr>
            <p:ph type="title"/>
          </p:nvPr>
        </p:nvSpPr>
        <p:spPr>
          <a:xfrm>
            <a:off x="1297500" y="393750"/>
            <a:ext cx="74097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Back-End (Django API Root) - Showing Classes</a:t>
            </a:r>
            <a:endParaRPr/>
          </a:p>
        </p:txBody>
      </p:sp>
      <p:sp>
        <p:nvSpPr>
          <p:cNvPr id="271" name="Shape 271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72" name="Shape 2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0775" y="1037300"/>
            <a:ext cx="7883227" cy="4106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 txBox="1"/>
          <p:nvPr>
            <p:ph type="title"/>
          </p:nvPr>
        </p:nvSpPr>
        <p:spPr>
          <a:xfrm>
            <a:off x="1297500" y="1292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Back-End (Phoenix/Elixir Chat Server) - Chat Application</a:t>
            </a:r>
            <a:endParaRPr/>
          </a:p>
        </p:txBody>
      </p:sp>
      <p:sp>
        <p:nvSpPr>
          <p:cNvPr id="278" name="Shape 278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79" name="Shape 2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7500" y="1088675"/>
            <a:ext cx="7846498" cy="40206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questions regarding this environment, contact us at:</a:t>
            </a:r>
            <a:endParaRPr/>
          </a:p>
        </p:txBody>
      </p:sp>
      <p:sp>
        <p:nvSpPr>
          <p:cNvPr id="285" name="Shape 285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Mark Cameron</a:t>
            </a:r>
            <a:endParaRPr/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Email: mcame024@fiu.edu</a:t>
            </a:r>
            <a:endParaRPr/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Phone: 305-587-1932</a:t>
            </a:r>
            <a:endParaRPr/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Slack: @markc</a:t>
            </a:r>
            <a:endParaRPr/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Luis Averhoff</a:t>
            </a:r>
            <a:endParaRPr/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Email: </a:t>
            </a:r>
            <a:r>
              <a:rPr lang="en">
                <a:solidFill>
                  <a:srgbClr val="FFFFFF"/>
                </a:solidFill>
              </a:rPr>
              <a:t>laver008@fiu.edu</a:t>
            </a:r>
            <a:endParaRPr>
              <a:solidFill>
                <a:srgbClr val="FFFFFF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Phone: </a:t>
            </a:r>
            <a:r>
              <a:rPr lang="en">
                <a:solidFill>
                  <a:srgbClr val="FFFFFF"/>
                </a:solidFill>
              </a:rPr>
              <a:t>786-366-9820</a:t>
            </a:r>
            <a:endParaRPr>
              <a:solidFill>
                <a:srgbClr val="FFFFFF"/>
              </a:solidFill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Slack:@LuisAverhoff</a:t>
            </a:r>
            <a:endParaRPr>
              <a:solidFill>
                <a:srgbClr val="FFFFFF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Tariq Juman</a:t>
            </a:r>
            <a:endParaRPr/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Email: tjuma001@fiu.edu</a:t>
            </a:r>
            <a:endParaRPr/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Phone: 954-881-4164</a:t>
            </a:r>
            <a:endParaRPr/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Slack: @Tariq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questions regarding the BreazeHome Project</a:t>
            </a:r>
            <a:endParaRPr/>
          </a:p>
        </p:txBody>
      </p:sp>
      <p:sp>
        <p:nvSpPr>
          <p:cNvPr id="291" name="Shape 291"/>
          <p:cNvSpPr txBox="1"/>
          <p:nvPr>
            <p:ph idx="1" type="body"/>
          </p:nvPr>
        </p:nvSpPr>
        <p:spPr>
          <a:xfrm>
            <a:off x="1297500" y="1567550"/>
            <a:ext cx="2255100" cy="56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Please contact Dr. Sadjadi at:</a:t>
            </a:r>
            <a:br>
              <a:rPr lang="en"/>
            </a:br>
            <a:r>
              <a:rPr lang="en"/>
              <a:t>Email: sadjadi@cs.fiu.edu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Summary of Setting Up the Development Environment</a:t>
            </a:r>
            <a:endParaRPr/>
          </a:p>
        </p:txBody>
      </p:sp>
      <p:sp>
        <p:nvSpPr>
          <p:cNvPr id="201" name="Shape 201"/>
          <p:cNvSpPr txBox="1"/>
          <p:nvPr>
            <p:ph idx="1" type="body"/>
          </p:nvPr>
        </p:nvSpPr>
        <p:spPr>
          <a:xfrm>
            <a:off x="1297500" y="1567550"/>
            <a:ext cx="7038900" cy="337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Install Virtualbox and install the latest virtual machine image</a:t>
            </a:r>
            <a:endParaRPr/>
          </a:p>
          <a:p>
            <a: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Front-End Dependencies</a:t>
            </a:r>
            <a:endParaRPr/>
          </a:p>
          <a:p>
            <a: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</a:pPr>
            <a:r>
              <a:rPr lang="en"/>
              <a:t>AngularJS + jQuery</a:t>
            </a:r>
            <a:endParaRPr/>
          </a:p>
          <a:p>
            <a: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</a:pPr>
            <a:r>
              <a:rPr lang="en"/>
              <a:t>Bootstrap (SASS)</a:t>
            </a:r>
            <a:endParaRPr/>
          </a:p>
          <a:p>
            <a: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</a:pPr>
            <a:r>
              <a:rPr lang="en"/>
              <a:t>GruntJS</a:t>
            </a:r>
            <a:endParaRPr/>
          </a:p>
          <a:p>
            <a: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</a:pPr>
            <a:r>
              <a:rPr lang="en"/>
              <a:t>Karma</a:t>
            </a:r>
            <a:endParaRPr/>
          </a:p>
          <a:p>
            <a: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Back-End Dependencies</a:t>
            </a:r>
            <a:endParaRPr/>
          </a:p>
          <a:p>
            <a: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</a:pPr>
            <a:r>
              <a:rPr lang="en"/>
              <a:t>Django REST Framework for Breaze API</a:t>
            </a:r>
            <a:endParaRPr/>
          </a:p>
          <a:p>
            <a: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</a:pPr>
            <a:r>
              <a:rPr lang="en"/>
              <a:t>Phoenix/Elixir for Chat Server</a:t>
            </a:r>
            <a:endParaRPr/>
          </a:p>
          <a:p>
            <a: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Database</a:t>
            </a:r>
            <a:endParaRPr/>
          </a:p>
          <a:p>
            <a: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</a:pPr>
            <a:r>
              <a:rPr lang="en"/>
              <a:t>PostgreSQL</a:t>
            </a:r>
            <a:endParaRPr/>
          </a:p>
          <a:p>
            <a: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Clone BreazeHome repositories (breaze-desktop, breaze-api-django, and breaze-chat)</a:t>
            </a:r>
            <a:endParaRPr/>
          </a:p>
          <a:p>
            <a: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Follow the BreazeHome-InstallMaintenanceGuide and README</a:t>
            </a:r>
            <a:endParaRPr/>
          </a:p>
          <a:p>
            <a: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https://www.youtube.com/watch?v=DkfA2NJpmgY</a:t>
            </a:r>
            <a:endParaRPr/>
          </a:p>
          <a:p>
            <a: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Run the project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/>
          <p:nvPr>
            <p:ph type="title"/>
          </p:nvPr>
        </p:nvSpPr>
        <p:spPr>
          <a:xfrm>
            <a:off x="2278500" y="19974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Luis</a:t>
            </a:r>
            <a:r>
              <a:rPr lang="en"/>
              <a:t>’ Environment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Front-End - </a:t>
            </a:r>
            <a:r>
              <a:rPr lang="en"/>
              <a:t>Registering</a:t>
            </a:r>
            <a:r>
              <a:rPr lang="en"/>
              <a:t> a New User</a:t>
            </a:r>
            <a:endParaRPr/>
          </a:p>
        </p:txBody>
      </p:sp>
      <p:sp>
        <p:nvSpPr>
          <p:cNvPr id="212" name="Shape 212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13" name="Shape 2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7500" y="1567550"/>
            <a:ext cx="7038899" cy="2911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Back-End (Django API) - Creating a Security Question</a:t>
            </a:r>
            <a:endParaRPr/>
          </a:p>
        </p:txBody>
      </p:sp>
      <p:sp>
        <p:nvSpPr>
          <p:cNvPr id="219" name="Shape 219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20" name="Shape 2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7500" y="1567550"/>
            <a:ext cx="7341850" cy="2911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Back End (Phoenix/Elixir Chat Server) - Chat Messages Page</a:t>
            </a:r>
            <a:endParaRPr/>
          </a:p>
        </p:txBody>
      </p:sp>
      <p:sp>
        <p:nvSpPr>
          <p:cNvPr id="226" name="Shape 226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27" name="Shape 2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7500" y="1567550"/>
            <a:ext cx="7312499" cy="2911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/>
          <p:nvPr>
            <p:ph type="title"/>
          </p:nvPr>
        </p:nvSpPr>
        <p:spPr>
          <a:xfrm>
            <a:off x="2278500" y="19974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Mark</a:t>
            </a:r>
            <a:r>
              <a:rPr lang="en"/>
              <a:t>’s Environment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/>
          <p:nvPr>
            <p:ph type="title"/>
          </p:nvPr>
        </p:nvSpPr>
        <p:spPr>
          <a:xfrm>
            <a:off x="1297500" y="1854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Front-End - Successful login with all backend servers running</a:t>
            </a:r>
            <a:endParaRPr/>
          </a:p>
        </p:txBody>
      </p:sp>
      <p:sp>
        <p:nvSpPr>
          <p:cNvPr id="238" name="Shape 238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39" name="Shape 2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7500" y="1043425"/>
            <a:ext cx="6906149" cy="3884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/>
          <p:nvPr>
            <p:ph type="title"/>
          </p:nvPr>
        </p:nvSpPr>
        <p:spPr>
          <a:xfrm>
            <a:off x="1297500" y="174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Back-End (Django API) - Django server running and able to login</a:t>
            </a:r>
            <a:endParaRPr/>
          </a:p>
        </p:txBody>
      </p:sp>
      <p:sp>
        <p:nvSpPr>
          <p:cNvPr id="245" name="Shape 245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46" name="Shape 2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5675" y="1053750"/>
            <a:ext cx="7002298" cy="3938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