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</p:sldIdLst>
  <p:sldSz cy="43891200" cx="3291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2143125" y="685800"/>
            <a:ext cx="257174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86" name="Google Shape;86;p1:notes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1:notes"/>
          <p:cNvSpPr txBox="1"/>
          <p:nvPr/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Google Shape;17;p2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>
            <a:off x="1646236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1181100" lvl="0" marL="457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60450" lvl="1" marL="914400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939800" lvl="2" marL="1371600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25500" lvl="3" marL="18288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25500" lvl="4" marL="22860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25500" lvl="5" marL="27432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25500" lvl="6" marL="32004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25500" lvl="7" marL="36576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25500" lvl="8" marL="41148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ctrTitle"/>
          </p:nvPr>
        </p:nvSpPr>
        <p:spPr>
          <a:xfrm>
            <a:off x="2469358" y="13635320"/>
            <a:ext cx="27979686" cy="940845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0" name="Google Shape;80;p12"/>
          <p:cNvSpPr txBox="1"/>
          <p:nvPr>
            <p:ph idx="1" type="subTitle"/>
          </p:nvPr>
        </p:nvSpPr>
        <p:spPr>
          <a:xfrm>
            <a:off x="4937523" y="24872580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/>
          <p:nvPr>
            <p:ph type="title"/>
          </p:nvPr>
        </p:nvSpPr>
        <p:spPr>
          <a:xfrm rot="5400000">
            <a:off x="8844489" y="16778673"/>
            <a:ext cx="37450058" cy="740687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" name="Google Shape;21;p3"/>
          <p:cNvSpPr txBox="1"/>
          <p:nvPr>
            <p:ph idx="1" type="body"/>
          </p:nvPr>
        </p:nvSpPr>
        <p:spPr>
          <a:xfrm rot="5400000">
            <a:off x="-6026415" y="9428945"/>
            <a:ext cx="37450058" cy="2210633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1181100" lvl="0" marL="457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60450" lvl="1" marL="914400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939800" lvl="2" marL="1371600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25500" lvl="3" marL="18288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25500" lvl="4" marL="22860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25500" lvl="5" marL="27432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25500" lvl="6" marL="32004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25500" lvl="7" marL="36576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25500" lvl="8" marL="41148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Google Shape;22;p3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Google Shape;23;p3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" name="Google Shape;24;p3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/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7" name="Google Shape;27;p4"/>
          <p:cNvSpPr txBox="1"/>
          <p:nvPr>
            <p:ph idx="1" type="body"/>
          </p:nvPr>
        </p:nvSpPr>
        <p:spPr>
          <a:xfrm rot="5400000">
            <a:off x="1978025" y="9910762"/>
            <a:ext cx="28963938" cy="2962751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1181100" lvl="0" marL="457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60450" lvl="1" marL="914400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939800" lvl="2" marL="1371600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25500" lvl="3" marL="18288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25500" lvl="4" marL="22860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25500" lvl="5" marL="27432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25500" lvl="6" marL="32004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25500" lvl="7" marL="36576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25500" lvl="8" marL="41148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" name="Google Shape;28;p4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Google Shape;29;p4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/>
          <p:nvPr>
            <p:ph type="title"/>
          </p:nvPr>
        </p:nvSpPr>
        <p:spPr>
          <a:xfrm>
            <a:off x="6451998" y="30724288"/>
            <a:ext cx="19751276" cy="3626223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1" i="0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" name="Google Shape;33;p5"/>
          <p:cNvSpPr/>
          <p:nvPr>
            <p:ph idx="2" type="pic"/>
          </p:nvPr>
        </p:nvSpPr>
        <p:spPr>
          <a:xfrm>
            <a:off x="6451998" y="3922058"/>
            <a:ext cx="19751276" cy="263338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Google Shape;34;p5"/>
          <p:cNvSpPr txBox="1"/>
          <p:nvPr>
            <p:ph idx="1" type="body"/>
          </p:nvPr>
        </p:nvSpPr>
        <p:spPr>
          <a:xfrm>
            <a:off x="6451998" y="34350513"/>
            <a:ext cx="19751276" cy="51524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Google Shape;35;p5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" name="Google Shape;36;p5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7" name="Google Shape;37;p5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"/>
          <p:cNvSpPr txBox="1"/>
          <p:nvPr>
            <p:ph type="title"/>
          </p:nvPr>
        </p:nvSpPr>
        <p:spPr>
          <a:xfrm>
            <a:off x="1645444" y="1748117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1" i="0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" name="Google Shape;40;p6"/>
          <p:cNvSpPr txBox="1"/>
          <p:nvPr>
            <p:ph idx="1" type="body"/>
          </p:nvPr>
        </p:nvSpPr>
        <p:spPr>
          <a:xfrm>
            <a:off x="12870656" y="1748117"/>
            <a:ext cx="18402298" cy="3745902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31800" lvl="0" marL="4572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Google Shape;41;p6"/>
          <p:cNvSpPr txBox="1"/>
          <p:nvPr>
            <p:ph idx="2" type="body"/>
          </p:nvPr>
        </p:nvSpPr>
        <p:spPr>
          <a:xfrm>
            <a:off x="1645444" y="9184340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Google Shape;42;p6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" name="Google Shape;43;p6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4" name="Google Shape;44;p6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/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7" name="Google Shape;47;p7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8" name="Google Shape;48;p7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Google Shape;49;p7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/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Google Shape;52;p8"/>
          <p:cNvSpPr txBox="1"/>
          <p:nvPr>
            <p:ph idx="1" type="body"/>
          </p:nvPr>
        </p:nvSpPr>
        <p:spPr>
          <a:xfrm>
            <a:off x="1645443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Google Shape;53;p8"/>
          <p:cNvSpPr txBox="1"/>
          <p:nvPr>
            <p:ph idx="2" type="body"/>
          </p:nvPr>
        </p:nvSpPr>
        <p:spPr>
          <a:xfrm>
            <a:off x="1645443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810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30200" lvl="6" marL="3200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30200" lvl="7" marL="3657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30200" lvl="8" marL="4114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Google Shape;54;p8"/>
          <p:cNvSpPr txBox="1"/>
          <p:nvPr>
            <p:ph idx="3" type="body"/>
          </p:nvPr>
        </p:nvSpPr>
        <p:spPr>
          <a:xfrm>
            <a:off x="16722328" y="9825317"/>
            <a:ext cx="14550628" cy="409462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Google Shape;55;p8"/>
          <p:cNvSpPr txBox="1"/>
          <p:nvPr>
            <p:ph idx="4" type="body"/>
          </p:nvPr>
        </p:nvSpPr>
        <p:spPr>
          <a:xfrm>
            <a:off x="16722328" y="13919948"/>
            <a:ext cx="14550628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810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30200" lvl="6" marL="3200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30200" lvl="7" marL="3657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30200" lvl="8" marL="4114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6" name="Google Shape;56;p8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7" name="Google Shape;57;p8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8" name="Google Shape;58;p8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9"/>
          <p:cNvSpPr txBox="1"/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1" name="Google Shape;61;p9"/>
          <p:cNvSpPr txBox="1"/>
          <p:nvPr>
            <p:ph idx="1" type="body"/>
          </p:nvPr>
        </p:nvSpPr>
        <p:spPr>
          <a:xfrm>
            <a:off x="1645444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06400" lvl="0" marL="4572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2" name="Google Shape;62;p9"/>
          <p:cNvSpPr txBox="1"/>
          <p:nvPr>
            <p:ph idx="2" type="body"/>
          </p:nvPr>
        </p:nvSpPr>
        <p:spPr>
          <a:xfrm>
            <a:off x="16516352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06400" lvl="0" marL="4572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3" name="Google Shape;63;p9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4" name="Google Shape;64;p9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5" name="Google Shape;65;p9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 txBox="1"/>
          <p:nvPr>
            <p:ph type="title"/>
          </p:nvPr>
        </p:nvSpPr>
        <p:spPr>
          <a:xfrm>
            <a:off x="2600325" y="28205209"/>
            <a:ext cx="27980879" cy="871593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1" i="0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2600325" y="18604006"/>
            <a:ext cx="27980879" cy="9601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1646236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1181100" lvl="0" marL="457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60450" lvl="1" marL="914400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939800" lvl="2" marL="1371600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25500" lvl="3" marL="18288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25500" lvl="4" marL="22860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25500" lvl="5" marL="27432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25500" lvl="6" marL="32004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25500" lvl="7" marL="36576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25500" lvl="8" marL="41148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11.png"/><Relationship Id="rId10" Type="http://schemas.openxmlformats.org/officeDocument/2006/relationships/image" Target="../media/image4.png"/><Relationship Id="rId13" Type="http://schemas.openxmlformats.org/officeDocument/2006/relationships/image" Target="../media/image3.png"/><Relationship Id="rId1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jpg"/><Relationship Id="rId4" Type="http://schemas.openxmlformats.org/officeDocument/2006/relationships/image" Target="../media/image12.png"/><Relationship Id="rId9" Type="http://schemas.openxmlformats.org/officeDocument/2006/relationships/image" Target="../media/image8.png"/><Relationship Id="rId15" Type="http://schemas.openxmlformats.org/officeDocument/2006/relationships/image" Target="../media/image6.png"/><Relationship Id="rId14" Type="http://schemas.openxmlformats.org/officeDocument/2006/relationships/image" Target="../media/image10.png"/><Relationship Id="rId17" Type="http://schemas.openxmlformats.org/officeDocument/2006/relationships/image" Target="../media/image14.png"/><Relationship Id="rId16" Type="http://schemas.openxmlformats.org/officeDocument/2006/relationships/image" Target="../media/image15.png"/><Relationship Id="rId5" Type="http://schemas.openxmlformats.org/officeDocument/2006/relationships/image" Target="../media/image2.png"/><Relationship Id="rId6" Type="http://schemas.openxmlformats.org/officeDocument/2006/relationships/image" Target="../media/image7.png"/><Relationship Id="rId7" Type="http://schemas.openxmlformats.org/officeDocument/2006/relationships/image" Target="../media/image5.png"/><Relationship Id="rId8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0400" y="22020975"/>
            <a:ext cx="31089599" cy="19134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0600" y="5509276"/>
            <a:ext cx="31089399" cy="16557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0600" y="41319050"/>
            <a:ext cx="31089399" cy="2305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0600" y="353961"/>
            <a:ext cx="31089402" cy="4975789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3"/>
          <p:cNvSpPr txBox="1"/>
          <p:nvPr/>
        </p:nvSpPr>
        <p:spPr>
          <a:xfrm>
            <a:off x="6636500" y="1142350"/>
            <a:ext cx="197975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7200"/>
              <a:buFont typeface="Arial"/>
              <a:buNone/>
            </a:pPr>
            <a:r>
              <a:rPr b="1" i="0" lang="en-US" sz="72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Senior Project, 2018, Summer</a:t>
            </a:r>
            <a:endParaRPr b="1" i="0" sz="6000" u="none" cap="none" strike="noStrike">
              <a:solidFill>
                <a:srgbClr val="F0EA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6000"/>
              <a:buFont typeface="Arial"/>
              <a:buNone/>
            </a:pPr>
            <a:r>
              <a:rPr b="1" i="0" lang="en-US" sz="6000" u="none" cap="none" strike="noStrike">
                <a:solidFill>
                  <a:srgbClr val="F0EA00"/>
                </a:solidFill>
                <a:latin typeface="Arial"/>
                <a:ea typeface="Arial"/>
                <a:cs typeface="Arial"/>
                <a:sym typeface="Arial"/>
              </a:rPr>
              <a:t>BreazeHome 5.0: Chat System</a:t>
            </a:r>
            <a:endParaRPr b="0" i="0" sz="6000" u="none" cap="none" strike="noStrike">
              <a:solidFill>
                <a:srgbClr val="F0EA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b="0" i="0" lang="en-US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Luis Averhoff, Florida International University</a:t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b="1" i="1" lang="en-US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Masoud Sadjadi,</a:t>
            </a:r>
            <a:r>
              <a:rPr b="0" i="1" lang="en-US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35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Professor:</a:t>
            </a:r>
            <a:r>
              <a:rPr b="1" i="1" lang="en-US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Masoud Sadjadi, Florida International University</a:t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13"/>
          <p:cNvSpPr txBox="1"/>
          <p:nvPr/>
        </p:nvSpPr>
        <p:spPr>
          <a:xfrm>
            <a:off x="990600" y="5493600"/>
            <a:ext cx="31089601" cy="35661601"/>
          </a:xfrm>
          <a:prstGeom prst="rect">
            <a:avLst/>
          </a:prstGeom>
          <a:noFill/>
          <a:ln cap="flat" cmpd="sng" w="63500">
            <a:solidFill>
              <a:schemeClr val="l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</a:pPr>
            <a:r>
              <a:t/>
            </a:r>
            <a:endParaRPr b="0" i="0" sz="8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3"/>
          <p:cNvSpPr txBox="1"/>
          <p:nvPr/>
        </p:nvSpPr>
        <p:spPr>
          <a:xfrm>
            <a:off x="1460675" y="6182488"/>
            <a:ext cx="9424500" cy="58587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The BreazeHome web application gives users the ability to rent, buy and sell property in a convenient and timely manner. However, the current implementation does not allow for clients to be able to communicate with real estate agents in real time and in a one-to-one fashion in order to discuss with them about a property they would like to buy, sell or rent.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13"/>
          <p:cNvSpPr txBox="1"/>
          <p:nvPr/>
        </p:nvSpPr>
        <p:spPr>
          <a:xfrm>
            <a:off x="1811950" y="41924400"/>
            <a:ext cx="4972308" cy="73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13"/>
          <p:cNvSpPr txBox="1"/>
          <p:nvPr/>
        </p:nvSpPr>
        <p:spPr>
          <a:xfrm>
            <a:off x="22068425" y="6116200"/>
            <a:ext cx="9424200" cy="58587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There was no one-to-one personal chat conversations. All messages were sent to everyone in the system.</a:t>
            </a:r>
            <a:endParaRPr b="0" i="0" sz="36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There wasn’t a centralized location where a client would be able to contact an agent and start a private conversation.</a:t>
            </a:r>
            <a:endParaRPr b="0" i="0" sz="36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There was no way to know who was typing in any given moment.</a:t>
            </a:r>
            <a:endParaRPr b="0" i="0" sz="36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115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t/>
            </a:r>
            <a:endParaRPr b="0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826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t/>
            </a:r>
            <a:endParaRPr b="1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13"/>
          <p:cNvSpPr txBox="1"/>
          <p:nvPr/>
        </p:nvSpPr>
        <p:spPr>
          <a:xfrm>
            <a:off x="1384475" y="23046516"/>
            <a:ext cx="10604100" cy="101898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System Design  &amp; Implementation</a:t>
            </a:r>
            <a:endParaRPr b="1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13"/>
          <p:cNvSpPr txBox="1"/>
          <p:nvPr/>
        </p:nvSpPr>
        <p:spPr>
          <a:xfrm>
            <a:off x="23558825" y="23007850"/>
            <a:ext cx="7933800" cy="101898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Clients and agents must be able to initiate a chat with only themselves present and no else.</a:t>
            </a:r>
            <a:endParaRPr b="0" i="0" sz="36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Chat should only load messages that belong to the room the client and agent are in.</a:t>
            </a:r>
            <a:endParaRPr b="0" i="0" sz="36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Chat should only sent messages</a:t>
            </a:r>
            <a:endParaRPr b="0" i="0" sz="36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that belong to the room the client and agent are in.</a:t>
            </a:r>
            <a:endParaRPr b="0" i="0" sz="36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Only clients and agents whose id is a substring of the room name are allowed to join the chat. I.E a client with id 3 can join chat private:3:23.</a:t>
            </a:r>
            <a:endParaRPr b="0" i="0" sz="36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Clients should be able to leave and chat with another agent if the client wishes to.</a:t>
            </a:r>
            <a:endParaRPr b="0" i="0" sz="3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826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t/>
            </a:r>
            <a:endParaRPr b="1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13"/>
          <p:cNvSpPr txBox="1"/>
          <p:nvPr/>
        </p:nvSpPr>
        <p:spPr>
          <a:xfrm>
            <a:off x="1460675" y="34065200"/>
            <a:ext cx="21653100" cy="62907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Object Design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13"/>
          <p:cNvSpPr txBox="1"/>
          <p:nvPr/>
        </p:nvSpPr>
        <p:spPr>
          <a:xfrm>
            <a:off x="1460675" y="12893925"/>
            <a:ext cx="30031800" cy="9213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  <a:endParaRPr b="0" i="0" sz="14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13"/>
          <p:cNvSpPr txBox="1"/>
          <p:nvPr/>
        </p:nvSpPr>
        <p:spPr>
          <a:xfrm>
            <a:off x="23558700" y="34098275"/>
            <a:ext cx="7933800" cy="62907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Clients are now able to toggle between a list view and grid view when searching for agents to help them organize the information</a:t>
            </a:r>
            <a:r>
              <a:rPr lang="en-US" sz="3600">
                <a:solidFill>
                  <a:srgbClr val="336699"/>
                </a:solidFill>
              </a:rPr>
              <a:t> </a:t>
            </a: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present to them.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Clients are able to have a private conversation with an agent.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Clients/Agents are able to see whether or not a user is preparing a reply for them.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t/>
            </a:r>
            <a:endParaRPr b="1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13"/>
          <p:cNvSpPr txBox="1"/>
          <p:nvPr/>
        </p:nvSpPr>
        <p:spPr>
          <a:xfrm>
            <a:off x="990600" y="609600"/>
            <a:ext cx="4724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13"/>
          <p:cNvSpPr txBox="1"/>
          <p:nvPr/>
        </p:nvSpPr>
        <p:spPr>
          <a:xfrm>
            <a:off x="25644400" y="1417250"/>
            <a:ext cx="4724400" cy="329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1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1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1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1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1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13"/>
          <p:cNvSpPr txBox="1"/>
          <p:nvPr/>
        </p:nvSpPr>
        <p:spPr>
          <a:xfrm>
            <a:off x="11645750" y="6095925"/>
            <a:ext cx="9662100" cy="58587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Solution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Have a centralized location such as the agent’s profile page to allow the client to communicate with the real estate agent in real time.</a:t>
            </a:r>
            <a:endParaRPr b="0" i="0" sz="36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Have each conversation between client and agent be restricted to users that have a matching id.</a:t>
            </a:r>
            <a:endParaRPr b="0" i="0" sz="36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Display a typing message of who is currently typing to improve user experience.</a:t>
            </a:r>
            <a:endParaRPr b="0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13"/>
          <p:cNvSpPr txBox="1"/>
          <p:nvPr/>
        </p:nvSpPr>
        <p:spPr>
          <a:xfrm>
            <a:off x="7628298" y="41939941"/>
            <a:ext cx="23688601" cy="135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Dr. Masoud Sadjadi. I am thankful to the help that I received from my group members, Tariq Juman and Mark Cameron.</a:t>
            </a:r>
            <a:endParaRPr b="0" i="0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7" name="Google Shape;107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24175" y="3315122"/>
            <a:ext cx="3719158" cy="1571675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3"/>
          <p:cNvSpPr txBox="1"/>
          <p:nvPr/>
        </p:nvSpPr>
        <p:spPr>
          <a:xfrm>
            <a:off x="1774900" y="21357800"/>
            <a:ext cx="85113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Figure 1 (Top):</a:t>
            </a:r>
            <a:r>
              <a:rPr i="0" lang="en-US" sz="3600" u="none" cap="none" strike="noStrike">
                <a:solidFill>
                  <a:srgbClr val="336699"/>
                </a:solidFill>
              </a:rPr>
              <a:t> Agent List &amp; Grid View</a:t>
            </a:r>
            <a:endParaRPr i="0" sz="3600" u="none" cap="none" strike="noStrike">
              <a:solidFill>
                <a:srgbClr val="336699"/>
              </a:solidFill>
            </a:endParaRPr>
          </a:p>
        </p:txBody>
      </p:sp>
      <p:sp>
        <p:nvSpPr>
          <p:cNvPr id="109" name="Google Shape;109;p13"/>
          <p:cNvSpPr txBox="1"/>
          <p:nvPr/>
        </p:nvSpPr>
        <p:spPr>
          <a:xfrm>
            <a:off x="21135024" y="21425175"/>
            <a:ext cx="7933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Figure 3 (Top):</a:t>
            </a: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 Typing Indicator</a:t>
            </a:r>
            <a:endParaRPr b="0" i="0" sz="36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0" name="Google Shape;110;p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811950" y="13160150"/>
            <a:ext cx="7933500" cy="3024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1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598588" y="16217388"/>
            <a:ext cx="6360225" cy="5107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5264075" y="13731700"/>
            <a:ext cx="4724400" cy="7632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1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0286150" y="13727488"/>
            <a:ext cx="4724400" cy="76327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13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0895026" y="14250679"/>
            <a:ext cx="9662100" cy="6461109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13"/>
          <p:cNvSpPr txBox="1"/>
          <p:nvPr/>
        </p:nvSpPr>
        <p:spPr>
          <a:xfrm>
            <a:off x="13192953" y="21492600"/>
            <a:ext cx="6684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Figure 2 (Top):</a:t>
            </a: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 Private Chat</a:t>
            </a:r>
            <a:endParaRPr b="0" i="0" sz="36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6" name="Google Shape;116;p13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25520450" y="357478"/>
            <a:ext cx="4972300" cy="497227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 result for elixir and phoenix logo" id="117" name="Google Shape;117;p13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23308275" y="3321025"/>
            <a:ext cx="1876150" cy="18761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 result for angular logo" id="118" name="Google Shape;118;p13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1724175" y="1171375"/>
            <a:ext cx="5841644" cy="15526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 result for nodejs logo" id="119" name="Google Shape;119;p13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5897113" y="3243200"/>
            <a:ext cx="1731176" cy="17311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 result for postgresql logo" id="120" name="Google Shape;120;p13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22972250" y="632488"/>
            <a:ext cx="2548200" cy="2630400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13"/>
          <p:cNvSpPr txBox="1"/>
          <p:nvPr/>
        </p:nvSpPr>
        <p:spPr>
          <a:xfrm>
            <a:off x="12509750" y="23063150"/>
            <a:ext cx="10604100" cy="101898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 Verification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0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t/>
            </a:r>
            <a:endParaRPr b="1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13"/>
          <p:cNvSpPr txBox="1"/>
          <p:nvPr/>
        </p:nvSpPr>
        <p:spPr>
          <a:xfrm>
            <a:off x="1913125" y="27458125"/>
            <a:ext cx="9662100" cy="442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Char char="●"/>
            </a:pPr>
            <a:r>
              <a:rPr b="1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Front-End:</a:t>
            </a: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 AngularJS, NodeJS, HTML, Bootstrap, SASS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Char char="●"/>
            </a:pPr>
            <a:r>
              <a:rPr b="1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Back-End:</a:t>
            </a: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 Django REST, Python, Phoenix, Elixir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Char char="●"/>
            </a:pPr>
            <a:r>
              <a:rPr b="1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Database:</a:t>
            </a: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 PostgresSQL 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Char char="●"/>
            </a:pPr>
            <a:r>
              <a:rPr b="1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Operating System:</a:t>
            </a: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 Ubuntu Linux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Char char="●"/>
            </a:pPr>
            <a:r>
              <a:rPr b="1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Version Control:</a:t>
            </a: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 Git</a:t>
            </a:r>
            <a:endParaRPr b="0" i="0" sz="4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13"/>
          <p:cNvSpPr txBox="1"/>
          <p:nvPr/>
        </p:nvSpPr>
        <p:spPr>
          <a:xfrm>
            <a:off x="12735975" y="23760125"/>
            <a:ext cx="10002300" cy="90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●"/>
            </a:pP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Selenium was used to verify all requirements across multiple browsers.</a:t>
            </a:r>
            <a:endParaRPr b="0" i="0" sz="36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●"/>
            </a:pP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ExUnit was used to unit test methods in the phoenix server to verify their functionality.</a:t>
            </a:r>
            <a:endParaRPr b="0" i="0" sz="36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●"/>
            </a:pP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Sample Unit Test:</a:t>
            </a:r>
            <a:endParaRPr b="0" i="0" sz="36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191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000"/>
              <a:buFont typeface="Arial"/>
              <a:buChar char="○"/>
            </a:pPr>
            <a:r>
              <a:rPr b="0" i="0" lang="en-US" sz="3000" u="none" cap="none" strike="noStrike">
                <a:solidFill>
                  <a:srgbClr val="336699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Test case ID: Load All Messages In Private Chat</a:t>
            </a:r>
            <a:endParaRPr b="0" i="0" sz="3000" u="none" cap="none" strike="noStrike">
              <a:solidFill>
                <a:srgbClr val="336699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4191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000"/>
              <a:buFont typeface="Arial"/>
              <a:buChar char="○"/>
            </a:pPr>
            <a:r>
              <a:rPr b="0" i="0" lang="en-US" sz="3000" u="none" cap="none" strike="noStrike">
                <a:solidFill>
                  <a:srgbClr val="336699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Description/Summary of Test: Load all messages that belongs to the private chat and no other messages.</a:t>
            </a:r>
            <a:endParaRPr b="0" i="0" sz="3000" u="none" cap="none" strike="noStrike">
              <a:solidFill>
                <a:srgbClr val="336699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4191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000"/>
              <a:buFont typeface="Arial"/>
              <a:buChar char="○"/>
            </a:pPr>
            <a:r>
              <a:rPr b="0" i="0" lang="en-US" sz="3000" u="none" cap="none" strike="noStrike">
                <a:solidFill>
                  <a:srgbClr val="336699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Pre-condition: On agent </a:t>
            </a:r>
            <a:r>
              <a:rPr lang="en-US" sz="3000">
                <a:solidFill>
                  <a:srgbClr val="336699"/>
                </a:solidFill>
                <a:highlight>
                  <a:srgbClr val="FFFFFF"/>
                </a:highlight>
              </a:rPr>
              <a:t>profile </a:t>
            </a:r>
            <a:r>
              <a:rPr b="0" i="0" lang="en-US" sz="3000" u="none" cap="none" strike="noStrike">
                <a:solidFill>
                  <a:srgbClr val="336699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page</a:t>
            </a:r>
            <a:r>
              <a:rPr lang="en-US" sz="3000">
                <a:solidFill>
                  <a:srgbClr val="336699"/>
                </a:solidFill>
                <a:highlight>
                  <a:srgbClr val="FFFFFF"/>
                </a:highlight>
              </a:rPr>
              <a:t> </a:t>
            </a:r>
            <a:r>
              <a:rPr b="0" i="0" lang="en-US" sz="3000" u="none" cap="none" strike="noStrike">
                <a:solidFill>
                  <a:srgbClr val="336699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and has click on the chat </a:t>
            </a:r>
            <a:r>
              <a:rPr lang="en-US" sz="3000">
                <a:solidFill>
                  <a:srgbClr val="336699"/>
                </a:solidFill>
                <a:highlight>
                  <a:srgbClr val="FFFFFF"/>
                </a:highlight>
              </a:rPr>
              <a:t>with me now </a:t>
            </a:r>
            <a:r>
              <a:rPr b="0" i="0" lang="en-US" sz="3000" u="none" cap="none" strike="noStrike">
                <a:solidFill>
                  <a:srgbClr val="336699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button.</a:t>
            </a:r>
            <a:endParaRPr b="0" i="0" sz="3000" u="none" cap="none" strike="noStrike">
              <a:solidFill>
                <a:srgbClr val="336699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4191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000"/>
              <a:buFont typeface="Arial"/>
              <a:buChar char="○"/>
            </a:pPr>
            <a:r>
              <a:rPr b="0" i="0" lang="en-US" sz="3000" u="none" cap="none" strike="noStrike">
                <a:solidFill>
                  <a:srgbClr val="336699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Expected Results: After client has clicked on the chat with me now button, he should only see messages that belong to that private chat.</a:t>
            </a:r>
            <a:endParaRPr b="0" i="0" sz="3000" u="none" cap="none" strike="noStrike">
              <a:solidFill>
                <a:srgbClr val="336699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4191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000"/>
              <a:buFont typeface="Arial"/>
              <a:buChar char="○"/>
            </a:pPr>
            <a:r>
              <a:rPr b="0" i="0" lang="en-US" sz="3000" u="none" cap="none" strike="noStrike">
                <a:solidFill>
                  <a:srgbClr val="336699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Actual Result: The client only see messages that belong to that private chat.</a:t>
            </a:r>
            <a:endParaRPr b="0" i="0" sz="3000" u="none" cap="none" strike="noStrike">
              <a:solidFill>
                <a:srgbClr val="336699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4191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000"/>
              <a:buFont typeface="Arial"/>
              <a:buChar char="○"/>
            </a:pPr>
            <a:r>
              <a:rPr b="0" i="0" lang="en-US" sz="3000" u="none" cap="none" strike="noStrike">
                <a:solidFill>
                  <a:srgbClr val="336699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Status (Fail/Pass): Pass</a:t>
            </a:r>
            <a:endParaRPr b="0" i="0" sz="30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4" name="Google Shape;124;p13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2077237" y="24851950"/>
            <a:ext cx="9134517" cy="1552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13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1605663" y="35045400"/>
            <a:ext cx="9134520" cy="50854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13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11652600" y="35072000"/>
            <a:ext cx="10993655" cy="442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 thruBlk="1"/>
  </p:transition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