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12"/>
          <p:cNvSpPr txBox="1"/>
          <p:nvPr>
            <p:ph idx="1" type="subTitle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5"/>
          <p:cNvSpPr/>
          <p:nvPr>
            <p:ph idx="2" type="pic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" type="body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8"/>
          <p:cNvSpPr txBox="1"/>
          <p:nvPr>
            <p:ph idx="2" type="body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8"/>
          <p:cNvSpPr txBox="1"/>
          <p:nvPr>
            <p:ph idx="3" type="body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8"/>
          <p:cNvSpPr txBox="1"/>
          <p:nvPr>
            <p:ph idx="4" type="body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8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Google Shape;57;p8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9"/>
          <p:cNvSpPr txBox="1"/>
          <p:nvPr>
            <p:ph idx="1" type="body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9"/>
          <p:cNvSpPr txBox="1"/>
          <p:nvPr>
            <p:ph idx="2" type="body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9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image" Target="../media/image21.png"/><Relationship Id="rId22" Type="http://schemas.openxmlformats.org/officeDocument/2006/relationships/image" Target="../media/image14.png"/><Relationship Id="rId21" Type="http://schemas.openxmlformats.org/officeDocument/2006/relationships/image" Target="../media/image23.png"/><Relationship Id="rId24" Type="http://schemas.openxmlformats.org/officeDocument/2006/relationships/image" Target="../media/image11.png"/><Relationship Id="rId23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20.png"/><Relationship Id="rId9" Type="http://schemas.openxmlformats.org/officeDocument/2006/relationships/image" Target="../media/image19.png"/><Relationship Id="rId25" Type="http://schemas.openxmlformats.org/officeDocument/2006/relationships/image" Target="../media/image17.png"/><Relationship Id="rId5" Type="http://schemas.openxmlformats.org/officeDocument/2006/relationships/image" Target="../media/image16.png"/><Relationship Id="rId6" Type="http://schemas.openxmlformats.org/officeDocument/2006/relationships/image" Target="../media/image18.png"/><Relationship Id="rId7" Type="http://schemas.openxmlformats.org/officeDocument/2006/relationships/image" Target="../media/image3.png"/><Relationship Id="rId8" Type="http://schemas.openxmlformats.org/officeDocument/2006/relationships/image" Target="../media/image6.png"/><Relationship Id="rId11" Type="http://schemas.openxmlformats.org/officeDocument/2006/relationships/image" Target="../media/image22.png"/><Relationship Id="rId10" Type="http://schemas.openxmlformats.org/officeDocument/2006/relationships/image" Target="../media/image7.png"/><Relationship Id="rId13" Type="http://schemas.openxmlformats.org/officeDocument/2006/relationships/image" Target="../media/image4.png"/><Relationship Id="rId12" Type="http://schemas.openxmlformats.org/officeDocument/2006/relationships/image" Target="../media/image10.png"/><Relationship Id="rId15" Type="http://schemas.openxmlformats.org/officeDocument/2006/relationships/image" Target="../media/image15.png"/><Relationship Id="rId14" Type="http://schemas.openxmlformats.org/officeDocument/2006/relationships/image" Target="../media/image13.png"/><Relationship Id="rId17" Type="http://schemas.openxmlformats.org/officeDocument/2006/relationships/image" Target="../media/image1.png"/><Relationship Id="rId16" Type="http://schemas.openxmlformats.org/officeDocument/2006/relationships/image" Target="../media/image8.png"/><Relationship Id="rId19" Type="http://schemas.openxmlformats.org/officeDocument/2006/relationships/image" Target="../media/image12.png"/><Relationship Id="rId18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/>
        </p:nvSpPr>
        <p:spPr>
          <a:xfrm>
            <a:off x="8827575" y="1588837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Times New Roman"/>
              <a:buNone/>
            </a:pPr>
            <a:r>
              <a:rPr b="1" i="0" lang="en-US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2018, Summer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6567486" y="2590800"/>
            <a:ext cx="19797599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6000"/>
              <a:buFont typeface="Arial"/>
              <a:buNone/>
            </a:pPr>
            <a:r>
              <a:rPr b="1" i="0" lang="en-US" sz="60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6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BreazeHome v5.0 – Chat System</a:t>
            </a:r>
            <a:endParaRPr b="0" i="0" sz="6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Student: Mark Cameron</a:t>
            </a:r>
            <a:r>
              <a:rPr b="0" i="0" lang="en-US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Masoud Sadjadi</a:t>
            </a:r>
            <a:r>
              <a:rPr b="0" i="0" lang="en-US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Florida International University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Professor:</a:t>
            </a:r>
            <a:r>
              <a:rPr b="1" i="1" lang="en-US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Masoud Sadjadi</a:t>
            </a:r>
            <a:r>
              <a:rPr b="0" i="0" lang="en-US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3"/>
          <p:cNvSpPr txBox="1"/>
          <p:nvPr/>
        </p:nvSpPr>
        <p:spPr>
          <a:xfrm>
            <a:off x="1194008" y="5568955"/>
            <a:ext cx="30885993" cy="35661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3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gradFill>
            <a:gsLst>
              <a:gs pos="0">
                <a:srgbClr val="E3FDFF"/>
              </a:gs>
              <a:gs pos="31000">
                <a:srgbClr val="EAFFFF"/>
              </a:gs>
              <a:gs pos="100000">
                <a:srgbClr val="F6FDFF"/>
              </a:gs>
            </a:gsLst>
            <a:lin ang="16200000" scaled="0"/>
          </a:gra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Clients communicating with the right agent that fits his/her needs is integral in the service BreazeHome provides</a:t>
            </a:r>
            <a:endParaRPr/>
          </a:p>
        </p:txBody>
      </p:sp>
      <p:sp>
        <p:nvSpPr>
          <p:cNvPr id="93" name="Google Shape;93;p1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3"/>
          <p:cNvSpPr txBox="1"/>
          <p:nvPr/>
        </p:nvSpPr>
        <p:spPr>
          <a:xfrm>
            <a:off x="16053075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3"/>
          <p:cNvSpPr txBox="1"/>
          <p:nvPr/>
        </p:nvSpPr>
        <p:spPr>
          <a:xfrm>
            <a:off x="21892752" y="6095925"/>
            <a:ext cx="9424500" cy="5858700"/>
          </a:xfrm>
          <a:prstGeom prst="rect">
            <a:avLst/>
          </a:prstGeom>
          <a:gradFill>
            <a:gsLst>
              <a:gs pos="0">
                <a:srgbClr val="E3FDFF"/>
              </a:gs>
              <a:gs pos="35000">
                <a:srgbClr val="EAFFFF"/>
              </a:gs>
              <a:gs pos="100000">
                <a:srgbClr val="F6FDFF"/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Create a page that aggregates agent data and allows for clients to easily find the agent they’re looking for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Provide clients the option to filter and sort list of agents to further ease the process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1602891" y="24488645"/>
            <a:ext cx="9055814" cy="9005774"/>
          </a:xfrm>
          <a:prstGeom prst="rect">
            <a:avLst/>
          </a:prstGeom>
          <a:gradFill>
            <a:gsLst>
              <a:gs pos="0">
                <a:srgbClr val="E3FDFF"/>
              </a:gs>
              <a:gs pos="35000">
                <a:srgbClr val="EAFFFF"/>
              </a:gs>
              <a:gs pos="100000">
                <a:srgbClr val="F6FDFF"/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 filter must allow a user to narrow agent data according to selected options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 filter must be intuitive and unambiguous in its representation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 filter must watch for any changes between its current and previous state 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 filter must warn a client if an attempt is made to close without applying the selected changes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Sorting should sort the agent data according selected options</a:t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3"/>
          <p:cNvSpPr txBox="1"/>
          <p:nvPr/>
        </p:nvSpPr>
        <p:spPr>
          <a:xfrm>
            <a:off x="11060900" y="33752547"/>
            <a:ext cx="9979636" cy="7403156"/>
          </a:xfrm>
          <a:prstGeom prst="rect">
            <a:avLst/>
          </a:prstGeom>
          <a:gradFill>
            <a:gsLst>
              <a:gs pos="0">
                <a:srgbClr val="E3FDFF"/>
              </a:gs>
              <a:gs pos="35000">
                <a:srgbClr val="EAFFFF"/>
              </a:gs>
              <a:gs pos="100000">
                <a:srgbClr val="F6FDFF"/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 and Implementation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Frontend: </a:t>
            </a: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AngularJS, HTML, SCSS, Bootstrap Toolkit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Backend: </a:t>
            </a: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Django REST Framework, Python, Phoenix, Elixir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Database: </a:t>
            </a: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PostgreSQL</a:t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OS: </a:t>
            </a: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Linux, Windows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Version Control: </a:t>
            </a: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Git, Gogs</a:t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11067587" y="24414895"/>
            <a:ext cx="20235635" cy="9005775"/>
          </a:xfrm>
          <a:prstGeom prst="rect">
            <a:avLst/>
          </a:prstGeom>
          <a:gradFill>
            <a:gsLst>
              <a:gs pos="0">
                <a:srgbClr val="E3FDFF"/>
              </a:gs>
              <a:gs pos="35000">
                <a:srgbClr val="EAFFFF"/>
              </a:gs>
              <a:gs pos="100000">
                <a:srgbClr val="F6FDFF"/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1602890" y="33778381"/>
            <a:ext cx="9174959" cy="7403156"/>
          </a:xfrm>
          <a:prstGeom prst="rect">
            <a:avLst/>
          </a:prstGeom>
          <a:gradFill>
            <a:gsLst>
              <a:gs pos="0">
                <a:srgbClr val="E3FDFF"/>
              </a:gs>
              <a:gs pos="35000">
                <a:srgbClr val="EAFFFF"/>
              </a:gs>
              <a:gs pos="100000">
                <a:srgbClr val="F6FDFF"/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Automated Unit Tests were carried out through the use of the Selenium WebDriver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Integration Test: ensured that the filter and sort adjusted the agent data accordingly</a:t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3"/>
          <p:cNvSpPr txBox="1"/>
          <p:nvPr/>
        </p:nvSpPr>
        <p:spPr>
          <a:xfrm>
            <a:off x="1636400" y="12181638"/>
            <a:ext cx="29680850" cy="11922088"/>
          </a:xfrm>
          <a:prstGeom prst="rect">
            <a:avLst/>
          </a:prstGeom>
          <a:gradFill>
            <a:gsLst>
              <a:gs pos="0">
                <a:srgbClr val="E3FDFF"/>
              </a:gs>
              <a:gs pos="35000">
                <a:srgbClr val="EAFFFF"/>
              </a:gs>
              <a:gs pos="100000">
                <a:srgbClr val="F6FDFF"/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21323588" y="33752547"/>
            <a:ext cx="9979636" cy="7437710"/>
          </a:xfrm>
          <a:prstGeom prst="rect">
            <a:avLst/>
          </a:prstGeom>
          <a:gradFill>
            <a:gsLst>
              <a:gs pos="0">
                <a:srgbClr val="E3FDFF"/>
              </a:gs>
              <a:gs pos="35000">
                <a:srgbClr val="EAFFFF"/>
              </a:gs>
              <a:gs pos="100000">
                <a:srgbClr val="F6FDFF"/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Registered clients are now able to view agents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Clients are now able to filter through agents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Clients are now able to sort agents</a:t>
            </a:r>
            <a:endParaRPr/>
          </a:p>
          <a:p>
            <a:pPr indent="-1968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826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11675163" y="6095924"/>
            <a:ext cx="9662100" cy="5858700"/>
          </a:xfrm>
          <a:prstGeom prst="rect">
            <a:avLst/>
          </a:prstGeom>
          <a:gradFill>
            <a:gsLst>
              <a:gs pos="0">
                <a:srgbClr val="E3FDFF"/>
              </a:gs>
              <a:gs pos="35000">
                <a:srgbClr val="EAFFFF"/>
              </a:gs>
              <a:gs pos="100000">
                <a:srgbClr val="F6FDFF"/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4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BreazeHome did not provide a system to aggregate agent data so this information could not be easily found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It was not possible to sort or filter through agents</a:t>
            </a:r>
            <a:endParaRPr/>
          </a:p>
        </p:txBody>
      </p:sp>
      <p:sp>
        <p:nvSpPr>
          <p:cNvPr id="103" name="Google Shape;103;p13"/>
          <p:cNvSpPr txBox="1"/>
          <p:nvPr/>
        </p:nvSpPr>
        <p:spPr>
          <a:xfrm>
            <a:off x="6343000" y="41615475"/>
            <a:ext cx="25584789" cy="1356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Dr. Masoud Sadjadi. I am thankful to the help that I received from my group members of the Chat System team, Luis Averhoff and Tariq Juman.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 result for scss logo" id="104" name="Google Shape;10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113234" y="538705"/>
            <a:ext cx="2940051" cy="220331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Django rest logo" id="105" name="Google Shape;105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949353" y="2817815"/>
            <a:ext cx="5715000" cy="2524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python logo" id="106" name="Google Shape;106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48152" y="3641680"/>
            <a:ext cx="1383890" cy="13838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gogs logo" id="107" name="Google Shape;107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124636" y="525033"/>
            <a:ext cx="24384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606894" y="2616890"/>
            <a:ext cx="1051810" cy="10518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lated image" id="109" name="Google Shape;109;p1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190370" y="2588206"/>
            <a:ext cx="2258783" cy="25111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angularjs logo no background" id="110" name="Google Shape;110;p1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1587852" y="-954067"/>
            <a:ext cx="5715000" cy="5715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docker logo no background" id="111" name="Google Shape;111;p1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236697" y="785347"/>
            <a:ext cx="2384321" cy="23843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selenium logo no background" id="112" name="Google Shape;112;p13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8580008" y="38803725"/>
            <a:ext cx="1491915" cy="1443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3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2202056" y="13045003"/>
            <a:ext cx="14161423" cy="4374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3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16738808" y="13051694"/>
            <a:ext cx="14161423" cy="3599203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3"/>
          <p:cNvSpPr txBox="1"/>
          <p:nvPr/>
        </p:nvSpPr>
        <p:spPr>
          <a:xfrm>
            <a:off x="2202057" y="17419158"/>
            <a:ext cx="487716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 1. Filter Expanded</a:t>
            </a:r>
            <a:endParaRPr/>
          </a:p>
        </p:txBody>
      </p:sp>
      <p:sp>
        <p:nvSpPr>
          <p:cNvPr id="116" name="Google Shape;116;p13"/>
          <p:cNvSpPr txBox="1"/>
          <p:nvPr/>
        </p:nvSpPr>
        <p:spPr>
          <a:xfrm>
            <a:off x="16738808" y="16696911"/>
            <a:ext cx="678684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 2. Apply button shows only when changes are made</a:t>
            </a:r>
            <a:endParaRPr/>
          </a:p>
        </p:txBody>
      </p:sp>
      <p:pic>
        <p:nvPicPr>
          <p:cNvPr id="117" name="Google Shape;117;p13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2260709" y="18205078"/>
            <a:ext cx="9975271" cy="3512004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3"/>
          <p:cNvSpPr txBox="1"/>
          <p:nvPr/>
        </p:nvSpPr>
        <p:spPr>
          <a:xfrm>
            <a:off x="2202056" y="21684231"/>
            <a:ext cx="624709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 3. Warning to client when changes haven’t been applied</a:t>
            </a:r>
            <a:endParaRPr/>
          </a:p>
        </p:txBody>
      </p:sp>
      <p:pic>
        <p:nvPicPr>
          <p:cNvPr id="119" name="Google Shape;119;p13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12486503" y="17762725"/>
            <a:ext cx="18579873" cy="1356517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3"/>
          <p:cNvSpPr txBox="1"/>
          <p:nvPr/>
        </p:nvSpPr>
        <p:spPr>
          <a:xfrm>
            <a:off x="12678372" y="18964770"/>
            <a:ext cx="678684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 4. Sort panel expanded</a:t>
            </a:r>
            <a:endParaRPr/>
          </a:p>
        </p:txBody>
      </p:sp>
      <p:pic>
        <p:nvPicPr>
          <p:cNvPr id="121" name="Google Shape;121;p13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13418453" y="19702186"/>
            <a:ext cx="7595501" cy="1119518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3"/>
          <p:cNvSpPr txBox="1"/>
          <p:nvPr/>
        </p:nvSpPr>
        <p:spPr>
          <a:xfrm>
            <a:off x="13621002" y="20755909"/>
            <a:ext cx="678684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 5. Sort panel option selection</a:t>
            </a:r>
            <a:endParaRPr/>
          </a:p>
        </p:txBody>
      </p:sp>
      <p:pic>
        <p:nvPicPr>
          <p:cNvPr descr="Image result for FIU logo no background" id="123" name="Google Shape;123;p13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13152545" y="-518702"/>
            <a:ext cx="3007453" cy="30074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4.googleusercontent.com/DYR8VlGok4e5JCd9JZdxNSp1k4QUBRoSbhu7Q3aiISazyPce0ahZ27L3K9CgzjKV4F_qZHPIR3v34sWrhxeh68Gk0TZpAWvO832rd7q9VoJj2g0FFgeFnGkd519co3kC_aYQdawo" id="124" name="Google Shape;124;p13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11262851" y="25224920"/>
            <a:ext cx="10467855" cy="69518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4.googleusercontent.com/FQ9Cr_a8yVnr26HwbL2kBy5F0Ha7nvT9QsI-gEiXuSRrtOToDQnUTMeqev8ks5ClsAzzMmer2uO0LM5hZLOidg0r2_u9B867x08g11n2Ar59QWna1phlNY2mD_gQrD-Xz9cWsYgf" id="125" name="Google Shape;125;p13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21896852" y="25126750"/>
            <a:ext cx="9169525" cy="2662867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3"/>
          <p:cNvSpPr txBox="1"/>
          <p:nvPr/>
        </p:nvSpPr>
        <p:spPr>
          <a:xfrm>
            <a:off x="11262851" y="32091238"/>
            <a:ext cx="678684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 8. Filter Class Diagram</a:t>
            </a:r>
            <a:endParaRPr/>
          </a:p>
        </p:txBody>
      </p:sp>
      <p:sp>
        <p:nvSpPr>
          <p:cNvPr id="127" name="Google Shape;127;p13"/>
          <p:cNvSpPr txBox="1"/>
          <p:nvPr/>
        </p:nvSpPr>
        <p:spPr>
          <a:xfrm>
            <a:off x="21941536" y="27797969"/>
            <a:ext cx="678684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 9. Sort Class Diagram</a:t>
            </a:r>
            <a:endParaRPr/>
          </a:p>
        </p:txBody>
      </p:sp>
      <p:pic>
        <p:nvPicPr>
          <p:cNvPr descr="Image result for google chrome logo" id="128" name="Google Shape;128;p13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6275401" y="38755366"/>
            <a:ext cx="1771763" cy="14436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firefox logo" id="129" name="Google Shape;129;p13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4250641" y="38755366"/>
            <a:ext cx="1491916" cy="15403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safari logo" id="130" name="Google Shape;130;p13"/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2106244" y="38755366"/>
            <a:ext cx="1725798" cy="1725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3"/>
          <p:cNvPicPr preferRelativeResize="0"/>
          <p:nvPr/>
        </p:nvPicPr>
        <p:blipFill rotWithShape="1">
          <a:blip r:embed="rId24">
            <a:alphaModFix/>
          </a:blip>
          <a:srcRect b="0" l="0" r="0" t="0"/>
          <a:stretch/>
        </p:blipFill>
        <p:spPr>
          <a:xfrm>
            <a:off x="22653758" y="19715850"/>
            <a:ext cx="7902485" cy="1119518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3"/>
          <p:cNvSpPr txBox="1"/>
          <p:nvPr/>
        </p:nvSpPr>
        <p:spPr>
          <a:xfrm>
            <a:off x="22830792" y="20770475"/>
            <a:ext cx="666962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 6. Sort panel option selection</a:t>
            </a:r>
            <a:endParaRPr/>
          </a:p>
        </p:txBody>
      </p:sp>
      <p:pic>
        <p:nvPicPr>
          <p:cNvPr id="133" name="Google Shape;133;p13"/>
          <p:cNvPicPr preferRelativeResize="0"/>
          <p:nvPr/>
        </p:nvPicPr>
        <p:blipFill rotWithShape="1">
          <a:blip r:embed="rId25">
            <a:alphaModFix/>
          </a:blip>
          <a:srcRect b="0" l="0" r="0" t="0"/>
          <a:stretch/>
        </p:blipFill>
        <p:spPr>
          <a:xfrm>
            <a:off x="18049697" y="21564291"/>
            <a:ext cx="6862608" cy="950939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3"/>
          <p:cNvSpPr txBox="1"/>
          <p:nvPr/>
        </p:nvSpPr>
        <p:spPr>
          <a:xfrm>
            <a:off x="18279731" y="22400486"/>
            <a:ext cx="666962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 7. Sort panel option selection</a:t>
            </a:r>
            <a:endParaRPr/>
          </a:p>
        </p:txBody>
      </p:sp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