
<file path=[Content_Types].xml><?xml version="1.0" encoding="utf-8"?>
<Types xmlns="http://schemas.openxmlformats.org/package/2006/content-types">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84" Type="http://schemas.openxmlformats.org/officeDocument/2006/relationships/slide" Target="slides/slide80.xml"/><Relationship Id="rId83" Type="http://schemas.openxmlformats.org/officeDocument/2006/relationships/slide" Target="slides/slide79.xml"/><Relationship Id="rId42" Type="http://schemas.openxmlformats.org/officeDocument/2006/relationships/slide" Target="slides/slide38.xml"/><Relationship Id="rId86" Type="http://schemas.openxmlformats.org/officeDocument/2006/relationships/slide" Target="slides/slide82.xml"/><Relationship Id="rId41" Type="http://schemas.openxmlformats.org/officeDocument/2006/relationships/slide" Target="slides/slide37.xml"/><Relationship Id="rId85" Type="http://schemas.openxmlformats.org/officeDocument/2006/relationships/slide" Target="slides/slide81.xml"/><Relationship Id="rId44" Type="http://schemas.openxmlformats.org/officeDocument/2006/relationships/slide" Target="slides/slide40.xml"/><Relationship Id="rId88" Type="http://schemas.openxmlformats.org/officeDocument/2006/relationships/slide" Target="slides/slide84.xml"/><Relationship Id="rId43" Type="http://schemas.openxmlformats.org/officeDocument/2006/relationships/slide" Target="slides/slide39.xml"/><Relationship Id="rId87" Type="http://schemas.openxmlformats.org/officeDocument/2006/relationships/slide" Target="slides/slide83.xml"/><Relationship Id="rId46" Type="http://schemas.openxmlformats.org/officeDocument/2006/relationships/slide" Target="slides/slide42.xml"/><Relationship Id="rId45" Type="http://schemas.openxmlformats.org/officeDocument/2006/relationships/slide" Target="slides/slide41.xml"/><Relationship Id="rId89" Type="http://schemas.openxmlformats.org/officeDocument/2006/relationships/slide" Target="slides/slide85.xml"/><Relationship Id="rId80" Type="http://schemas.openxmlformats.org/officeDocument/2006/relationships/slide" Target="slides/slide76.xml"/><Relationship Id="rId82" Type="http://schemas.openxmlformats.org/officeDocument/2006/relationships/slide" Target="slides/slide78.xml"/><Relationship Id="rId81" Type="http://schemas.openxmlformats.org/officeDocument/2006/relationships/slide" Target="slides/slide7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31" Type="http://schemas.openxmlformats.org/officeDocument/2006/relationships/slide" Target="slides/slide27.xml"/><Relationship Id="rId75" Type="http://schemas.openxmlformats.org/officeDocument/2006/relationships/slide" Target="slides/slide71.xml"/><Relationship Id="rId30" Type="http://schemas.openxmlformats.org/officeDocument/2006/relationships/slide" Target="slides/slide26.xml"/><Relationship Id="rId74" Type="http://schemas.openxmlformats.org/officeDocument/2006/relationships/slide" Target="slides/slide70.xml"/><Relationship Id="rId33" Type="http://schemas.openxmlformats.org/officeDocument/2006/relationships/slide" Target="slides/slide29.xml"/><Relationship Id="rId77" Type="http://schemas.openxmlformats.org/officeDocument/2006/relationships/slide" Target="slides/slide73.xml"/><Relationship Id="rId32" Type="http://schemas.openxmlformats.org/officeDocument/2006/relationships/slide" Target="slides/slide28.xml"/><Relationship Id="rId76" Type="http://schemas.openxmlformats.org/officeDocument/2006/relationships/slide" Target="slides/slide72.xml"/><Relationship Id="rId35" Type="http://schemas.openxmlformats.org/officeDocument/2006/relationships/slide" Target="slides/slide31.xml"/><Relationship Id="rId79" Type="http://schemas.openxmlformats.org/officeDocument/2006/relationships/slide" Target="slides/slide75.xml"/><Relationship Id="rId34" Type="http://schemas.openxmlformats.org/officeDocument/2006/relationships/slide" Target="slides/slide30.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slide" Target="slides/slide65.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91" Type="http://schemas.openxmlformats.org/officeDocument/2006/relationships/slide" Target="slides/slide87.xml"/><Relationship Id="rId90" Type="http://schemas.openxmlformats.org/officeDocument/2006/relationships/slide" Target="slides/slide86.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Google Shape;147;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3d9b8923bf_3_9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7" name="Google Shape;217;g3d9b8923bf_3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18" name="Google Shape;218;g3d9b8923bf_3_9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g3d9b8923bf_11_2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4" name="Google Shape;224;g3d9b8923bf_1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25" name="Google Shape;225;g3d9b8923bf_11_2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3d9b8923bf_3_11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39" name="Google Shape;239;g3d9b8923bf_3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40" name="Google Shape;240;g3d9b8923bf_3_11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Google Shape;245;g3d9b8923bf_11_1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6" name="Google Shape;246;g3d9b8923bf_1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47" name="Google Shape;247;g3d9b8923bf_11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Google Shape;252;g3d9b8923bf_3_13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3" name="Google Shape;253;g3d9b8923bf_3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54" name="Google Shape;254;g3d9b8923bf_3_13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g3d9b8923bf_3_1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g3d9b8923bf_3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3" name="Google Shape;263;g3d9b8923bf_3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3d9b8923bf_11_3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g3d9b8923bf_11_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0" name="Google Shape;270;g3d9b8923bf_11_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Google Shape;276;g3d9b8923bf_11_4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 name="Google Shape;277;g3d9b8923bf_11_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8" name="Google Shape;278;g3d9b8923bf_11_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3d9b8923bf_7_7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g3d9b8923bf_7_7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5" name="Google Shape;285;g3d9b8923bf_7_7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Google Shape;302;g3d9b8923bf_3_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03" name="Google Shape;303;g3d9b8923bf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04" name="Google Shape;304;g3d9b8923bf_3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g3d9a0942a2_1_2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56" name="Google Shape;156;g3d9a0942a2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157" name="Google Shape;157;g3d9a0942a2_1_2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Google Shape;309;g3d9a0942a2_1_3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0" name="Google Shape;310;g3d9a0942a2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11" name="Google Shape;311;g3d9a0942a2_1_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3d9a0942a2_1_1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7" name="Google Shape;317;g3d9a0942a2_1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18" name="Google Shape;318;g3d9a0942a2_1_1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 name="Shape 323"/>
        <p:cNvGrpSpPr/>
        <p:nvPr/>
      </p:nvGrpSpPr>
      <p:grpSpPr>
        <a:xfrm>
          <a:off x="0" y="0"/>
          <a:ext cx="0" cy="0"/>
          <a:chOff x="0" y="0"/>
          <a:chExt cx="0" cy="0"/>
        </a:xfrm>
      </p:grpSpPr>
      <p:sp>
        <p:nvSpPr>
          <p:cNvPr id="324" name="Google Shape;324;p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t/>
            </a:r>
            <a:endParaRPr/>
          </a:p>
        </p:txBody>
      </p:sp>
      <p:sp>
        <p:nvSpPr>
          <p:cNvPr id="326" name="Google Shape;326;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3d9b8923bf_7_10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3d9b8923bf_7_10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34" name="Google Shape;334;g3d9b8923bf_7_10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g3d9a0942a2_1_5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0" name="Google Shape;340;g3d9a0942a2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41" name="Google Shape;341;g3d9a0942a2_1_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3d9a0942a2_1_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7" name="Google Shape;347;g3d9a0942a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48" name="Google Shape;348;g3d9a0942a2_1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3d9a0942a2_1_1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54" name="Google Shape;354;g3d9a0942a2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55" name="Google Shape;355;g3d9a0942a2_1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g15874afb73_0_30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g15874afb73_0_3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62" name="Google Shape;362;g15874afb73_0_3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3d9a0942a2_1_6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68" name="Google Shape;368;g3d9a0942a2_1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69" name="Google Shape;369;g3d9a0942a2_1_6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Google Shape;385;g3d9a0942a2_1_7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86" name="Google Shape;386;g3d9a0942a2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87" name="Google Shape;387;g3d9a0942a2_1_7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3d9b8923bf_3_1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62" name="Google Shape;162;g3d9b8923bf_3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163" name="Google Shape;163;g3d9b8923bf_3_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2" name="Shape 392"/>
        <p:cNvGrpSpPr/>
        <p:nvPr/>
      </p:nvGrpSpPr>
      <p:grpSpPr>
        <a:xfrm>
          <a:off x="0" y="0"/>
          <a:ext cx="0" cy="0"/>
          <a:chOff x="0" y="0"/>
          <a:chExt cx="0" cy="0"/>
        </a:xfrm>
      </p:grpSpPr>
      <p:sp>
        <p:nvSpPr>
          <p:cNvPr id="393" name="Google Shape;393;g3d97db8232_1_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g3d97db8232_1_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95" name="Google Shape;395;g3d97db8232_1_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9" name="Shape 399"/>
        <p:cNvGrpSpPr/>
        <p:nvPr/>
      </p:nvGrpSpPr>
      <p:grpSpPr>
        <a:xfrm>
          <a:off x="0" y="0"/>
          <a:ext cx="0" cy="0"/>
          <a:chOff x="0" y="0"/>
          <a:chExt cx="0" cy="0"/>
        </a:xfrm>
      </p:grpSpPr>
      <p:sp>
        <p:nvSpPr>
          <p:cNvPr id="400" name="Google Shape;400;g3d9a0942a2_1_4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01" name="Google Shape;401;g3d9a0942a2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02" name="Google Shape;402;g3d9a0942a2_1_4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Google Shape;407;g3d9b8923bf_0_3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8" name="Google Shape;408;g3d9b8923bf_0_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09" name="Google Shape;409;g3d9b8923bf_0_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4" name="Shape 414"/>
        <p:cNvGrpSpPr/>
        <p:nvPr/>
      </p:nvGrpSpPr>
      <p:grpSpPr>
        <a:xfrm>
          <a:off x="0" y="0"/>
          <a:ext cx="0" cy="0"/>
          <a:chOff x="0" y="0"/>
          <a:chExt cx="0" cy="0"/>
        </a:xfrm>
      </p:grpSpPr>
      <p:sp>
        <p:nvSpPr>
          <p:cNvPr id="415" name="Google Shape;415;g3d9b8923bf_7_5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6" name="Google Shape;416;g3d9b8923bf_7_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17" name="Google Shape;417;g3d9b8923bf_7_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3" name="Shape 433"/>
        <p:cNvGrpSpPr/>
        <p:nvPr/>
      </p:nvGrpSpPr>
      <p:grpSpPr>
        <a:xfrm>
          <a:off x="0" y="0"/>
          <a:ext cx="0" cy="0"/>
          <a:chOff x="0" y="0"/>
          <a:chExt cx="0" cy="0"/>
        </a:xfrm>
      </p:grpSpPr>
      <p:sp>
        <p:nvSpPr>
          <p:cNvPr id="434" name="Google Shape;434;g3d9a0942a2_3_3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35" name="Google Shape;435;g3d9a0942a2_3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36" name="Google Shape;436;g3d9a0942a2_3_3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Google Shape;440;g3d9b8923bf_6_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41" name="Google Shape;441;g3d9b8923bf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42" name="Google Shape;442;g3d9b8923bf_6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6" name="Shape 446"/>
        <p:cNvGrpSpPr/>
        <p:nvPr/>
      </p:nvGrpSpPr>
      <p:grpSpPr>
        <a:xfrm>
          <a:off x="0" y="0"/>
          <a:ext cx="0" cy="0"/>
          <a:chOff x="0" y="0"/>
          <a:chExt cx="0" cy="0"/>
        </a:xfrm>
      </p:grpSpPr>
      <p:sp>
        <p:nvSpPr>
          <p:cNvPr id="447" name="Google Shape;447;g3d9b8923bf_6_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48" name="Google Shape;448;g3d9b8923bf_6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49" name="Google Shape;449;g3d9b8923bf_6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Google Shape;454;g3d9b8923bf_6_2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55" name="Google Shape;455;g3d9b8923bf_6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56" name="Google Shape;456;g3d9b8923bf_6_2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0" name="Shape 460"/>
        <p:cNvGrpSpPr/>
        <p:nvPr/>
      </p:nvGrpSpPr>
      <p:grpSpPr>
        <a:xfrm>
          <a:off x="0" y="0"/>
          <a:ext cx="0" cy="0"/>
          <a:chOff x="0" y="0"/>
          <a:chExt cx="0" cy="0"/>
        </a:xfrm>
      </p:grpSpPr>
      <p:sp>
        <p:nvSpPr>
          <p:cNvPr id="461" name="Google Shape;461;g3d9b8923bf_6_3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62" name="Google Shape;462;g3d9b8923bf_6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63" name="Google Shape;463;g3d9b8923bf_6_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7" name="Shape 467"/>
        <p:cNvGrpSpPr/>
        <p:nvPr/>
      </p:nvGrpSpPr>
      <p:grpSpPr>
        <a:xfrm>
          <a:off x="0" y="0"/>
          <a:ext cx="0" cy="0"/>
          <a:chOff x="0" y="0"/>
          <a:chExt cx="0" cy="0"/>
        </a:xfrm>
      </p:grpSpPr>
      <p:sp>
        <p:nvSpPr>
          <p:cNvPr id="468" name="Google Shape;468;g3d9b8923bf_6_3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69" name="Google Shape;469;g3d9b8923bf_6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70" name="Google Shape;470;g3d9b8923bf_6_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3d9b8923bf_11_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69" name="Google Shape;169;g3d9b8923bf_1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170" name="Google Shape;170;g3d9b8923bf_11_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Google Shape;475;g3d9b8923bf_6_4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76" name="Google Shape;476;g3d9b8923bf_6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77" name="Google Shape;477;g3d9b8923bf_6_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1" name="Shape 481"/>
        <p:cNvGrpSpPr/>
        <p:nvPr/>
      </p:nvGrpSpPr>
      <p:grpSpPr>
        <a:xfrm>
          <a:off x="0" y="0"/>
          <a:ext cx="0" cy="0"/>
          <a:chOff x="0" y="0"/>
          <a:chExt cx="0" cy="0"/>
        </a:xfrm>
      </p:grpSpPr>
      <p:sp>
        <p:nvSpPr>
          <p:cNvPr id="482" name="Google Shape;482;g3d9b8923bf_7_10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3" name="Google Shape;483;g3d9b8923bf_7_10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84" name="Google Shape;484;g3d9b8923bf_7_10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8" name="Shape 488"/>
        <p:cNvGrpSpPr/>
        <p:nvPr/>
      </p:nvGrpSpPr>
      <p:grpSpPr>
        <a:xfrm>
          <a:off x="0" y="0"/>
          <a:ext cx="0" cy="0"/>
          <a:chOff x="0" y="0"/>
          <a:chExt cx="0" cy="0"/>
        </a:xfrm>
      </p:grpSpPr>
      <p:sp>
        <p:nvSpPr>
          <p:cNvPr id="489" name="Google Shape;489;g3d9b8923bf_6_5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90" name="Google Shape;490;g3d9b8923bf_6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91" name="Google Shape;491;g3d9b8923bf_6_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5" name="Shape 495"/>
        <p:cNvGrpSpPr/>
        <p:nvPr/>
      </p:nvGrpSpPr>
      <p:grpSpPr>
        <a:xfrm>
          <a:off x="0" y="0"/>
          <a:ext cx="0" cy="0"/>
          <a:chOff x="0" y="0"/>
          <a:chExt cx="0" cy="0"/>
        </a:xfrm>
      </p:grpSpPr>
      <p:sp>
        <p:nvSpPr>
          <p:cNvPr id="496" name="Google Shape;496;g3d9b8923bf_6_6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97" name="Google Shape;497;g3d9b8923bf_6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98" name="Google Shape;498;g3d9b8923bf_6_6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g3d9b8923bf_6_7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04" name="Google Shape;504;g3d9b8923bf_6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05" name="Google Shape;505;g3d9b8923bf_6_7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9" name="Shape 509"/>
        <p:cNvGrpSpPr/>
        <p:nvPr/>
      </p:nvGrpSpPr>
      <p:grpSpPr>
        <a:xfrm>
          <a:off x="0" y="0"/>
          <a:ext cx="0" cy="0"/>
          <a:chOff x="0" y="0"/>
          <a:chExt cx="0" cy="0"/>
        </a:xfrm>
      </p:grpSpPr>
      <p:sp>
        <p:nvSpPr>
          <p:cNvPr id="510" name="Google Shape;510;g3d9b8923bf_6_7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11" name="Google Shape;511;g3d9b8923bf_6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12" name="Google Shape;512;g3d9b8923bf_6_7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7" name="Shape 517"/>
        <p:cNvGrpSpPr/>
        <p:nvPr/>
      </p:nvGrpSpPr>
      <p:grpSpPr>
        <a:xfrm>
          <a:off x="0" y="0"/>
          <a:ext cx="0" cy="0"/>
          <a:chOff x="0" y="0"/>
          <a:chExt cx="0" cy="0"/>
        </a:xfrm>
      </p:grpSpPr>
      <p:sp>
        <p:nvSpPr>
          <p:cNvPr id="518" name="Google Shape;518;g3d97db8232_1_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g3d97db8232_1_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20" name="Google Shape;520;g3d97db8232_1_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Google Shape;525;g3d9b8923bf_6_8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26" name="Google Shape;526;g3d9b8923bf_6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527" name="Google Shape;527;g3d9b8923bf_6_8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1" name="Shape 531"/>
        <p:cNvGrpSpPr/>
        <p:nvPr/>
      </p:nvGrpSpPr>
      <p:grpSpPr>
        <a:xfrm>
          <a:off x="0" y="0"/>
          <a:ext cx="0" cy="0"/>
          <a:chOff x="0" y="0"/>
          <a:chExt cx="0" cy="0"/>
        </a:xfrm>
      </p:grpSpPr>
      <p:sp>
        <p:nvSpPr>
          <p:cNvPr id="532" name="Google Shape;532;g3d9b8923bf_7_3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3" name="Google Shape;533;g3d9b8923bf_7_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34" name="Google Shape;534;g3d9b8923bf_7_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0" name="Shape 550"/>
        <p:cNvGrpSpPr/>
        <p:nvPr/>
      </p:nvGrpSpPr>
      <p:grpSpPr>
        <a:xfrm>
          <a:off x="0" y="0"/>
          <a:ext cx="0" cy="0"/>
          <a:chOff x="0" y="0"/>
          <a:chExt cx="0" cy="0"/>
        </a:xfrm>
      </p:grpSpPr>
      <p:sp>
        <p:nvSpPr>
          <p:cNvPr id="551" name="Google Shape;551;g3d9b8923bf_2_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52" name="Google Shape;552;g3d9b8923bf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53" name="Google Shape;553;g3d9b8923bf_2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3d9b8923bf_3_3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77" name="Google Shape;177;g3d9b8923bf_3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178" name="Google Shape;178;g3d9b8923bf_3_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6" name="Shape 556"/>
        <p:cNvGrpSpPr/>
        <p:nvPr/>
      </p:nvGrpSpPr>
      <p:grpSpPr>
        <a:xfrm>
          <a:off x="0" y="0"/>
          <a:ext cx="0" cy="0"/>
          <a:chOff x="0" y="0"/>
          <a:chExt cx="0" cy="0"/>
        </a:xfrm>
      </p:grpSpPr>
      <p:sp>
        <p:nvSpPr>
          <p:cNvPr id="557" name="Google Shape;557;g3d9b8923bf_2_1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58" name="Google Shape;558;g3d9b8923bf_2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59" name="Google Shape;559;g3d9b8923bf_2_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3" name="Shape 563"/>
        <p:cNvGrpSpPr/>
        <p:nvPr/>
      </p:nvGrpSpPr>
      <p:grpSpPr>
        <a:xfrm>
          <a:off x="0" y="0"/>
          <a:ext cx="0" cy="0"/>
          <a:chOff x="0" y="0"/>
          <a:chExt cx="0" cy="0"/>
        </a:xfrm>
      </p:grpSpPr>
      <p:sp>
        <p:nvSpPr>
          <p:cNvPr id="564" name="Google Shape;564;g3d9b8923bf_2_9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65" name="Google Shape;565;g3d9b8923bf_2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66" name="Google Shape;566;g3d9b8923bf_2_9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1" name="Shape 571"/>
        <p:cNvGrpSpPr/>
        <p:nvPr/>
      </p:nvGrpSpPr>
      <p:grpSpPr>
        <a:xfrm>
          <a:off x="0" y="0"/>
          <a:ext cx="0" cy="0"/>
          <a:chOff x="0" y="0"/>
          <a:chExt cx="0" cy="0"/>
        </a:xfrm>
      </p:grpSpPr>
      <p:sp>
        <p:nvSpPr>
          <p:cNvPr id="572" name="Google Shape;572;g3d9b8923bf_2_2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73" name="Google Shape;573;g3d9b8923bf_2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74" name="Google Shape;574;g3d9b8923bf_2_2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8" name="Shape 578"/>
        <p:cNvGrpSpPr/>
        <p:nvPr/>
      </p:nvGrpSpPr>
      <p:grpSpPr>
        <a:xfrm>
          <a:off x="0" y="0"/>
          <a:ext cx="0" cy="0"/>
          <a:chOff x="0" y="0"/>
          <a:chExt cx="0" cy="0"/>
        </a:xfrm>
      </p:grpSpPr>
      <p:sp>
        <p:nvSpPr>
          <p:cNvPr id="579" name="Google Shape;579;g3d9b8923bf_2_7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80" name="Google Shape;580;g3d9b8923bf_2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81" name="Google Shape;581;g3d9b8923bf_2_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5" name="Shape 585"/>
        <p:cNvGrpSpPr/>
        <p:nvPr/>
      </p:nvGrpSpPr>
      <p:grpSpPr>
        <a:xfrm>
          <a:off x="0" y="0"/>
          <a:ext cx="0" cy="0"/>
          <a:chOff x="0" y="0"/>
          <a:chExt cx="0" cy="0"/>
        </a:xfrm>
      </p:grpSpPr>
      <p:sp>
        <p:nvSpPr>
          <p:cNvPr id="586" name="Google Shape;586;g3d9b8923bf_2_5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87" name="Google Shape;587;g3d9b8923bf_2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88" name="Google Shape;588;g3d9b8923bf_2_5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2" name="Shape 592"/>
        <p:cNvGrpSpPr/>
        <p:nvPr/>
      </p:nvGrpSpPr>
      <p:grpSpPr>
        <a:xfrm>
          <a:off x="0" y="0"/>
          <a:ext cx="0" cy="0"/>
          <a:chOff x="0" y="0"/>
          <a:chExt cx="0" cy="0"/>
        </a:xfrm>
      </p:grpSpPr>
      <p:sp>
        <p:nvSpPr>
          <p:cNvPr id="593" name="Google Shape;593;g3d9b8923bf_2_10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94" name="Google Shape;594;g3d9b8923bf_2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595" name="Google Shape;595;g3d9b8923bf_2_1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0" name="Shape 600"/>
        <p:cNvGrpSpPr/>
        <p:nvPr/>
      </p:nvGrpSpPr>
      <p:grpSpPr>
        <a:xfrm>
          <a:off x="0" y="0"/>
          <a:ext cx="0" cy="0"/>
          <a:chOff x="0" y="0"/>
          <a:chExt cx="0" cy="0"/>
        </a:xfrm>
      </p:grpSpPr>
      <p:sp>
        <p:nvSpPr>
          <p:cNvPr id="601" name="Google Shape;601;g3d9b8923bf_7_9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2" name="Google Shape;602;g3d9b8923bf_7_9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03" name="Google Shape;603;g3d9b8923bf_7_9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 name="Shape 607"/>
        <p:cNvGrpSpPr/>
        <p:nvPr/>
      </p:nvGrpSpPr>
      <p:grpSpPr>
        <a:xfrm>
          <a:off x="0" y="0"/>
          <a:ext cx="0" cy="0"/>
          <a:chOff x="0" y="0"/>
          <a:chExt cx="0" cy="0"/>
        </a:xfrm>
      </p:grpSpPr>
      <p:sp>
        <p:nvSpPr>
          <p:cNvPr id="608" name="Google Shape;608;g3d9b8923bf_2_3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09" name="Google Shape;609;g3d9b8923bf_2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610" name="Google Shape;610;g3d9b8923bf_2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4" name="Shape 614"/>
        <p:cNvGrpSpPr/>
        <p:nvPr/>
      </p:nvGrpSpPr>
      <p:grpSpPr>
        <a:xfrm>
          <a:off x="0" y="0"/>
          <a:ext cx="0" cy="0"/>
          <a:chOff x="0" y="0"/>
          <a:chExt cx="0" cy="0"/>
        </a:xfrm>
      </p:grpSpPr>
      <p:sp>
        <p:nvSpPr>
          <p:cNvPr id="615" name="Google Shape;615;g3d9b8923bf_2_5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6" name="Google Shape;616;g3d9b8923bf_2_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17" name="Google Shape;617;g3d9b8923bf_2_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1" name="Shape 621"/>
        <p:cNvGrpSpPr/>
        <p:nvPr/>
      </p:nvGrpSpPr>
      <p:grpSpPr>
        <a:xfrm>
          <a:off x="0" y="0"/>
          <a:ext cx="0" cy="0"/>
          <a:chOff x="0" y="0"/>
          <a:chExt cx="0" cy="0"/>
        </a:xfrm>
      </p:grpSpPr>
      <p:sp>
        <p:nvSpPr>
          <p:cNvPr id="622" name="Google Shape;622;g3d9b8923bf_2_6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3" name="Google Shape;623;g3d9b8923bf_2_6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24" name="Google Shape;624;g3d9b8923bf_2_6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3d9b8923bf_3_4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84" name="Google Shape;184;g3d9b8923bf_3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185" name="Google Shape;185;g3d9b8923bf_3_4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 name="Shape 628"/>
        <p:cNvGrpSpPr/>
        <p:nvPr/>
      </p:nvGrpSpPr>
      <p:grpSpPr>
        <a:xfrm>
          <a:off x="0" y="0"/>
          <a:ext cx="0" cy="0"/>
          <a:chOff x="0" y="0"/>
          <a:chExt cx="0" cy="0"/>
        </a:xfrm>
      </p:grpSpPr>
      <p:sp>
        <p:nvSpPr>
          <p:cNvPr id="629" name="Google Shape;629;g15874afb73_0_30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0" name="Google Shape;630;g15874afb73_0_30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31" name="Google Shape;631;g15874afb73_0_30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5" name="Shape 635"/>
        <p:cNvGrpSpPr/>
        <p:nvPr/>
      </p:nvGrpSpPr>
      <p:grpSpPr>
        <a:xfrm>
          <a:off x="0" y="0"/>
          <a:ext cx="0" cy="0"/>
          <a:chOff x="0" y="0"/>
          <a:chExt cx="0" cy="0"/>
        </a:xfrm>
      </p:grpSpPr>
      <p:sp>
        <p:nvSpPr>
          <p:cNvPr id="636" name="Google Shape;636;g15874afb73_0_31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7" name="Google Shape;637;g15874afb73_0_3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38" name="Google Shape;638;g15874afb73_0_3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2" name="Shape 642"/>
        <p:cNvGrpSpPr/>
        <p:nvPr/>
      </p:nvGrpSpPr>
      <p:grpSpPr>
        <a:xfrm>
          <a:off x="0" y="0"/>
          <a:ext cx="0" cy="0"/>
          <a:chOff x="0" y="0"/>
          <a:chExt cx="0" cy="0"/>
        </a:xfrm>
      </p:grpSpPr>
      <p:sp>
        <p:nvSpPr>
          <p:cNvPr id="643" name="Google Shape;643;g3d9b8923bf_2_10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4" name="Google Shape;644;g3d9b8923bf_2_1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45" name="Google Shape;645;g3d9b8923bf_2_1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9" name="Shape 649"/>
        <p:cNvGrpSpPr/>
        <p:nvPr/>
      </p:nvGrpSpPr>
      <p:grpSpPr>
        <a:xfrm>
          <a:off x="0" y="0"/>
          <a:ext cx="0" cy="0"/>
          <a:chOff x="0" y="0"/>
          <a:chExt cx="0" cy="0"/>
        </a:xfrm>
      </p:grpSpPr>
      <p:sp>
        <p:nvSpPr>
          <p:cNvPr id="650" name="Google Shape;650;g3d9b8923bf_7_1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1" name="Google Shape;651;g3d9b8923bf_7_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52" name="Google Shape;652;g3d9b8923bf_7_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8" name="Shape 668"/>
        <p:cNvGrpSpPr/>
        <p:nvPr/>
      </p:nvGrpSpPr>
      <p:grpSpPr>
        <a:xfrm>
          <a:off x="0" y="0"/>
          <a:ext cx="0" cy="0"/>
          <a:chOff x="0" y="0"/>
          <a:chExt cx="0" cy="0"/>
        </a:xfrm>
      </p:grpSpPr>
      <p:sp>
        <p:nvSpPr>
          <p:cNvPr id="669" name="Google Shape;669;g3d9a0942a2_3_17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70" name="Google Shape;670;g3d9a0942a2_3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71" name="Google Shape;671;g3d9a0942a2_3_17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5" name="Shape 675"/>
        <p:cNvGrpSpPr/>
        <p:nvPr/>
      </p:nvGrpSpPr>
      <p:grpSpPr>
        <a:xfrm>
          <a:off x="0" y="0"/>
          <a:ext cx="0" cy="0"/>
          <a:chOff x="0" y="0"/>
          <a:chExt cx="0" cy="0"/>
        </a:xfrm>
      </p:grpSpPr>
      <p:sp>
        <p:nvSpPr>
          <p:cNvPr id="676" name="Google Shape;676;g3d9a0942a2_3_16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77" name="Google Shape;677;g3d9a0942a2_3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678" name="Google Shape;678;g3d9a0942a2_3_16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3" name="Shape 683"/>
        <p:cNvGrpSpPr/>
        <p:nvPr/>
      </p:nvGrpSpPr>
      <p:grpSpPr>
        <a:xfrm>
          <a:off x="0" y="0"/>
          <a:ext cx="0" cy="0"/>
          <a:chOff x="0" y="0"/>
          <a:chExt cx="0" cy="0"/>
        </a:xfrm>
      </p:grpSpPr>
      <p:sp>
        <p:nvSpPr>
          <p:cNvPr id="684" name="Google Shape;684;g3d9a0942a2_3_19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85" name="Google Shape;685;g3d9a0942a2_3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86" name="Google Shape;686;g3d9a0942a2_3_19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1" name="Shape 691"/>
        <p:cNvGrpSpPr/>
        <p:nvPr/>
      </p:nvGrpSpPr>
      <p:grpSpPr>
        <a:xfrm>
          <a:off x="0" y="0"/>
          <a:ext cx="0" cy="0"/>
          <a:chOff x="0" y="0"/>
          <a:chExt cx="0" cy="0"/>
        </a:xfrm>
      </p:grpSpPr>
      <p:sp>
        <p:nvSpPr>
          <p:cNvPr id="692" name="Google Shape;692;g3da15d0e67_0_14: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693" name="Google Shape;693;g3da15d0e67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694" name="Google Shape;694;g3da15d0e67_0_1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8" name="Shape 698"/>
        <p:cNvGrpSpPr/>
        <p:nvPr/>
      </p:nvGrpSpPr>
      <p:grpSpPr>
        <a:xfrm>
          <a:off x="0" y="0"/>
          <a:ext cx="0" cy="0"/>
          <a:chOff x="0" y="0"/>
          <a:chExt cx="0" cy="0"/>
        </a:xfrm>
      </p:grpSpPr>
      <p:sp>
        <p:nvSpPr>
          <p:cNvPr id="699" name="Google Shape;699;g3d9a0942a2_3_15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0" name="Google Shape;700;g3d9a0942a2_3_1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01" name="Google Shape;701;g3d9a0942a2_3_1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5" name="Shape 705"/>
        <p:cNvGrpSpPr/>
        <p:nvPr/>
      </p:nvGrpSpPr>
      <p:grpSpPr>
        <a:xfrm>
          <a:off x="0" y="0"/>
          <a:ext cx="0" cy="0"/>
          <a:chOff x="0" y="0"/>
          <a:chExt cx="0" cy="0"/>
        </a:xfrm>
      </p:grpSpPr>
      <p:sp>
        <p:nvSpPr>
          <p:cNvPr id="706" name="Google Shape;706;g3d9a0942a2_3_19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07" name="Google Shape;707;g3d9a0942a2_3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08" name="Google Shape;708;g3d9a0942a2_3_19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3d9b8923bf_3_11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91" name="Google Shape;191;g3d9b8923bf_3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192" name="Google Shape;192;g3d9b8923bf_3_1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2" name="Shape 712"/>
        <p:cNvGrpSpPr/>
        <p:nvPr/>
      </p:nvGrpSpPr>
      <p:grpSpPr>
        <a:xfrm>
          <a:off x="0" y="0"/>
          <a:ext cx="0" cy="0"/>
          <a:chOff x="0" y="0"/>
          <a:chExt cx="0" cy="0"/>
        </a:xfrm>
      </p:grpSpPr>
      <p:sp>
        <p:nvSpPr>
          <p:cNvPr id="713" name="Google Shape;713;g3d9a0942a2_3_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14" name="Google Shape;714;g3d9a0942a2_3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15" name="Google Shape;715;g3d9a0942a2_3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9" name="Shape 719"/>
        <p:cNvGrpSpPr/>
        <p:nvPr/>
      </p:nvGrpSpPr>
      <p:grpSpPr>
        <a:xfrm>
          <a:off x="0" y="0"/>
          <a:ext cx="0" cy="0"/>
          <a:chOff x="0" y="0"/>
          <a:chExt cx="0" cy="0"/>
        </a:xfrm>
      </p:grpSpPr>
      <p:sp>
        <p:nvSpPr>
          <p:cNvPr id="720" name="Google Shape;720;g3d9a0942a2_3_139: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1" name="Google Shape;721;g3d9a0942a2_3_1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22" name="Google Shape;722;g3d9a0942a2_3_1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6" name="Shape 726"/>
        <p:cNvGrpSpPr/>
        <p:nvPr/>
      </p:nvGrpSpPr>
      <p:grpSpPr>
        <a:xfrm>
          <a:off x="0" y="0"/>
          <a:ext cx="0" cy="0"/>
          <a:chOff x="0" y="0"/>
          <a:chExt cx="0" cy="0"/>
        </a:xfrm>
      </p:grpSpPr>
      <p:sp>
        <p:nvSpPr>
          <p:cNvPr id="727" name="Google Shape;727;g3d9a0942a2_3_14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28" name="Google Shape;728;g3d9a0942a2_3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29" name="Google Shape;729;g3d9a0942a2_3_14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3" name="Shape 733"/>
        <p:cNvGrpSpPr/>
        <p:nvPr/>
      </p:nvGrpSpPr>
      <p:grpSpPr>
        <a:xfrm>
          <a:off x="0" y="0"/>
          <a:ext cx="0" cy="0"/>
          <a:chOff x="0" y="0"/>
          <a:chExt cx="0" cy="0"/>
        </a:xfrm>
      </p:grpSpPr>
      <p:sp>
        <p:nvSpPr>
          <p:cNvPr id="734" name="Google Shape;734;g3d9a0942a2_3_1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35" name="Google Shape;735;g3d9a0942a2_3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36" name="Google Shape;736;g3d9a0942a2_3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0" name="Shape 740"/>
        <p:cNvGrpSpPr/>
        <p:nvPr/>
      </p:nvGrpSpPr>
      <p:grpSpPr>
        <a:xfrm>
          <a:off x="0" y="0"/>
          <a:ext cx="0" cy="0"/>
          <a:chOff x="0" y="0"/>
          <a:chExt cx="0" cy="0"/>
        </a:xfrm>
      </p:grpSpPr>
      <p:sp>
        <p:nvSpPr>
          <p:cNvPr id="741" name="Google Shape;741;g3d9a0942a2_3_132: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42" name="Google Shape;742;g3d9a0942a2_3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43" name="Google Shape;743;g3d9a0942a2_3_13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9" name="Shape 749"/>
        <p:cNvGrpSpPr/>
        <p:nvPr/>
      </p:nvGrpSpPr>
      <p:grpSpPr>
        <a:xfrm>
          <a:off x="0" y="0"/>
          <a:ext cx="0" cy="0"/>
          <a:chOff x="0" y="0"/>
          <a:chExt cx="0" cy="0"/>
        </a:xfrm>
      </p:grpSpPr>
      <p:sp>
        <p:nvSpPr>
          <p:cNvPr id="750" name="Google Shape;750;g3d9b8923bf_12_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51" name="Google Shape;751;g3d9b8923bf_1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52" name="Google Shape;752;g3d9b8923bf_12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5" name="Shape 755"/>
        <p:cNvGrpSpPr/>
        <p:nvPr/>
      </p:nvGrpSpPr>
      <p:grpSpPr>
        <a:xfrm>
          <a:off x="0" y="0"/>
          <a:ext cx="0" cy="0"/>
          <a:chOff x="0" y="0"/>
          <a:chExt cx="0" cy="0"/>
        </a:xfrm>
      </p:grpSpPr>
      <p:sp>
        <p:nvSpPr>
          <p:cNvPr id="756" name="Google Shape;756;g3d9a0942a2_3_2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7" name="Google Shape;757;g3d9a0942a2_3_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58" name="Google Shape;758;g3d9a0942a2_3_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2" name="Shape 762"/>
        <p:cNvGrpSpPr/>
        <p:nvPr/>
      </p:nvGrpSpPr>
      <p:grpSpPr>
        <a:xfrm>
          <a:off x="0" y="0"/>
          <a:ext cx="0" cy="0"/>
          <a:chOff x="0" y="0"/>
          <a:chExt cx="0" cy="0"/>
        </a:xfrm>
      </p:grpSpPr>
      <p:sp>
        <p:nvSpPr>
          <p:cNvPr id="763" name="Google Shape;763;g3d9a0942a2_3_7: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4" name="Google Shape;764;g3d9a0942a2_3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65" name="Google Shape;765;g3d9a0942a2_3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9" name="Shape 769"/>
        <p:cNvGrpSpPr/>
        <p:nvPr/>
      </p:nvGrpSpPr>
      <p:grpSpPr>
        <a:xfrm>
          <a:off x="0" y="0"/>
          <a:ext cx="0" cy="0"/>
          <a:chOff x="0" y="0"/>
          <a:chExt cx="0" cy="0"/>
        </a:xfrm>
      </p:grpSpPr>
      <p:sp>
        <p:nvSpPr>
          <p:cNvPr id="770" name="Google Shape;770;g3d9a0942a2_3_5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1" name="Google Shape;771;g3d9a0942a2_3_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72" name="Google Shape;772;g3d9a0942a2_3_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6" name="Shape 776"/>
        <p:cNvGrpSpPr/>
        <p:nvPr/>
      </p:nvGrpSpPr>
      <p:grpSpPr>
        <a:xfrm>
          <a:off x="0" y="0"/>
          <a:ext cx="0" cy="0"/>
          <a:chOff x="0" y="0"/>
          <a:chExt cx="0" cy="0"/>
        </a:xfrm>
      </p:grpSpPr>
      <p:sp>
        <p:nvSpPr>
          <p:cNvPr id="777" name="Google Shape;777;g3d9a0942a2_3_7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8" name="Google Shape;778;g3d9a0942a2_3_7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79" name="Google Shape;779;g3d9a0942a2_3_7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g3d9b8923bf_3_14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98" name="Google Shape;198;g3d9b8923bf_3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199" name="Google Shape;199;g3d9b8923bf_3_14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3" name="Shape 783"/>
        <p:cNvGrpSpPr/>
        <p:nvPr/>
      </p:nvGrpSpPr>
      <p:grpSpPr>
        <a:xfrm>
          <a:off x="0" y="0"/>
          <a:ext cx="0" cy="0"/>
          <a:chOff x="0" y="0"/>
          <a:chExt cx="0" cy="0"/>
        </a:xfrm>
      </p:grpSpPr>
      <p:sp>
        <p:nvSpPr>
          <p:cNvPr id="784" name="Google Shape;784;g3d9a0942a2_3_100: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85" name="Google Shape;785;g3d9a0942a2_3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86" name="Google Shape;786;g3d9a0942a2_3_10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0" name="Shape 790"/>
        <p:cNvGrpSpPr/>
        <p:nvPr/>
      </p:nvGrpSpPr>
      <p:grpSpPr>
        <a:xfrm>
          <a:off x="0" y="0"/>
          <a:ext cx="0" cy="0"/>
          <a:chOff x="0" y="0"/>
          <a:chExt cx="0" cy="0"/>
        </a:xfrm>
      </p:grpSpPr>
      <p:sp>
        <p:nvSpPr>
          <p:cNvPr id="791" name="Google Shape;791;g3d9a0942a2_3_106: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792" name="Google Shape;792;g3d9a0942a2_3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793" name="Google Shape;793;g3d9a0942a2_3_10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7" name="Shape 797"/>
        <p:cNvGrpSpPr/>
        <p:nvPr/>
      </p:nvGrpSpPr>
      <p:grpSpPr>
        <a:xfrm>
          <a:off x="0" y="0"/>
          <a:ext cx="0" cy="0"/>
          <a:chOff x="0" y="0"/>
          <a:chExt cx="0" cy="0"/>
        </a:xfrm>
      </p:grpSpPr>
      <p:sp>
        <p:nvSpPr>
          <p:cNvPr id="798" name="Google Shape;798;g3d9b8923bf_7_11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9" name="Google Shape;799;g3d9b8923bf_7_1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800" name="Google Shape;800;g3d9b8923bf_7_1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4" name="Shape 804"/>
        <p:cNvGrpSpPr/>
        <p:nvPr/>
      </p:nvGrpSpPr>
      <p:grpSpPr>
        <a:xfrm>
          <a:off x="0" y="0"/>
          <a:ext cx="0" cy="0"/>
          <a:chOff x="0" y="0"/>
          <a:chExt cx="0" cy="0"/>
        </a:xfrm>
      </p:grpSpPr>
      <p:sp>
        <p:nvSpPr>
          <p:cNvPr id="805" name="Google Shape;805;g3d9b8923bf_12_8: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806" name="Google Shape;806;g3d9b8923bf_12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807" name="Google Shape;807;g3d9b8923bf_12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1" name="Shape 811"/>
        <p:cNvGrpSpPr/>
        <p:nvPr/>
      </p:nvGrpSpPr>
      <p:grpSpPr>
        <a:xfrm>
          <a:off x="0" y="0"/>
          <a:ext cx="0" cy="0"/>
          <a:chOff x="0" y="0"/>
          <a:chExt cx="0" cy="0"/>
        </a:xfrm>
      </p:grpSpPr>
      <p:sp>
        <p:nvSpPr>
          <p:cNvPr id="812" name="Google Shape;812;g3d9a0942a2_3_12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813" name="Google Shape;813;g3d9a0942a2_3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814" name="Google Shape;814;g3d9a0942a2_3_12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8" name="Shape 818"/>
        <p:cNvGrpSpPr/>
        <p:nvPr/>
      </p:nvGrpSpPr>
      <p:grpSpPr>
        <a:xfrm>
          <a:off x="0" y="0"/>
          <a:ext cx="0" cy="0"/>
          <a:chOff x="0" y="0"/>
          <a:chExt cx="0" cy="0"/>
        </a:xfrm>
      </p:grpSpPr>
      <p:sp>
        <p:nvSpPr>
          <p:cNvPr id="819" name="Google Shape;819;g3da15d0e67_0_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820" name="Google Shape;820;g3da15d0e6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821" name="Google Shape;821;g3da15d0e67_0_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5" name="Shape 825"/>
        <p:cNvGrpSpPr/>
        <p:nvPr/>
      </p:nvGrpSpPr>
      <p:grpSpPr>
        <a:xfrm>
          <a:off x="0" y="0"/>
          <a:ext cx="0" cy="0"/>
          <a:chOff x="0" y="0"/>
          <a:chExt cx="0" cy="0"/>
        </a:xfrm>
      </p:grpSpPr>
      <p:sp>
        <p:nvSpPr>
          <p:cNvPr id="826" name="Google Shape;826;g3d9a0942a2_3_115: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827" name="Google Shape;827;g3d9a0942a2_3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828" name="Google Shape;828;g3d9a0942a2_3_1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2" name="Shape 832"/>
        <p:cNvGrpSpPr/>
        <p:nvPr/>
      </p:nvGrpSpPr>
      <p:grpSpPr>
        <a:xfrm>
          <a:off x="0" y="0"/>
          <a:ext cx="0" cy="0"/>
          <a:chOff x="0" y="0"/>
          <a:chExt cx="0" cy="0"/>
        </a:xfrm>
      </p:grpSpPr>
      <p:sp>
        <p:nvSpPr>
          <p:cNvPr id="833" name="Google Shape;833;p31: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4" name="Google Shape;834;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835" name="Google Shape;835;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g3d9b8923bf_3_163:notes"/>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6" name="Google Shape;206;g3d9b8923bf_3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207" name="Google Shape;207;g3d9b8923bf_3_16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Google Shape;18;p2"/>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2"/>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Google Shape;20;p2"/>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Google Shape;21;p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Google Shape;22;p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Google Shape;23;p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Google Shape;94;p1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1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Google Shape;96;p1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Google Shape;97;p1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12"/>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12"/>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Google Shape;101;p12"/>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Google Shape;102;p1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Google Shape;103;p1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Google Shape;104;p1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Google Shape;105;p1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13"/>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13"/>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Google Shape;109;p13"/>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Google Shape;110;p13"/>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13"/>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Google Shape;112;p13"/>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Google Shape;113;p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14"/>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14"/>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Google Shape;117;p14"/>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14"/>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Google Shape;119;p14"/>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Google Shape;120;p14"/>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Google Shape;121;p1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15"/>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Google Shape;125;p1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15"/>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Google Shape;127;p15"/>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Google Shape;128;p15"/>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Google Shape;129;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16"/>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1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Google Shape;133;p16"/>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Google Shape;134;p16"/>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Google Shape;135;p1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Google Shape;136;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17"/>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Google Shape;140;p17"/>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Google Shape;141;p1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Google Shape;142;p17"/>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Google Shape;143;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3"/>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Google Shape;27;p3"/>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Google Shape;28;p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Google Shape;29;p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Google Shape;30;p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4"/>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4"/>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Google Shape;34;p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Google Shape;35;p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5"/>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Google Shape;41;p5"/>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Google Shape;42;p5"/>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Google Shape;43;p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6"/>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6"/>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6"/>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6"/>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6"/>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6"/>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Google Shape;53;p6"/>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Google Shape;54;p6"/>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Google Shape;55;p6"/>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Google Shape;56;p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Google Shape;57;p6"/>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Google Shape;58;p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Google Shape;59;p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7"/>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Google Shape;63;p7"/>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Google Shape;64;p7"/>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Google Shape;65;p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Google Shape;66;p7"/>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Google Shape;69;p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8"/>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Google Shape;71;p8"/>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Google Shape;72;p8"/>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Google Shape;73;p8"/>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Google Shape;74;p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Google Shape;75;p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Google Shape;76;p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Google Shape;78;p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Google Shape;80;p9"/>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Google Shape;81;p9"/>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Google Shape;82;p9"/>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Google Shape;83;p9"/>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Google Shape;84;p9"/>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1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1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Google Shape;90;p1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Google Shape;91;p10"/>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Google Shape;92;p1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Google Shape;16;p1"/>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7.png"/><Relationship Id="rId4" Type="http://schemas.openxmlformats.org/officeDocument/2006/relationships/image" Target="../media/image69.png"/><Relationship Id="rId5" Type="http://schemas.openxmlformats.org/officeDocument/2006/relationships/image" Target="../media/image22.png"/><Relationship Id="rId6"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39.png"/><Relationship Id="rId13" Type="http://schemas.openxmlformats.org/officeDocument/2006/relationships/image" Target="../media/image23.png"/><Relationship Id="rId12"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2.png"/><Relationship Id="rId4" Type="http://schemas.openxmlformats.org/officeDocument/2006/relationships/image" Target="../media/image14.gif"/><Relationship Id="rId9" Type="http://schemas.openxmlformats.org/officeDocument/2006/relationships/image" Target="../media/image19.png"/><Relationship Id="rId14" Type="http://schemas.openxmlformats.org/officeDocument/2006/relationships/image" Target="../media/image25.png"/><Relationship Id="rId5" Type="http://schemas.openxmlformats.org/officeDocument/2006/relationships/image" Target="../media/image15.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7.png"/><Relationship Id="rId4" Type="http://schemas.openxmlformats.org/officeDocument/2006/relationships/image" Target="../media/image35.png"/><Relationship Id="rId5" Type="http://schemas.openxmlformats.org/officeDocument/2006/relationships/image" Target="../media/image34.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8.png"/></Relationships>
</file>

<file path=ppt/slides/_rels/slide33.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39.png"/><Relationship Id="rId13" Type="http://schemas.openxmlformats.org/officeDocument/2006/relationships/image" Target="../media/image23.png"/><Relationship Id="rId12"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2.png"/><Relationship Id="rId4" Type="http://schemas.openxmlformats.org/officeDocument/2006/relationships/image" Target="../media/image14.gif"/><Relationship Id="rId9" Type="http://schemas.openxmlformats.org/officeDocument/2006/relationships/image" Target="../media/image19.png"/><Relationship Id="rId14" Type="http://schemas.openxmlformats.org/officeDocument/2006/relationships/image" Target="../media/image25.png"/><Relationship Id="rId5" Type="http://schemas.openxmlformats.org/officeDocument/2006/relationships/image" Target="../media/image15.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6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6.png"/><Relationship Id="rId4" Type="http://schemas.openxmlformats.org/officeDocument/2006/relationships/image" Target="../media/image7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50.png"/><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39.png"/><Relationship Id="rId13" Type="http://schemas.openxmlformats.org/officeDocument/2006/relationships/image" Target="../media/image23.png"/><Relationship Id="rId12"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2.png"/><Relationship Id="rId4" Type="http://schemas.openxmlformats.org/officeDocument/2006/relationships/image" Target="../media/image14.gif"/><Relationship Id="rId9" Type="http://schemas.openxmlformats.org/officeDocument/2006/relationships/image" Target="../media/image19.png"/><Relationship Id="rId14" Type="http://schemas.openxmlformats.org/officeDocument/2006/relationships/image" Target="../media/image25.png"/><Relationship Id="rId5" Type="http://schemas.openxmlformats.org/officeDocument/2006/relationships/image" Target="../media/image15.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2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5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7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5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48.png"/><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3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5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39.png"/><Relationship Id="rId13" Type="http://schemas.openxmlformats.org/officeDocument/2006/relationships/image" Target="../media/image23.png"/><Relationship Id="rId12"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42.png"/><Relationship Id="rId4" Type="http://schemas.openxmlformats.org/officeDocument/2006/relationships/image" Target="../media/image14.gif"/><Relationship Id="rId9" Type="http://schemas.openxmlformats.org/officeDocument/2006/relationships/image" Target="../media/image19.png"/><Relationship Id="rId14" Type="http://schemas.openxmlformats.org/officeDocument/2006/relationships/image" Target="../media/image25.png"/><Relationship Id="rId5" Type="http://schemas.openxmlformats.org/officeDocument/2006/relationships/image" Target="../media/image15.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2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5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5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6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6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55.png"/><Relationship Id="rId4" Type="http://schemas.openxmlformats.org/officeDocument/2006/relationships/image" Target="../media/image6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59.gi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6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3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58.gi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39.png"/><Relationship Id="rId13" Type="http://schemas.openxmlformats.org/officeDocument/2006/relationships/image" Target="../media/image23.png"/><Relationship Id="rId12"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42.png"/><Relationship Id="rId4" Type="http://schemas.openxmlformats.org/officeDocument/2006/relationships/image" Target="../media/image14.gif"/><Relationship Id="rId9" Type="http://schemas.openxmlformats.org/officeDocument/2006/relationships/image" Target="../media/image19.png"/><Relationship Id="rId14" Type="http://schemas.openxmlformats.org/officeDocument/2006/relationships/image" Target="../media/image25.png"/><Relationship Id="rId5" Type="http://schemas.openxmlformats.org/officeDocument/2006/relationships/image" Target="../media/image15.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1.png"/><Relationship Id="rId4" Type="http://schemas.openxmlformats.org/officeDocument/2006/relationships/image" Target="../media/image7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18"/>
          <p:cNvSpPr txBox="1"/>
          <p:nvPr>
            <p:ph type="ctrTitle"/>
          </p:nvPr>
        </p:nvSpPr>
        <p:spPr>
          <a:xfrm>
            <a:off x="135925"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BreazeHome 5.0: Local Scoop</a:t>
            </a:r>
            <a:endParaRPr b="0" i="0" sz="29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a:t>
            </a:r>
            <a:r>
              <a:rPr lang="en-US" sz="2500"/>
              <a:t>Orlando Arnosa, Richard Jimenez, Uchenna Ohaeto, Jose Gabriel Perez, Frank Segui</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Masoud Sadjadi</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Google Shape;150;p18"/>
          <p:cNvSpPr txBox="1"/>
          <p:nvPr>
            <p:ph idx="1" type="subTitle"/>
          </p:nvPr>
        </p:nvSpPr>
        <p:spPr>
          <a:xfrm>
            <a:off x="260625" y="5573837"/>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Google Shape;151;p18"/>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Summer 2018</a:t>
            </a:r>
            <a:endParaRPr sz="2600">
              <a:solidFill>
                <a:srgbClr val="001D4D"/>
              </a:solidFill>
              <a:latin typeface="Trebuchet MS"/>
              <a:ea typeface="Trebuchet MS"/>
              <a:cs typeface="Trebuchet MS"/>
              <a:sym typeface="Trebuchet MS"/>
            </a:endParaRPr>
          </a:p>
        </p:txBody>
      </p:sp>
      <p:sp>
        <p:nvSpPr>
          <p:cNvPr id="152" name="Google Shape;152;p18"/>
          <p:cNvSpPr txBox="1"/>
          <p:nvPr/>
        </p:nvSpPr>
        <p:spPr>
          <a:xfrm>
            <a:off x="585850" y="5942950"/>
            <a:ext cx="1550700" cy="620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US"/>
              <a:t>The logo of your project</a:t>
            </a:r>
            <a:endParaRPr/>
          </a:p>
        </p:txBody>
      </p:sp>
      <p:pic>
        <p:nvPicPr>
          <p:cNvPr id="153" name="Google Shape;153;p18"/>
          <p:cNvPicPr preferRelativeResize="0"/>
          <p:nvPr/>
        </p:nvPicPr>
        <p:blipFill>
          <a:blip r:embed="rId3">
            <a:alphaModFix/>
          </a:blip>
          <a:stretch>
            <a:fillRect/>
          </a:stretch>
        </p:blipFill>
        <p:spPr>
          <a:xfrm>
            <a:off x="540150" y="5891798"/>
            <a:ext cx="1525698" cy="722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27"/>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a:t>
            </a:r>
            <a:r>
              <a:rPr lang="en-US" sz="3000"/>
              <a:t>#2847</a:t>
            </a:r>
            <a:endParaRPr sz="3000"/>
          </a:p>
          <a:p>
            <a:pPr indent="0" lvl="0" marL="0" rtl="0">
              <a:spcBef>
                <a:spcPts val="0"/>
              </a:spcBef>
              <a:spcAft>
                <a:spcPts val="0"/>
              </a:spcAft>
              <a:buNone/>
            </a:pPr>
            <a:r>
              <a:rPr lang="en-US" sz="3000"/>
              <a:t>Create Map for Local Scoop Page</a:t>
            </a:r>
            <a:endParaRPr sz="3000"/>
          </a:p>
        </p:txBody>
      </p:sp>
      <p:sp>
        <p:nvSpPr>
          <p:cNvPr id="221" name="Google Shape;221;p27"/>
          <p:cNvSpPr txBox="1"/>
          <p:nvPr>
            <p:ph idx="1" type="body"/>
          </p:nvPr>
        </p:nvSpPr>
        <p:spPr>
          <a:xfrm>
            <a:off x="780288" y="179405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rgbClr val="000000"/>
              </a:buClr>
              <a:buSzPts val="1100"/>
              <a:buFont typeface="Arial"/>
              <a:buNone/>
            </a:pPr>
            <a:r>
              <a:rPr b="1" lang="en-US" sz="1600"/>
              <a:t>Description:</a:t>
            </a:r>
            <a:endParaRPr b="1" sz="1600"/>
          </a:p>
          <a:p>
            <a:pPr indent="-330200" lvl="0" marL="457200" rtl="0">
              <a:lnSpc>
                <a:spcPct val="133636"/>
              </a:lnSpc>
              <a:spcBef>
                <a:spcPts val="400"/>
              </a:spcBef>
              <a:spcAft>
                <a:spcPts val="0"/>
              </a:spcAft>
              <a:buSzPts val="1600"/>
              <a:buChar char="●"/>
            </a:pPr>
            <a:r>
              <a:rPr lang="en-US" sz="1600"/>
              <a:t>As a user, I should see a detailed map in the Local Scoop page containing important information regarding the area so that I can make an informed decision on whether to purchase or rent a property there.</a:t>
            </a:r>
            <a:endParaRPr sz="1600"/>
          </a:p>
          <a:p>
            <a:pPr indent="0" lvl="0" marL="0" rtl="0">
              <a:lnSpc>
                <a:spcPct val="115000"/>
              </a:lnSpc>
              <a:spcBef>
                <a:spcPts val="1200"/>
              </a:spcBef>
              <a:spcAft>
                <a:spcPts val="0"/>
              </a:spcAft>
              <a:buClr>
                <a:srgbClr val="000000"/>
              </a:buClr>
              <a:buSzPts val="1100"/>
              <a:buFont typeface="Arial"/>
              <a:buNone/>
            </a:pPr>
            <a:r>
              <a:rPr b="1" lang="en-US" sz="1600"/>
              <a:t>Acceptance Criteria:</a:t>
            </a:r>
            <a:endParaRPr b="1" sz="1600"/>
          </a:p>
          <a:p>
            <a:pPr indent="-330200" lvl="0" marL="457200" rtl="0">
              <a:lnSpc>
                <a:spcPct val="133636"/>
              </a:lnSpc>
              <a:spcBef>
                <a:spcPts val="400"/>
              </a:spcBef>
              <a:spcAft>
                <a:spcPts val="0"/>
              </a:spcAft>
              <a:buSzPts val="1600"/>
              <a:buAutoNum type="arabicPeriod"/>
            </a:pPr>
            <a:r>
              <a:rPr lang="en-US" sz="1600"/>
              <a:t>The map must be scalable and can be resized to fit the page.</a:t>
            </a:r>
            <a:endParaRPr sz="1600"/>
          </a:p>
          <a:p>
            <a:pPr indent="-330200" lvl="0" marL="457200" rtl="0">
              <a:lnSpc>
                <a:spcPct val="133636"/>
              </a:lnSpc>
              <a:spcBef>
                <a:spcPts val="0"/>
              </a:spcBef>
              <a:spcAft>
                <a:spcPts val="0"/>
              </a:spcAft>
              <a:buSzPts val="1600"/>
              <a:buAutoNum type="arabicPeriod"/>
            </a:pPr>
            <a:r>
              <a:rPr lang="en-US" sz="1600"/>
              <a:t>The map must be able to zoom in and out of any location.</a:t>
            </a:r>
            <a:endParaRPr sz="1600"/>
          </a:p>
          <a:p>
            <a:pPr indent="-330200" lvl="0" marL="457200" rtl="0">
              <a:lnSpc>
                <a:spcPct val="133636"/>
              </a:lnSpc>
              <a:spcBef>
                <a:spcPts val="0"/>
              </a:spcBef>
              <a:spcAft>
                <a:spcPts val="0"/>
              </a:spcAft>
              <a:buSzPts val="1600"/>
              <a:buAutoNum type="arabicPeriod"/>
            </a:pPr>
            <a:r>
              <a:rPr lang="en-US" sz="1600"/>
              <a:t>The map must contain a clear and visible marker to distinguish the current location.</a:t>
            </a:r>
            <a:endParaRPr b="1" sz="16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Google Shape;227;p28"/>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#2847</a:t>
            </a:r>
            <a:endParaRPr sz="3000"/>
          </a:p>
          <a:p>
            <a:pPr indent="0" lvl="0" marL="0" rtl="0">
              <a:spcBef>
                <a:spcPts val="0"/>
              </a:spcBef>
              <a:spcAft>
                <a:spcPts val="0"/>
              </a:spcAft>
              <a:buNone/>
            </a:pPr>
            <a:r>
              <a:rPr lang="en-US" sz="3000"/>
              <a:t>Create Map for Local Scoop Page</a:t>
            </a:r>
            <a:endParaRPr sz="3000"/>
          </a:p>
        </p:txBody>
      </p:sp>
      <p:grpSp>
        <p:nvGrpSpPr>
          <p:cNvPr id="228" name="Google Shape;228;p28"/>
          <p:cNvGrpSpPr/>
          <p:nvPr/>
        </p:nvGrpSpPr>
        <p:grpSpPr>
          <a:xfrm>
            <a:off x="1512425" y="2064450"/>
            <a:ext cx="6275624" cy="2764001"/>
            <a:chOff x="1651501" y="1981790"/>
            <a:chExt cx="5637970" cy="2576917"/>
          </a:xfrm>
        </p:grpSpPr>
        <p:pic>
          <p:nvPicPr>
            <p:cNvPr id="229" name="Google Shape;229;p28"/>
            <p:cNvPicPr preferRelativeResize="0"/>
            <p:nvPr/>
          </p:nvPicPr>
          <p:blipFill rotWithShape="1">
            <a:blip r:embed="rId3">
              <a:alphaModFix/>
            </a:blip>
            <a:srcRect b="19516" l="17840" r="17685" t="55744"/>
            <a:stretch/>
          </p:blipFill>
          <p:spPr>
            <a:xfrm>
              <a:off x="1651501" y="3341803"/>
              <a:ext cx="5637970" cy="1216903"/>
            </a:xfrm>
            <a:prstGeom prst="rect">
              <a:avLst/>
            </a:prstGeom>
            <a:noFill/>
            <a:ln cap="flat" cmpd="sng" w="9525">
              <a:solidFill>
                <a:schemeClr val="dk2"/>
              </a:solidFill>
              <a:prstDash val="solid"/>
              <a:round/>
              <a:headEnd len="sm" w="sm" type="none"/>
              <a:tailEnd len="sm" w="sm" type="none"/>
            </a:ln>
          </p:spPr>
        </p:pic>
        <p:pic>
          <p:nvPicPr>
            <p:cNvPr id="230" name="Google Shape;230;p28"/>
            <p:cNvPicPr preferRelativeResize="0"/>
            <p:nvPr/>
          </p:nvPicPr>
          <p:blipFill rotWithShape="1">
            <a:blip r:embed="rId3">
              <a:alphaModFix/>
            </a:blip>
            <a:srcRect b="48768" l="17840" r="17685" t="23583"/>
            <a:stretch/>
          </p:blipFill>
          <p:spPr>
            <a:xfrm>
              <a:off x="1651501" y="1981790"/>
              <a:ext cx="5637970" cy="1360014"/>
            </a:xfrm>
            <a:prstGeom prst="rect">
              <a:avLst/>
            </a:prstGeom>
            <a:noFill/>
            <a:ln cap="flat" cmpd="sng" w="9525">
              <a:solidFill>
                <a:schemeClr val="dk2"/>
              </a:solidFill>
              <a:prstDash val="solid"/>
              <a:round/>
              <a:headEnd len="sm" w="sm" type="none"/>
              <a:tailEnd len="sm" w="sm" type="none"/>
            </a:ln>
          </p:spPr>
        </p:pic>
      </p:grpSp>
      <p:sp>
        <p:nvSpPr>
          <p:cNvPr id="231" name="Google Shape;231;p28"/>
          <p:cNvSpPr/>
          <p:nvPr/>
        </p:nvSpPr>
        <p:spPr>
          <a:xfrm>
            <a:off x="1468950" y="4415550"/>
            <a:ext cx="1825200" cy="304200"/>
          </a:xfrm>
          <a:prstGeom prst="rect">
            <a:avLst/>
          </a:prstGeom>
          <a:noFill/>
          <a:ln cap="flat" cmpd="sng" w="38100">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232" name="Google Shape;232;p28"/>
          <p:cNvCxnSpPr>
            <a:stCxn id="231" idx="1"/>
            <a:endCxn id="233" idx="1"/>
          </p:cNvCxnSpPr>
          <p:nvPr/>
        </p:nvCxnSpPr>
        <p:spPr>
          <a:xfrm flipH="1">
            <a:off x="736950" y="4567650"/>
            <a:ext cx="732000" cy="834000"/>
          </a:xfrm>
          <a:prstGeom prst="straightConnector1">
            <a:avLst/>
          </a:prstGeom>
          <a:noFill/>
          <a:ln cap="flat" cmpd="sng" w="19050">
            <a:solidFill>
              <a:srgbClr val="FFFF00"/>
            </a:solidFill>
            <a:prstDash val="solid"/>
            <a:round/>
            <a:headEnd len="med" w="med" type="none"/>
            <a:tailEnd len="med" w="med" type="none"/>
          </a:ln>
        </p:spPr>
      </p:cxnSp>
      <p:cxnSp>
        <p:nvCxnSpPr>
          <p:cNvPr id="234" name="Google Shape;234;p28"/>
          <p:cNvCxnSpPr>
            <a:stCxn id="231" idx="3"/>
            <a:endCxn id="233" idx="3"/>
          </p:cNvCxnSpPr>
          <p:nvPr/>
        </p:nvCxnSpPr>
        <p:spPr>
          <a:xfrm>
            <a:off x="3294150" y="4567650"/>
            <a:ext cx="1328100" cy="834000"/>
          </a:xfrm>
          <a:prstGeom prst="straightConnector1">
            <a:avLst/>
          </a:prstGeom>
          <a:noFill/>
          <a:ln cap="flat" cmpd="sng" w="19050">
            <a:solidFill>
              <a:srgbClr val="FFFF00"/>
            </a:solidFill>
            <a:prstDash val="solid"/>
            <a:round/>
            <a:headEnd len="med" w="med" type="none"/>
            <a:tailEnd len="med" w="med" type="none"/>
          </a:ln>
        </p:spPr>
      </p:cxnSp>
      <p:pic>
        <p:nvPicPr>
          <p:cNvPr id="233" name="Google Shape;233;p28"/>
          <p:cNvPicPr preferRelativeResize="0"/>
          <p:nvPr/>
        </p:nvPicPr>
        <p:blipFill rotWithShape="1">
          <a:blip r:embed="rId4">
            <a:alphaModFix/>
          </a:blip>
          <a:srcRect b="27223" l="30953" r="38244" t="62273"/>
          <a:stretch/>
        </p:blipFill>
        <p:spPr>
          <a:xfrm>
            <a:off x="736850" y="5029125"/>
            <a:ext cx="3885326" cy="745176"/>
          </a:xfrm>
          <a:prstGeom prst="rect">
            <a:avLst/>
          </a:prstGeom>
          <a:noFill/>
          <a:ln cap="flat" cmpd="sng" w="38100">
            <a:solidFill>
              <a:srgbClr val="FFFF00"/>
            </a:solidFill>
            <a:prstDash val="solid"/>
            <a:round/>
            <a:headEnd len="sm" w="sm" type="none"/>
            <a:tailEnd len="sm" w="sm" type="none"/>
          </a:ln>
        </p:spPr>
      </p:pic>
      <p:pic>
        <p:nvPicPr>
          <p:cNvPr id="235" name="Google Shape;235;p28"/>
          <p:cNvPicPr preferRelativeResize="0"/>
          <p:nvPr/>
        </p:nvPicPr>
        <p:blipFill>
          <a:blip r:embed="rId5">
            <a:alphaModFix/>
          </a:blip>
          <a:stretch>
            <a:fillRect/>
          </a:stretch>
        </p:blipFill>
        <p:spPr>
          <a:xfrm>
            <a:off x="4965925" y="5085150"/>
            <a:ext cx="1266250" cy="633125"/>
          </a:xfrm>
          <a:prstGeom prst="rect">
            <a:avLst/>
          </a:prstGeom>
          <a:noFill/>
          <a:ln>
            <a:noFill/>
          </a:ln>
        </p:spPr>
      </p:pic>
      <p:pic>
        <p:nvPicPr>
          <p:cNvPr id="236" name="Google Shape;236;p28"/>
          <p:cNvPicPr preferRelativeResize="0"/>
          <p:nvPr/>
        </p:nvPicPr>
        <p:blipFill>
          <a:blip r:embed="rId6">
            <a:alphaModFix/>
          </a:blip>
          <a:stretch>
            <a:fillRect/>
          </a:stretch>
        </p:blipFill>
        <p:spPr>
          <a:xfrm>
            <a:off x="6409750" y="5057138"/>
            <a:ext cx="1378300" cy="689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Google Shape;242;p29"/>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#2796</a:t>
            </a:r>
            <a:endParaRPr sz="3000"/>
          </a:p>
          <a:p>
            <a:pPr indent="0" lvl="0" marL="0" rtl="0">
              <a:spcBef>
                <a:spcPts val="0"/>
              </a:spcBef>
              <a:spcAft>
                <a:spcPts val="0"/>
              </a:spcAft>
              <a:buNone/>
            </a:pPr>
            <a:r>
              <a:rPr lang="en-US" sz="3000"/>
              <a:t>Search Local Scoop by Location</a:t>
            </a:r>
            <a:endParaRPr sz="3000"/>
          </a:p>
        </p:txBody>
      </p:sp>
      <p:sp>
        <p:nvSpPr>
          <p:cNvPr id="243" name="Google Shape;243;p29"/>
          <p:cNvSpPr txBox="1"/>
          <p:nvPr>
            <p:ph idx="1" type="body"/>
          </p:nvPr>
        </p:nvSpPr>
        <p:spPr>
          <a:xfrm>
            <a:off x="780288" y="179405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SzPts val="1100"/>
              <a:buNone/>
            </a:pPr>
            <a:r>
              <a:rPr b="1" lang="en-US" sz="1600"/>
              <a:t>Description:</a:t>
            </a:r>
            <a:endParaRPr b="1" sz="1600"/>
          </a:p>
          <a:p>
            <a:pPr indent="-330200" lvl="0" marL="457200" rtl="0">
              <a:lnSpc>
                <a:spcPct val="133636"/>
              </a:lnSpc>
              <a:spcBef>
                <a:spcPts val="400"/>
              </a:spcBef>
              <a:spcAft>
                <a:spcPts val="0"/>
              </a:spcAft>
              <a:buSzPts val="1600"/>
              <a:buChar char="●"/>
            </a:pPr>
            <a:r>
              <a:rPr lang="en-US" sz="1600"/>
              <a:t>As a user, I would like to search the local scoop page by city, neighborhood, or address so that I can quickly find information about the area I am interested in.</a:t>
            </a:r>
            <a:endParaRPr sz="1600"/>
          </a:p>
          <a:p>
            <a:pPr indent="0" lvl="0" marL="0" rtl="0">
              <a:lnSpc>
                <a:spcPct val="115000"/>
              </a:lnSpc>
              <a:spcBef>
                <a:spcPts val="1200"/>
              </a:spcBef>
              <a:spcAft>
                <a:spcPts val="0"/>
              </a:spcAft>
              <a:buSzPts val="1100"/>
              <a:buNone/>
            </a:pPr>
            <a:r>
              <a:rPr b="1" lang="en-US" sz="1600"/>
              <a:t>Acceptance Criteria:</a:t>
            </a:r>
            <a:endParaRPr b="1" sz="1600"/>
          </a:p>
          <a:p>
            <a:pPr indent="-330200" lvl="0" marL="457200" marR="0" rtl="0" algn="l">
              <a:lnSpc>
                <a:spcPct val="134000"/>
              </a:lnSpc>
              <a:spcBef>
                <a:spcPts val="400"/>
              </a:spcBef>
              <a:spcAft>
                <a:spcPts val="0"/>
              </a:spcAft>
              <a:buSzPts val="1600"/>
              <a:buAutoNum type="arabicPeriod"/>
            </a:pPr>
            <a:r>
              <a:rPr lang="en-US" sz="1600"/>
              <a:t>User should be able to type a city, an address, or zip-code in a search bar in the local scoop page.</a:t>
            </a:r>
            <a:endParaRPr sz="1600"/>
          </a:p>
          <a:p>
            <a:pPr indent="-330200" lvl="0" marL="457200" marR="0" rtl="0" algn="l">
              <a:lnSpc>
                <a:spcPct val="134000"/>
              </a:lnSpc>
              <a:spcBef>
                <a:spcPts val="0"/>
              </a:spcBef>
              <a:spcAft>
                <a:spcPts val="0"/>
              </a:spcAft>
              <a:buSzPts val="1600"/>
              <a:buAutoNum type="arabicPeriod"/>
            </a:pPr>
            <a:r>
              <a:rPr lang="en-US" sz="1600"/>
              <a:t>User should be redirected on the map to the location input in the search bar.</a:t>
            </a:r>
            <a:endParaRPr sz="1600"/>
          </a:p>
          <a:p>
            <a:pPr indent="-330200" lvl="0" marL="457200" marR="0" rtl="0" algn="l">
              <a:lnSpc>
                <a:spcPct val="134000"/>
              </a:lnSpc>
              <a:spcBef>
                <a:spcPts val="0"/>
              </a:spcBef>
              <a:spcAft>
                <a:spcPts val="0"/>
              </a:spcAft>
              <a:buSzPts val="1600"/>
              <a:buAutoNum type="arabicPeriod"/>
            </a:pPr>
            <a:r>
              <a:rPr lang="en-US" sz="1600"/>
              <a:t>User should see a marker on the map marking the location that was searched for.</a:t>
            </a:r>
            <a:endParaRPr sz="16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sp>
        <p:nvSpPr>
          <p:cNvPr id="249" name="Google Shape;249;p30"/>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#2796</a:t>
            </a:r>
            <a:endParaRPr sz="3000"/>
          </a:p>
          <a:p>
            <a:pPr indent="0" lvl="0" marL="0" rtl="0">
              <a:spcBef>
                <a:spcPts val="0"/>
              </a:spcBef>
              <a:spcAft>
                <a:spcPts val="0"/>
              </a:spcAft>
              <a:buNone/>
            </a:pPr>
            <a:r>
              <a:rPr lang="en-US" sz="3000"/>
              <a:t>Search Local Scoop by Location</a:t>
            </a:r>
            <a:endParaRPr sz="3000"/>
          </a:p>
        </p:txBody>
      </p:sp>
      <p:pic>
        <p:nvPicPr>
          <p:cNvPr id="250" name="Google Shape;250;p30"/>
          <p:cNvPicPr preferRelativeResize="0"/>
          <p:nvPr/>
        </p:nvPicPr>
        <p:blipFill>
          <a:blip r:embed="rId3">
            <a:alphaModFix/>
          </a:blip>
          <a:stretch>
            <a:fillRect/>
          </a:stretch>
        </p:blipFill>
        <p:spPr>
          <a:xfrm>
            <a:off x="1031000" y="2247275"/>
            <a:ext cx="7082000" cy="3215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31"/>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#2796</a:t>
            </a:r>
            <a:endParaRPr sz="3000"/>
          </a:p>
          <a:p>
            <a:pPr indent="0" lvl="0" marL="0" rtl="0">
              <a:spcBef>
                <a:spcPts val="0"/>
              </a:spcBef>
              <a:spcAft>
                <a:spcPts val="0"/>
              </a:spcAft>
              <a:buNone/>
            </a:pPr>
            <a:r>
              <a:rPr lang="en-US" sz="3000"/>
              <a:t>Search Local Scoop by Location</a:t>
            </a:r>
            <a:endParaRPr sz="3000"/>
          </a:p>
        </p:txBody>
      </p:sp>
      <p:grpSp>
        <p:nvGrpSpPr>
          <p:cNvPr id="257" name="Google Shape;257;p31"/>
          <p:cNvGrpSpPr/>
          <p:nvPr/>
        </p:nvGrpSpPr>
        <p:grpSpPr>
          <a:xfrm>
            <a:off x="780300" y="1799350"/>
            <a:ext cx="7703925" cy="4093825"/>
            <a:chOff x="779475" y="1686375"/>
            <a:chExt cx="7703925" cy="4093825"/>
          </a:xfrm>
        </p:grpSpPr>
        <p:pic>
          <p:nvPicPr>
            <p:cNvPr id="258" name="Google Shape;258;p31"/>
            <p:cNvPicPr preferRelativeResize="0"/>
            <p:nvPr/>
          </p:nvPicPr>
          <p:blipFill rotWithShape="1">
            <a:blip r:embed="rId3">
              <a:alphaModFix/>
            </a:blip>
            <a:srcRect b="0" l="0" r="1088" t="6059"/>
            <a:stretch/>
          </p:blipFill>
          <p:spPr>
            <a:xfrm>
              <a:off x="779475" y="1686375"/>
              <a:ext cx="7208477" cy="3850575"/>
            </a:xfrm>
            <a:prstGeom prst="rect">
              <a:avLst/>
            </a:prstGeom>
            <a:noFill/>
            <a:ln cap="flat" cmpd="sng" w="9525">
              <a:solidFill>
                <a:schemeClr val="dk2"/>
              </a:solidFill>
              <a:prstDash val="solid"/>
              <a:round/>
              <a:headEnd len="sm" w="sm" type="none"/>
              <a:tailEnd len="sm" w="sm" type="none"/>
            </a:ln>
          </p:spPr>
        </p:pic>
        <p:pic>
          <p:nvPicPr>
            <p:cNvPr id="259" name="Google Shape;259;p31"/>
            <p:cNvPicPr preferRelativeResize="0"/>
            <p:nvPr/>
          </p:nvPicPr>
          <p:blipFill rotWithShape="1">
            <a:blip r:embed="rId4">
              <a:alphaModFix/>
            </a:blip>
            <a:srcRect b="3762" l="0" r="1951" t="0"/>
            <a:stretch/>
          </p:blipFill>
          <p:spPr>
            <a:xfrm>
              <a:off x="5149875" y="4003100"/>
              <a:ext cx="3333525" cy="1777100"/>
            </a:xfrm>
            <a:prstGeom prst="rect">
              <a:avLst/>
            </a:prstGeom>
            <a:noFill/>
            <a:ln cap="flat" cmpd="sng" w="9525">
              <a:solidFill>
                <a:schemeClr val="dk2"/>
              </a:solidFill>
              <a:prstDash val="solid"/>
              <a:round/>
              <a:headEnd len="sm" w="sm" type="none"/>
              <a:tailEnd len="sm" w="sm" type="none"/>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Google Shape;265;p32"/>
          <p:cNvSpPr txBox="1"/>
          <p:nvPr>
            <p:ph type="title"/>
          </p:nvPr>
        </p:nvSpPr>
        <p:spPr>
          <a:xfrm>
            <a:off x="779463" y="378975"/>
            <a:ext cx="7583400" cy="1044600"/>
          </a:xfrm>
          <a:prstGeom prst="rect">
            <a:avLst/>
          </a:prstGeom>
          <a:noFill/>
          <a:ln>
            <a:noFill/>
          </a:ln>
        </p:spPr>
        <p:txBody>
          <a:bodyPr anchorCtr="0" anchor="b" bIns="45700" lIns="91425" spcFirstLastPara="1" rIns="91425" wrap="square" tIns="45700">
            <a:noAutofit/>
          </a:bodyPr>
          <a:lstStyle/>
          <a:p>
            <a:pPr indent="0" lvl="0" marL="0" marR="0" rtl="0">
              <a:spcBef>
                <a:spcPts val="0"/>
              </a:spcBef>
              <a:spcAft>
                <a:spcPts val="0"/>
              </a:spcAft>
              <a:buNone/>
            </a:pPr>
            <a:r>
              <a:rPr lang="en-US"/>
              <a:t>T</a:t>
            </a:r>
            <a:r>
              <a:rPr b="0" i="0" lang="en-US" sz="3800" u="none" cap="none" strike="noStrike">
                <a:solidFill>
                  <a:srgbClr val="001D4D"/>
                </a:solidFill>
                <a:latin typeface="Trebuchet MS"/>
                <a:ea typeface="Trebuchet MS"/>
                <a:cs typeface="Trebuchet MS"/>
                <a:sym typeface="Trebuchet MS"/>
              </a:rPr>
              <a:t>est Cases</a:t>
            </a:r>
            <a:endParaRPr b="0" i="0" sz="3800" u="none" cap="none" strike="noStrike">
              <a:solidFill>
                <a:srgbClr val="001D4D"/>
              </a:solidFill>
              <a:latin typeface="Trebuchet MS"/>
              <a:ea typeface="Trebuchet MS"/>
              <a:cs typeface="Trebuchet MS"/>
              <a:sym typeface="Trebuchet MS"/>
            </a:endParaRPr>
          </a:p>
        </p:txBody>
      </p:sp>
      <p:sp>
        <p:nvSpPr>
          <p:cNvPr id="266" name="Google Shape;266;p32"/>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SzPts val="1100"/>
              <a:buFont typeface="Arial"/>
              <a:buNone/>
            </a:pPr>
            <a:r>
              <a:rPr b="1" lang="en-US" sz="1800"/>
              <a:t>Local Scoop Map</a:t>
            </a:r>
            <a:endParaRPr b="1" sz="1800"/>
          </a:p>
          <a:p>
            <a:pPr indent="0" lvl="0" marL="282575" rtl="0">
              <a:spcBef>
                <a:spcPts val="0"/>
              </a:spcBef>
              <a:spcAft>
                <a:spcPts val="0"/>
              </a:spcAft>
              <a:buNone/>
            </a:pPr>
            <a:r>
              <a:t/>
            </a:r>
            <a:endParaRPr b="1" sz="1800"/>
          </a:p>
          <a:p>
            <a:pPr indent="0" lvl="0" marL="0" rtl="0">
              <a:spcBef>
                <a:spcPts val="0"/>
              </a:spcBef>
              <a:spcAft>
                <a:spcPts val="0"/>
              </a:spcAft>
              <a:buClr>
                <a:schemeClr val="dk1"/>
              </a:buClr>
              <a:buSzPts val="1100"/>
              <a:buFont typeface="Arial"/>
              <a:buNone/>
            </a:pPr>
            <a:r>
              <a:rPr b="1" lang="en-US" sz="1600"/>
              <a:t>Sunny Day</a:t>
            </a:r>
            <a:endParaRPr b="1" sz="1600"/>
          </a:p>
          <a:p>
            <a:pPr indent="0" lvl="0" marL="282575" rtl="0">
              <a:spcBef>
                <a:spcPts val="1000"/>
              </a:spcBef>
              <a:spcAft>
                <a:spcPts val="0"/>
              </a:spcAft>
              <a:buClr>
                <a:schemeClr val="dk1"/>
              </a:buClr>
              <a:buSzPts val="1100"/>
              <a:buFont typeface="Arial"/>
              <a:buNone/>
            </a:pPr>
            <a:r>
              <a:rPr b="1" lang="en-US" sz="1400"/>
              <a:t>Test Case ID:</a:t>
            </a:r>
            <a:r>
              <a:rPr lang="en-US" sz="1400"/>
              <a:t> google_map_api_valid_request</a:t>
            </a:r>
            <a:br>
              <a:rPr lang="en-US" sz="1400"/>
            </a:br>
            <a:r>
              <a:rPr b="1" lang="en-US" sz="1400"/>
              <a:t>Test Case Summary: </a:t>
            </a:r>
            <a:r>
              <a:rPr lang="en-US" sz="1400"/>
              <a:t>Sends a request to validate the api key and display the integrated google map</a:t>
            </a:r>
            <a:br>
              <a:rPr lang="en-US" sz="1400"/>
            </a:br>
            <a:r>
              <a:rPr b="1" lang="en-US" sz="1400"/>
              <a:t>Precondition: </a:t>
            </a:r>
            <a:r>
              <a:rPr lang="en-US" sz="1400"/>
              <a:t>Must be on https://breazehome.com/#/localscoop</a:t>
            </a:r>
            <a:br>
              <a:rPr lang="en-US" sz="1400"/>
            </a:br>
            <a:r>
              <a:rPr b="1" lang="en-US" sz="1400"/>
              <a:t>Expected Result: </a:t>
            </a:r>
            <a:r>
              <a:rPr lang="en-US" sz="1400"/>
              <a:t>Google Maps will be visible and fully usable</a:t>
            </a:r>
            <a:endParaRPr sz="1400"/>
          </a:p>
          <a:p>
            <a:pPr indent="0" lvl="0" marL="282575" rtl="0">
              <a:spcBef>
                <a:spcPts val="0"/>
              </a:spcBef>
              <a:spcAft>
                <a:spcPts val="0"/>
              </a:spcAft>
              <a:buClr>
                <a:schemeClr val="dk1"/>
              </a:buClr>
              <a:buSzPts val="1100"/>
              <a:buFont typeface="Arial"/>
              <a:buNone/>
            </a:pPr>
            <a:r>
              <a:t/>
            </a:r>
            <a:endParaRPr b="1" sz="1600"/>
          </a:p>
          <a:p>
            <a:pPr indent="0" lvl="0" marL="0" rtl="0">
              <a:spcBef>
                <a:spcPts val="0"/>
              </a:spcBef>
              <a:spcAft>
                <a:spcPts val="0"/>
              </a:spcAft>
              <a:buClr>
                <a:schemeClr val="dk1"/>
              </a:buClr>
              <a:buSzPts val="1100"/>
              <a:buFont typeface="Arial"/>
              <a:buNone/>
            </a:pPr>
            <a:r>
              <a:rPr b="1" lang="en-US" sz="1600"/>
              <a:t>Rainy Day</a:t>
            </a:r>
            <a:endParaRPr b="1" sz="1600"/>
          </a:p>
          <a:p>
            <a:pPr indent="0" lvl="0" marL="282575" rtl="0">
              <a:spcBef>
                <a:spcPts val="1000"/>
              </a:spcBef>
              <a:spcAft>
                <a:spcPts val="0"/>
              </a:spcAft>
              <a:buNone/>
            </a:pPr>
            <a:r>
              <a:rPr b="1" lang="en-US" sz="1400"/>
              <a:t>Test Case ID: </a:t>
            </a:r>
            <a:r>
              <a:rPr lang="en-US" sz="1400"/>
              <a:t>google_map_api_invalid_request</a:t>
            </a:r>
            <a:br>
              <a:rPr lang="en-US" sz="1400"/>
            </a:br>
            <a:r>
              <a:rPr b="1" lang="en-US" sz="1400"/>
              <a:t>Test Case Summary: </a:t>
            </a:r>
            <a:r>
              <a:rPr lang="en-US" sz="1400"/>
              <a:t>Sends a request to validate the api key and display the integrated google map</a:t>
            </a:r>
            <a:br>
              <a:rPr lang="en-US" sz="1400"/>
            </a:br>
            <a:r>
              <a:rPr b="1" lang="en-US" sz="1400"/>
              <a:t>Precondition:</a:t>
            </a:r>
            <a:r>
              <a:rPr lang="en-US" sz="1400"/>
              <a:t> Must be on https://breazehome.com/#/localscoop</a:t>
            </a:r>
            <a:endParaRPr sz="1400"/>
          </a:p>
          <a:p>
            <a:pPr indent="0" lvl="0" marL="282575" rtl="0">
              <a:spcBef>
                <a:spcPts val="0"/>
              </a:spcBef>
              <a:spcAft>
                <a:spcPts val="0"/>
              </a:spcAft>
              <a:buClr>
                <a:schemeClr val="dk1"/>
              </a:buClr>
              <a:buSzPts val="1100"/>
              <a:buFont typeface="Arial"/>
              <a:buNone/>
            </a:pPr>
            <a:r>
              <a:rPr b="1" lang="en-US" sz="1400"/>
              <a:t>Expected Result: </a:t>
            </a:r>
            <a:r>
              <a:rPr lang="en-US" sz="1400"/>
              <a:t>Google Maps JavaScript API error: InvalidKeyMapError</a:t>
            </a:r>
            <a:endParaRPr sz="1400"/>
          </a:p>
          <a:p>
            <a:pPr indent="0" lvl="0" marL="0" marR="0" rtl="0" algn="l">
              <a:spcBef>
                <a:spcPts val="2000"/>
              </a:spcBef>
              <a:spcAft>
                <a:spcPts val="0"/>
              </a:spcAft>
              <a:buNone/>
            </a:pPr>
            <a:r>
              <a:t/>
            </a:r>
            <a:endParaRPr sz="16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33"/>
          <p:cNvSpPr txBox="1"/>
          <p:nvPr>
            <p:ph type="title"/>
          </p:nvPr>
        </p:nvSpPr>
        <p:spPr>
          <a:xfrm>
            <a:off x="779463" y="378975"/>
            <a:ext cx="7583400" cy="1044600"/>
          </a:xfrm>
          <a:prstGeom prst="rect">
            <a:avLst/>
          </a:prstGeom>
          <a:noFill/>
          <a:ln>
            <a:noFill/>
          </a:ln>
        </p:spPr>
        <p:txBody>
          <a:bodyPr anchorCtr="0" anchor="b" bIns="45700" lIns="91425" spcFirstLastPara="1" rIns="91425" wrap="square" tIns="45700">
            <a:noAutofit/>
          </a:bodyPr>
          <a:lstStyle/>
          <a:p>
            <a:pPr indent="0" lvl="0" marL="0" marR="0" rtl="0">
              <a:spcBef>
                <a:spcPts val="0"/>
              </a:spcBef>
              <a:spcAft>
                <a:spcPts val="0"/>
              </a:spcAft>
              <a:buNone/>
            </a:pPr>
            <a:r>
              <a:rPr lang="en-US"/>
              <a:t>D</a:t>
            </a:r>
            <a:r>
              <a:rPr lang="en-US"/>
              <a:t>efects</a:t>
            </a:r>
            <a:endParaRPr b="0" i="0" sz="3800" u="none" cap="none" strike="noStrike">
              <a:solidFill>
                <a:srgbClr val="001D4D"/>
              </a:solidFill>
              <a:latin typeface="Trebuchet MS"/>
              <a:ea typeface="Trebuchet MS"/>
              <a:cs typeface="Trebuchet MS"/>
              <a:sym typeface="Trebuchet MS"/>
            </a:endParaRPr>
          </a:p>
        </p:txBody>
      </p:sp>
      <p:sp>
        <p:nvSpPr>
          <p:cNvPr id="273" name="Google Shape;273;p33"/>
          <p:cNvSpPr txBox="1"/>
          <p:nvPr>
            <p:ph idx="1" type="body"/>
          </p:nvPr>
        </p:nvSpPr>
        <p:spPr>
          <a:xfrm>
            <a:off x="779475" y="4615450"/>
            <a:ext cx="7583400" cy="1422000"/>
          </a:xfrm>
          <a:prstGeom prst="rect">
            <a:avLst/>
          </a:prstGeom>
          <a:noFill/>
          <a:ln>
            <a:noFill/>
          </a:ln>
        </p:spPr>
        <p:txBody>
          <a:bodyPr anchorCtr="0" anchor="t" bIns="45700" lIns="91425" spcFirstLastPara="1" rIns="91425" wrap="square" tIns="45700">
            <a:noAutofit/>
          </a:bodyPr>
          <a:lstStyle/>
          <a:p>
            <a:pPr indent="-342900" lvl="0" marL="457200" rtl="0">
              <a:spcBef>
                <a:spcPts val="0"/>
              </a:spcBef>
              <a:spcAft>
                <a:spcPts val="0"/>
              </a:spcAft>
              <a:buSzPts val="1800"/>
              <a:buChar char="●"/>
            </a:pPr>
            <a:r>
              <a:rPr lang="en-US" sz="1800"/>
              <a:t>#3890 - Map Disappears on Browser Resize</a:t>
            </a:r>
            <a:endParaRPr sz="1800"/>
          </a:p>
          <a:p>
            <a:pPr indent="-342900" lvl="0" marL="457200" rtl="0">
              <a:spcBef>
                <a:spcPts val="1000"/>
              </a:spcBef>
              <a:spcAft>
                <a:spcPts val="0"/>
              </a:spcAft>
              <a:buSzPts val="1800"/>
              <a:buChar char="●"/>
            </a:pPr>
            <a:r>
              <a:rPr lang="en-US" sz="1800"/>
              <a:t>#3947 - Clear Markers on Search</a:t>
            </a:r>
            <a:endParaRPr sz="1800"/>
          </a:p>
          <a:p>
            <a:pPr indent="-342900" lvl="0" marL="457200" rtl="0">
              <a:spcBef>
                <a:spcPts val="1000"/>
              </a:spcBef>
              <a:spcAft>
                <a:spcPts val="1000"/>
              </a:spcAft>
              <a:buSzPts val="1800"/>
              <a:buChar char="●"/>
            </a:pPr>
            <a:r>
              <a:rPr lang="en-US" sz="1800"/>
              <a:t>#4008 - Fix Map Sizing</a:t>
            </a:r>
            <a:endParaRPr sz="1600"/>
          </a:p>
        </p:txBody>
      </p:sp>
      <p:pic>
        <p:nvPicPr>
          <p:cNvPr id="274" name="Google Shape;274;p33"/>
          <p:cNvPicPr preferRelativeResize="0"/>
          <p:nvPr/>
        </p:nvPicPr>
        <p:blipFill rotWithShape="1">
          <a:blip r:embed="rId3">
            <a:alphaModFix/>
          </a:blip>
          <a:srcRect b="9335" l="6163" r="6040" t="30629"/>
          <a:stretch/>
        </p:blipFill>
        <p:spPr>
          <a:xfrm>
            <a:off x="891937" y="1666100"/>
            <a:ext cx="7360114" cy="2830537"/>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34"/>
          <p:cNvSpPr txBox="1"/>
          <p:nvPr>
            <p:ph type="title"/>
          </p:nvPr>
        </p:nvSpPr>
        <p:spPr>
          <a:xfrm>
            <a:off x="779463" y="378975"/>
            <a:ext cx="7583400" cy="1044600"/>
          </a:xfrm>
          <a:prstGeom prst="rect">
            <a:avLst/>
          </a:prstGeom>
          <a:noFill/>
          <a:ln>
            <a:noFill/>
          </a:ln>
        </p:spPr>
        <p:txBody>
          <a:bodyPr anchorCtr="0" anchor="b" bIns="45700" lIns="91425" spcFirstLastPara="1" rIns="91425" wrap="square" tIns="45700">
            <a:noAutofit/>
          </a:bodyPr>
          <a:lstStyle/>
          <a:p>
            <a:pPr indent="0" lvl="0" marL="0" marR="0" rtl="0">
              <a:spcBef>
                <a:spcPts val="0"/>
              </a:spcBef>
              <a:spcAft>
                <a:spcPts val="0"/>
              </a:spcAft>
              <a:buNone/>
            </a:pPr>
            <a:r>
              <a:rPr lang="en-US"/>
              <a:t>Wishlist</a:t>
            </a:r>
            <a:endParaRPr b="0" i="0" sz="3800" u="none" cap="none" strike="noStrike">
              <a:solidFill>
                <a:srgbClr val="001D4D"/>
              </a:solidFill>
              <a:latin typeface="Trebuchet MS"/>
              <a:ea typeface="Trebuchet MS"/>
              <a:cs typeface="Trebuchet MS"/>
              <a:sym typeface="Trebuchet MS"/>
            </a:endParaRPr>
          </a:p>
        </p:txBody>
      </p:sp>
      <p:sp>
        <p:nvSpPr>
          <p:cNvPr id="281" name="Google Shape;281;p34"/>
          <p:cNvSpPr txBox="1"/>
          <p:nvPr>
            <p:ph idx="1" type="body"/>
          </p:nvPr>
        </p:nvSpPr>
        <p:spPr>
          <a:xfrm>
            <a:off x="779475" y="1807950"/>
            <a:ext cx="7583400" cy="4229400"/>
          </a:xfrm>
          <a:prstGeom prst="rect">
            <a:avLst/>
          </a:prstGeom>
          <a:noFill/>
          <a:ln>
            <a:noFill/>
          </a:ln>
        </p:spPr>
        <p:txBody>
          <a:bodyPr anchorCtr="0" anchor="t" bIns="45700" lIns="91425" spcFirstLastPara="1" rIns="91425" wrap="square" tIns="45700">
            <a:noAutofit/>
          </a:bodyPr>
          <a:lstStyle/>
          <a:p>
            <a:pPr indent="-355600" lvl="0" marL="457200" rtl="0">
              <a:spcBef>
                <a:spcPts val="0"/>
              </a:spcBef>
              <a:spcAft>
                <a:spcPts val="0"/>
              </a:spcAft>
              <a:buSzPts val="2000"/>
              <a:buChar char="●"/>
            </a:pPr>
            <a:r>
              <a:rPr lang="en-US" sz="2000"/>
              <a:t>Google Places API is limited to only 25,000 calls per day and only 25 calls per second can be made on a free API key</a:t>
            </a:r>
            <a:endParaRPr sz="2000"/>
          </a:p>
          <a:p>
            <a:pPr indent="0" lvl="0" marL="457200" rtl="0">
              <a:spcBef>
                <a:spcPts val="1000"/>
              </a:spcBef>
              <a:spcAft>
                <a:spcPts val="0"/>
              </a:spcAft>
              <a:buNone/>
            </a:pPr>
            <a:r>
              <a:t/>
            </a:r>
            <a:endParaRPr sz="2000"/>
          </a:p>
          <a:p>
            <a:pPr indent="-355600" lvl="0" marL="457200" rtl="0">
              <a:spcBef>
                <a:spcPts val="1000"/>
              </a:spcBef>
              <a:spcAft>
                <a:spcPts val="0"/>
              </a:spcAft>
              <a:buSzPts val="2000"/>
              <a:buChar char="●"/>
            </a:pPr>
            <a:r>
              <a:rPr lang="en-US" sz="2000"/>
              <a:t>Utilize geolocation to get the user’s location on opening the local scoop page and immediately show the map centered on their location.</a:t>
            </a:r>
            <a:endParaRPr sz="2000"/>
          </a:p>
          <a:p>
            <a:pPr indent="0" lvl="0" marL="457200" rtl="0">
              <a:spcBef>
                <a:spcPts val="1000"/>
              </a:spcBef>
              <a:spcAft>
                <a:spcPts val="0"/>
              </a:spcAft>
              <a:buNone/>
            </a:pPr>
            <a:r>
              <a:t/>
            </a:r>
            <a:endParaRPr sz="2000"/>
          </a:p>
          <a:p>
            <a:pPr indent="-355600" lvl="0" marL="457200" rtl="0">
              <a:spcBef>
                <a:spcPts val="1000"/>
              </a:spcBef>
              <a:spcAft>
                <a:spcPts val="1000"/>
              </a:spcAft>
              <a:buSzPts val="2000"/>
              <a:buChar char="●"/>
            </a:pPr>
            <a:r>
              <a:rPr lang="en-US" sz="2000"/>
              <a:t>Implement more features such as traffic routing, neighborhood demographics, average salaries by location, etc.</a:t>
            </a:r>
            <a:endParaRPr sz="20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Google Shape;287;p3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288" name="Google Shape;288;p3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endParaRPr/>
          </a:p>
          <a:p>
            <a:pPr indent="-282575" lvl="0" marL="282575" marR="0" rtl="0" algn="l">
              <a:spcBef>
                <a:spcPts val="2000"/>
              </a:spcBef>
              <a:spcAft>
                <a:spcPts val="0"/>
              </a:spcAft>
              <a:buClr>
                <a:srgbClr val="001D4D"/>
              </a:buClr>
              <a:buSzPts val="2200"/>
              <a:buFont typeface="Noto Sans Symbols"/>
              <a:buChar char="●"/>
            </a:pPr>
            <a:r>
              <a:rPr lang="en-US"/>
              <a:t>C</a:t>
            </a:r>
            <a:r>
              <a:rPr b="0" i="0" lang="en-US" sz="2200" u="none" cap="none" strike="noStrike">
                <a:solidFill>
                  <a:srgbClr val="001D4D"/>
                </a:solidFill>
                <a:latin typeface="Trebuchet MS"/>
                <a:ea typeface="Trebuchet MS"/>
                <a:cs typeface="Trebuchet MS"/>
                <a:sym typeface="Trebuchet MS"/>
              </a:rPr>
              <a:t>ontact</a:t>
            </a:r>
            <a:r>
              <a:rPr lang="en-US"/>
              <a:t>: Orlando Arnosa, oarno004@fiu.edu</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89" name="Google Shape;289;p35"/>
          <p:cNvPicPr preferRelativeResize="0"/>
          <p:nvPr/>
        </p:nvPicPr>
        <p:blipFill rotWithShape="1">
          <a:blip r:embed="rId3">
            <a:alphaModFix/>
          </a:blip>
          <a:srcRect b="24773" l="19922" r="62694" t="23213"/>
          <a:stretch/>
        </p:blipFill>
        <p:spPr>
          <a:xfrm>
            <a:off x="1030575" y="4421662"/>
            <a:ext cx="615951" cy="553650"/>
          </a:xfrm>
          <a:prstGeom prst="rect">
            <a:avLst/>
          </a:prstGeom>
          <a:noFill/>
          <a:ln>
            <a:noFill/>
          </a:ln>
        </p:spPr>
      </p:pic>
      <p:pic>
        <p:nvPicPr>
          <p:cNvPr id="290" name="Google Shape;290;p35"/>
          <p:cNvPicPr preferRelativeResize="0"/>
          <p:nvPr/>
        </p:nvPicPr>
        <p:blipFill>
          <a:blip r:embed="rId4">
            <a:alphaModFix/>
          </a:blip>
          <a:stretch>
            <a:fillRect/>
          </a:stretch>
        </p:blipFill>
        <p:spPr>
          <a:xfrm>
            <a:off x="2032400" y="5157020"/>
            <a:ext cx="869561" cy="691934"/>
          </a:xfrm>
          <a:prstGeom prst="rect">
            <a:avLst/>
          </a:prstGeom>
          <a:noFill/>
          <a:ln>
            <a:noFill/>
          </a:ln>
        </p:spPr>
      </p:pic>
      <p:pic>
        <p:nvPicPr>
          <p:cNvPr id="291" name="Google Shape;291;p35"/>
          <p:cNvPicPr preferRelativeResize="0"/>
          <p:nvPr/>
        </p:nvPicPr>
        <p:blipFill>
          <a:blip r:embed="rId5">
            <a:alphaModFix/>
          </a:blip>
          <a:stretch>
            <a:fillRect/>
          </a:stretch>
        </p:blipFill>
        <p:spPr>
          <a:xfrm>
            <a:off x="2166356" y="4389830"/>
            <a:ext cx="601642" cy="497571"/>
          </a:xfrm>
          <a:prstGeom prst="rect">
            <a:avLst/>
          </a:prstGeom>
          <a:noFill/>
          <a:ln>
            <a:noFill/>
          </a:ln>
        </p:spPr>
      </p:pic>
      <p:pic>
        <p:nvPicPr>
          <p:cNvPr id="292" name="Google Shape;292;p35"/>
          <p:cNvPicPr preferRelativeResize="0"/>
          <p:nvPr/>
        </p:nvPicPr>
        <p:blipFill rotWithShape="1">
          <a:blip r:embed="rId6">
            <a:alphaModFix/>
          </a:blip>
          <a:srcRect b="0" l="24523" r="23366" t="0"/>
          <a:stretch/>
        </p:blipFill>
        <p:spPr>
          <a:xfrm>
            <a:off x="3214619" y="5217859"/>
            <a:ext cx="869561" cy="690016"/>
          </a:xfrm>
          <a:prstGeom prst="rect">
            <a:avLst/>
          </a:prstGeom>
          <a:noFill/>
          <a:ln>
            <a:noFill/>
          </a:ln>
        </p:spPr>
      </p:pic>
      <p:pic>
        <p:nvPicPr>
          <p:cNvPr id="293" name="Google Shape;293;p35"/>
          <p:cNvPicPr preferRelativeResize="0"/>
          <p:nvPr/>
        </p:nvPicPr>
        <p:blipFill>
          <a:blip r:embed="rId7">
            <a:alphaModFix/>
          </a:blip>
          <a:stretch>
            <a:fillRect/>
          </a:stretch>
        </p:blipFill>
        <p:spPr>
          <a:xfrm>
            <a:off x="3287832" y="4389825"/>
            <a:ext cx="723135" cy="617336"/>
          </a:xfrm>
          <a:prstGeom prst="rect">
            <a:avLst/>
          </a:prstGeom>
          <a:noFill/>
          <a:ln>
            <a:noFill/>
          </a:ln>
        </p:spPr>
      </p:pic>
      <p:pic>
        <p:nvPicPr>
          <p:cNvPr id="294" name="Google Shape;294;p35"/>
          <p:cNvPicPr preferRelativeResize="0"/>
          <p:nvPr/>
        </p:nvPicPr>
        <p:blipFill>
          <a:blip r:embed="rId8">
            <a:alphaModFix/>
          </a:blip>
          <a:stretch>
            <a:fillRect/>
          </a:stretch>
        </p:blipFill>
        <p:spPr>
          <a:xfrm>
            <a:off x="4316739" y="4357978"/>
            <a:ext cx="508945" cy="617331"/>
          </a:xfrm>
          <a:prstGeom prst="rect">
            <a:avLst/>
          </a:prstGeom>
          <a:noFill/>
          <a:ln>
            <a:noFill/>
          </a:ln>
        </p:spPr>
      </p:pic>
      <p:pic>
        <p:nvPicPr>
          <p:cNvPr id="295" name="Google Shape;295;p35"/>
          <p:cNvPicPr preferRelativeResize="0"/>
          <p:nvPr/>
        </p:nvPicPr>
        <p:blipFill>
          <a:blip r:embed="rId9">
            <a:alphaModFix/>
          </a:blip>
          <a:stretch>
            <a:fillRect/>
          </a:stretch>
        </p:blipFill>
        <p:spPr>
          <a:xfrm>
            <a:off x="4970725" y="4320673"/>
            <a:ext cx="1826669" cy="691924"/>
          </a:xfrm>
          <a:prstGeom prst="rect">
            <a:avLst/>
          </a:prstGeom>
          <a:noFill/>
          <a:ln>
            <a:noFill/>
          </a:ln>
        </p:spPr>
      </p:pic>
      <p:pic>
        <p:nvPicPr>
          <p:cNvPr id="296" name="Google Shape;296;p35"/>
          <p:cNvPicPr preferRelativeResize="0"/>
          <p:nvPr/>
        </p:nvPicPr>
        <p:blipFill>
          <a:blip r:embed="rId10">
            <a:alphaModFix/>
          </a:blip>
          <a:stretch>
            <a:fillRect/>
          </a:stretch>
        </p:blipFill>
        <p:spPr>
          <a:xfrm>
            <a:off x="1037725" y="5202160"/>
            <a:ext cx="601650" cy="601650"/>
          </a:xfrm>
          <a:prstGeom prst="rect">
            <a:avLst/>
          </a:prstGeom>
          <a:noFill/>
          <a:ln>
            <a:noFill/>
          </a:ln>
        </p:spPr>
      </p:pic>
      <p:pic>
        <p:nvPicPr>
          <p:cNvPr id="297" name="Google Shape;297;p35"/>
          <p:cNvPicPr preferRelativeResize="0"/>
          <p:nvPr/>
        </p:nvPicPr>
        <p:blipFill rotWithShape="1">
          <a:blip r:embed="rId11">
            <a:alphaModFix/>
          </a:blip>
          <a:srcRect b="0" l="0" r="75287" t="0"/>
          <a:stretch/>
        </p:blipFill>
        <p:spPr>
          <a:xfrm>
            <a:off x="4317530" y="5230125"/>
            <a:ext cx="508924" cy="545736"/>
          </a:xfrm>
          <a:prstGeom prst="rect">
            <a:avLst/>
          </a:prstGeom>
          <a:noFill/>
          <a:ln>
            <a:noFill/>
          </a:ln>
        </p:spPr>
      </p:pic>
      <p:pic>
        <p:nvPicPr>
          <p:cNvPr id="298" name="Google Shape;298;p35"/>
          <p:cNvPicPr preferRelativeResize="0"/>
          <p:nvPr/>
        </p:nvPicPr>
        <p:blipFill>
          <a:blip r:embed="rId12">
            <a:alphaModFix/>
          </a:blip>
          <a:stretch>
            <a:fillRect/>
          </a:stretch>
        </p:blipFill>
        <p:spPr>
          <a:xfrm>
            <a:off x="5059799" y="5277375"/>
            <a:ext cx="637350" cy="451225"/>
          </a:xfrm>
          <a:prstGeom prst="rect">
            <a:avLst/>
          </a:prstGeom>
          <a:noFill/>
          <a:ln>
            <a:noFill/>
          </a:ln>
        </p:spPr>
      </p:pic>
      <p:pic>
        <p:nvPicPr>
          <p:cNvPr id="299" name="Google Shape;299;p35"/>
          <p:cNvPicPr preferRelativeResize="0"/>
          <p:nvPr/>
        </p:nvPicPr>
        <p:blipFill>
          <a:blip r:embed="rId13">
            <a:alphaModFix/>
          </a:blip>
          <a:stretch>
            <a:fillRect/>
          </a:stretch>
        </p:blipFill>
        <p:spPr>
          <a:xfrm>
            <a:off x="5930500" y="5157951"/>
            <a:ext cx="1268355" cy="617324"/>
          </a:xfrm>
          <a:prstGeom prst="rect">
            <a:avLst/>
          </a:prstGeom>
          <a:noFill/>
          <a:ln>
            <a:noFill/>
          </a:ln>
        </p:spPr>
      </p:pic>
      <p:pic>
        <p:nvPicPr>
          <p:cNvPr id="300" name="Google Shape;300;p35"/>
          <p:cNvPicPr preferRelativeResize="0"/>
          <p:nvPr/>
        </p:nvPicPr>
        <p:blipFill>
          <a:blip r:embed="rId14">
            <a:alphaModFix/>
          </a:blip>
          <a:stretch>
            <a:fillRect/>
          </a:stretch>
        </p:blipFill>
        <p:spPr>
          <a:xfrm>
            <a:off x="7198850" y="4347963"/>
            <a:ext cx="637350" cy="637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sp>
        <p:nvSpPr>
          <p:cNvPr id="306" name="Google Shape;306;p36"/>
          <p:cNvSpPr txBox="1"/>
          <p:nvPr>
            <p:ph type="title"/>
          </p:nvPr>
        </p:nvSpPr>
        <p:spPr>
          <a:xfrm>
            <a:off x="780288" y="2215025"/>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US"/>
              <a:t>Neighborhood Amenities</a:t>
            </a:r>
            <a:endParaRPr b="1"/>
          </a:p>
        </p:txBody>
      </p:sp>
      <p:pic>
        <p:nvPicPr>
          <p:cNvPr id="307" name="Google Shape;307;p36"/>
          <p:cNvPicPr preferRelativeResize="0"/>
          <p:nvPr/>
        </p:nvPicPr>
        <p:blipFill>
          <a:blip r:embed="rId3">
            <a:alphaModFix/>
          </a:blip>
          <a:stretch>
            <a:fillRect/>
          </a:stretch>
        </p:blipFill>
        <p:spPr>
          <a:xfrm>
            <a:off x="8783963" y="6492925"/>
            <a:ext cx="253400" cy="286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Google Shape;159;p19"/>
          <p:cNvSpPr txBox="1"/>
          <p:nvPr>
            <p:ph type="title"/>
          </p:nvPr>
        </p:nvSpPr>
        <p:spPr>
          <a:xfrm>
            <a:off x="780288" y="2215025"/>
            <a:ext cx="7583400" cy="104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US"/>
              <a:t>Local Scoop </a:t>
            </a:r>
            <a:endParaRPr b="1"/>
          </a:p>
          <a:p>
            <a:pPr indent="0" lvl="0" marL="0" algn="ctr">
              <a:spcBef>
                <a:spcPts val="0"/>
              </a:spcBef>
              <a:spcAft>
                <a:spcPts val="0"/>
              </a:spcAft>
              <a:buNone/>
            </a:pPr>
            <a:r>
              <a:rPr b="1" lang="en-US"/>
              <a:t>Page, Map, and Search</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37"/>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Amenities: Problem</a:t>
            </a:r>
            <a:endParaRPr/>
          </a:p>
        </p:txBody>
      </p:sp>
      <p:sp>
        <p:nvSpPr>
          <p:cNvPr id="314" name="Google Shape;314;p37"/>
          <p:cNvSpPr txBox="1"/>
          <p:nvPr>
            <p:ph idx="1" type="body"/>
          </p:nvPr>
        </p:nvSpPr>
        <p:spPr>
          <a:xfrm>
            <a:off x="779463" y="1594275"/>
            <a:ext cx="7583400" cy="4208400"/>
          </a:xfrm>
          <a:prstGeom prst="rect">
            <a:avLst/>
          </a:prstGeom>
        </p:spPr>
        <p:txBody>
          <a:bodyPr anchorCtr="0" anchor="t" bIns="91425" lIns="91425" spcFirstLastPara="1" rIns="91425" wrap="square" tIns="91425">
            <a:noAutofit/>
          </a:bodyPr>
          <a:lstStyle/>
          <a:p>
            <a:pPr indent="-419100" lvl="0" marL="457200" rtl="0">
              <a:spcBef>
                <a:spcPts val="0"/>
              </a:spcBef>
              <a:spcAft>
                <a:spcPts val="0"/>
              </a:spcAft>
              <a:buClr>
                <a:srgbClr val="001D4D"/>
              </a:buClr>
              <a:buSzPts val="3000"/>
              <a:buFont typeface="Arial"/>
              <a:buChar char="●"/>
            </a:pPr>
            <a:r>
              <a:rPr b="1" lang="en-US" sz="3000">
                <a:solidFill>
                  <a:srgbClr val="001D4D"/>
                </a:solidFill>
              </a:rPr>
              <a:t>BreazeHome</a:t>
            </a:r>
            <a:r>
              <a:rPr lang="en-US" sz="3000">
                <a:solidFill>
                  <a:srgbClr val="001D4D"/>
                </a:solidFill>
              </a:rPr>
              <a:t> offers a means to view amenities near a selected property, however, the data is not reliable.</a:t>
            </a:r>
            <a:endParaRPr sz="3000">
              <a:solidFill>
                <a:srgbClr val="001D4D"/>
              </a:solidFill>
            </a:endParaRPr>
          </a:p>
          <a:p>
            <a:pPr indent="0" lvl="0" marL="457200" rtl="0">
              <a:spcBef>
                <a:spcPts val="0"/>
              </a:spcBef>
              <a:spcAft>
                <a:spcPts val="0"/>
              </a:spcAft>
              <a:buNone/>
            </a:pPr>
            <a:r>
              <a:t/>
            </a:r>
            <a:endParaRPr sz="3000">
              <a:solidFill>
                <a:srgbClr val="001D4D"/>
              </a:solidFill>
            </a:endParaRPr>
          </a:p>
          <a:p>
            <a:pPr indent="-419100" lvl="0" marL="457200" rtl="0">
              <a:spcBef>
                <a:spcPts val="0"/>
              </a:spcBef>
              <a:spcAft>
                <a:spcPts val="0"/>
              </a:spcAft>
              <a:buClr>
                <a:srgbClr val="001D4D"/>
              </a:buClr>
              <a:buSzPts val="3000"/>
              <a:buFont typeface="Trebuchet MS"/>
              <a:buChar char="●"/>
            </a:pPr>
            <a:r>
              <a:rPr lang="en-US" sz="3000">
                <a:solidFill>
                  <a:srgbClr val="001D4D"/>
                </a:solidFill>
              </a:rPr>
              <a:t>Additionally, there is no way for a user to search for and identify a desired neighborhood based on local amenities.</a:t>
            </a:r>
            <a:endParaRPr sz="3000">
              <a:solidFill>
                <a:srgbClr val="001D4D"/>
              </a:solidFill>
            </a:endParaRPr>
          </a:p>
          <a:p>
            <a:pPr indent="0" lvl="0" marL="457200" rtl="0">
              <a:spcBef>
                <a:spcPts val="0"/>
              </a:spcBef>
              <a:spcAft>
                <a:spcPts val="0"/>
              </a:spcAft>
              <a:buNone/>
            </a:pPr>
            <a:r>
              <a:t/>
            </a:r>
            <a:endParaRPr sz="3000">
              <a:solidFill>
                <a:srgbClr val="001D4D"/>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38"/>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Amenities: Design Influence</a:t>
            </a:r>
            <a:endParaRPr/>
          </a:p>
        </p:txBody>
      </p:sp>
      <p:pic>
        <p:nvPicPr>
          <p:cNvPr id="321" name="Google Shape;321;p38"/>
          <p:cNvPicPr preferRelativeResize="0"/>
          <p:nvPr/>
        </p:nvPicPr>
        <p:blipFill>
          <a:blip r:embed="rId3">
            <a:alphaModFix/>
          </a:blip>
          <a:stretch>
            <a:fillRect/>
          </a:stretch>
        </p:blipFill>
        <p:spPr>
          <a:xfrm>
            <a:off x="1598375" y="1917000"/>
            <a:ext cx="5947226" cy="3871874"/>
          </a:xfrm>
          <a:prstGeom prst="rect">
            <a:avLst/>
          </a:prstGeom>
          <a:noFill/>
          <a:ln>
            <a:noFill/>
          </a:ln>
        </p:spPr>
      </p:pic>
      <p:sp>
        <p:nvSpPr>
          <p:cNvPr id="322" name="Google Shape;322;p38"/>
          <p:cNvSpPr txBox="1"/>
          <p:nvPr/>
        </p:nvSpPr>
        <p:spPr>
          <a:xfrm>
            <a:off x="3081313" y="1520100"/>
            <a:ext cx="2981400" cy="302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b="1" lang="en-US">
                <a:solidFill>
                  <a:srgbClr val="001D4D"/>
                </a:solidFill>
                <a:latin typeface="Trebuchet MS"/>
                <a:ea typeface="Trebuchet MS"/>
                <a:cs typeface="Trebuchet MS"/>
                <a:sym typeface="Trebuchet MS"/>
              </a:rPr>
              <a:t>Trulia Maps: Amenities Section</a:t>
            </a:r>
            <a:endParaRPr b="1">
              <a:solidFill>
                <a:srgbClr val="001D4D"/>
              </a:solidFill>
              <a:latin typeface="Trebuchet MS"/>
              <a:ea typeface="Trebuchet MS"/>
              <a:cs typeface="Trebuchet MS"/>
              <a:sym typeface="Trebuchet M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sp>
        <p:nvSpPr>
          <p:cNvPr id="328" name="Google Shape;328;p39"/>
          <p:cNvSpPr txBox="1"/>
          <p:nvPr>
            <p:ph type="title"/>
          </p:nvPr>
        </p:nvSpPr>
        <p:spPr>
          <a:xfrm>
            <a:off x="823700" y="294075"/>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Neighborhood</a:t>
            </a:r>
            <a:r>
              <a:rPr lang="en-US"/>
              <a:t> Amenities</a:t>
            </a:r>
            <a:endParaRPr b="0" i="0" sz="3800" u="none" cap="none" strike="noStrike">
              <a:solidFill>
                <a:srgbClr val="001D4D"/>
              </a:solidFill>
              <a:latin typeface="Trebuchet MS"/>
              <a:ea typeface="Trebuchet MS"/>
              <a:cs typeface="Trebuchet MS"/>
              <a:sym typeface="Trebuchet MS"/>
            </a:endParaRPr>
          </a:p>
        </p:txBody>
      </p:sp>
      <p:sp>
        <p:nvSpPr>
          <p:cNvPr id="329" name="Google Shape;329;p39"/>
          <p:cNvSpPr txBox="1"/>
          <p:nvPr/>
        </p:nvSpPr>
        <p:spPr>
          <a:xfrm>
            <a:off x="2355600" y="1360375"/>
            <a:ext cx="4432800" cy="3912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US">
                <a:solidFill>
                  <a:srgbClr val="001D4D"/>
                </a:solidFill>
                <a:latin typeface="Trebuchet MS"/>
                <a:ea typeface="Trebuchet MS"/>
                <a:cs typeface="Trebuchet MS"/>
                <a:sym typeface="Trebuchet MS"/>
              </a:rPr>
              <a:t>Amenities: Local Scoop Implementation</a:t>
            </a:r>
            <a:endParaRPr b="1">
              <a:solidFill>
                <a:srgbClr val="001D4D"/>
              </a:solidFill>
              <a:latin typeface="Trebuchet MS"/>
              <a:ea typeface="Trebuchet MS"/>
              <a:cs typeface="Trebuchet MS"/>
              <a:sym typeface="Trebuchet MS"/>
            </a:endParaRPr>
          </a:p>
        </p:txBody>
      </p:sp>
      <p:pic>
        <p:nvPicPr>
          <p:cNvPr id="330" name="Google Shape;330;p39"/>
          <p:cNvPicPr preferRelativeResize="0"/>
          <p:nvPr/>
        </p:nvPicPr>
        <p:blipFill>
          <a:blip r:embed="rId3">
            <a:alphaModFix/>
          </a:blip>
          <a:stretch>
            <a:fillRect/>
          </a:stretch>
        </p:blipFill>
        <p:spPr>
          <a:xfrm>
            <a:off x="1148150" y="1825325"/>
            <a:ext cx="6847700" cy="406382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4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 Case</a:t>
            </a:r>
            <a:endParaRPr b="0" i="0" sz="3800" u="none" cap="none" strike="noStrike">
              <a:solidFill>
                <a:srgbClr val="001D4D"/>
              </a:solidFill>
              <a:latin typeface="Trebuchet MS"/>
              <a:ea typeface="Trebuchet MS"/>
              <a:cs typeface="Trebuchet MS"/>
              <a:sym typeface="Trebuchet MS"/>
            </a:endParaRPr>
          </a:p>
        </p:txBody>
      </p:sp>
      <p:pic>
        <p:nvPicPr>
          <p:cNvPr id="337" name="Google Shape;337;p40"/>
          <p:cNvPicPr preferRelativeResize="0"/>
          <p:nvPr/>
        </p:nvPicPr>
        <p:blipFill rotWithShape="1">
          <a:blip r:embed="rId3">
            <a:alphaModFix/>
          </a:blip>
          <a:srcRect b="0" l="2969" r="0" t="2771"/>
          <a:stretch/>
        </p:blipFill>
        <p:spPr>
          <a:xfrm>
            <a:off x="779475" y="1638225"/>
            <a:ext cx="7468402" cy="498575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sp>
        <p:nvSpPr>
          <p:cNvPr id="343" name="Google Shape;343;p41"/>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Amenities: Sequence Diagram</a:t>
            </a:r>
            <a:endParaRPr/>
          </a:p>
        </p:txBody>
      </p:sp>
      <p:pic>
        <p:nvPicPr>
          <p:cNvPr id="344" name="Google Shape;344;p41"/>
          <p:cNvPicPr preferRelativeResize="0"/>
          <p:nvPr/>
        </p:nvPicPr>
        <p:blipFill>
          <a:blip r:embed="rId3">
            <a:alphaModFix/>
          </a:blip>
          <a:stretch>
            <a:fillRect/>
          </a:stretch>
        </p:blipFill>
        <p:spPr>
          <a:xfrm>
            <a:off x="1498350" y="1308825"/>
            <a:ext cx="5127602" cy="512760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sp>
        <p:nvSpPr>
          <p:cNvPr id="350" name="Google Shape;350;p4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Neighborhood Amenities</a:t>
            </a:r>
            <a:endParaRPr/>
          </a:p>
        </p:txBody>
      </p:sp>
      <p:sp>
        <p:nvSpPr>
          <p:cNvPr id="351" name="Google Shape;351;p42"/>
          <p:cNvSpPr txBox="1"/>
          <p:nvPr>
            <p:ph idx="1" type="body"/>
          </p:nvPr>
        </p:nvSpPr>
        <p:spPr>
          <a:xfrm>
            <a:off x="779475" y="1288525"/>
            <a:ext cx="7583400" cy="46626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b="1" lang="en-US"/>
              <a:t>User Stories</a:t>
            </a:r>
            <a:endParaRPr b="1"/>
          </a:p>
          <a:p>
            <a:pPr indent="-368300" lvl="0" marL="457200" rtl="0">
              <a:spcBef>
                <a:spcPts val="2000"/>
              </a:spcBef>
              <a:spcAft>
                <a:spcPts val="0"/>
              </a:spcAft>
              <a:buSzPts val="2200"/>
              <a:buChar char="●"/>
            </a:pPr>
            <a:r>
              <a:rPr lang="en-US"/>
              <a:t>#2795 - Amenities Section on Local Scoop Page</a:t>
            </a:r>
            <a:endParaRPr/>
          </a:p>
          <a:p>
            <a:pPr indent="-368300" lvl="0" marL="457200" rtl="0">
              <a:spcBef>
                <a:spcPts val="2000"/>
              </a:spcBef>
              <a:spcAft>
                <a:spcPts val="0"/>
              </a:spcAft>
              <a:buSzPts val="2200"/>
              <a:buChar char="●"/>
            </a:pPr>
            <a:r>
              <a:rPr lang="en-US"/>
              <a:t>#3116 - Amenities API Integration</a:t>
            </a:r>
            <a:endParaRPr/>
          </a:p>
          <a:p>
            <a:pPr indent="0" lvl="0" marL="0" rtl="0">
              <a:spcBef>
                <a:spcPts val="2000"/>
              </a:spcBef>
              <a:spcAft>
                <a:spcPts val="0"/>
              </a:spcAft>
              <a:buNone/>
            </a:pPr>
            <a:r>
              <a:rPr b="1" lang="en-US"/>
              <a:t>Defects</a:t>
            </a:r>
            <a:endParaRPr b="1"/>
          </a:p>
          <a:p>
            <a:pPr indent="-368300" lvl="0" marL="457200" rtl="0">
              <a:spcBef>
                <a:spcPts val="2000"/>
              </a:spcBef>
              <a:spcAft>
                <a:spcPts val="0"/>
              </a:spcAft>
              <a:buSzPts val="2200"/>
              <a:buChar char="●"/>
            </a:pPr>
            <a:r>
              <a:rPr lang="en-US"/>
              <a:t>#3753 - Amenities Section Does not </a:t>
            </a:r>
            <a:r>
              <a:rPr lang="en-US"/>
              <a:t>Comply</a:t>
            </a:r>
            <a:r>
              <a:rPr lang="en-US"/>
              <a:t> with Yelp Display Rules</a:t>
            </a:r>
            <a:endParaRPr/>
          </a:p>
          <a:p>
            <a:pPr indent="-368300" lvl="0" marL="457200" rtl="0">
              <a:spcBef>
                <a:spcPts val="0"/>
              </a:spcBef>
              <a:spcAft>
                <a:spcPts val="0"/>
              </a:spcAft>
              <a:buSzPts val="2200"/>
              <a:buChar char="●"/>
            </a:pPr>
            <a:r>
              <a:rPr lang="en-US"/>
              <a:t>#3754 - Amenities Section Lists Empty Results</a:t>
            </a:r>
            <a:endParaRPr/>
          </a:p>
          <a:p>
            <a:pPr indent="-368300" lvl="0" marL="457200">
              <a:spcBef>
                <a:spcPts val="0"/>
              </a:spcBef>
              <a:spcAft>
                <a:spcPts val="0"/>
              </a:spcAft>
              <a:buSzPts val="2200"/>
              <a:buChar char="●"/>
            </a:pPr>
            <a:r>
              <a:rPr lang="en-US"/>
              <a:t>#3954 - Amenities do not Update on Map Drag Event</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43"/>
          <p:cNvSpPr txBox="1"/>
          <p:nvPr>
            <p:ph type="title"/>
          </p:nvPr>
        </p:nvSpPr>
        <p:spPr>
          <a:xfrm>
            <a:off x="779476" y="381000"/>
            <a:ext cx="80778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lang="en-US" sz="2800"/>
              <a:t>#2795 - Amenities Section on Local Scoop Page</a:t>
            </a:r>
            <a:endParaRPr sz="2800"/>
          </a:p>
        </p:txBody>
      </p:sp>
      <p:sp>
        <p:nvSpPr>
          <p:cNvPr id="358" name="Google Shape;358;p43"/>
          <p:cNvSpPr txBox="1"/>
          <p:nvPr>
            <p:ph idx="1" type="body"/>
          </p:nvPr>
        </p:nvSpPr>
        <p:spPr>
          <a:xfrm>
            <a:off x="736013" y="1594125"/>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800">
                <a:solidFill>
                  <a:srgbClr val="001D4D"/>
                </a:solidFill>
              </a:rPr>
              <a:t>Description:</a:t>
            </a:r>
            <a:endParaRPr b="1" sz="1800">
              <a:solidFill>
                <a:srgbClr val="001D4D"/>
              </a:solidFill>
            </a:endParaRPr>
          </a:p>
          <a:p>
            <a:pPr indent="-342900" lvl="0" marL="558800" rtl="0">
              <a:lnSpc>
                <a:spcPct val="133636"/>
              </a:lnSpc>
              <a:spcBef>
                <a:spcPts val="400"/>
              </a:spcBef>
              <a:spcAft>
                <a:spcPts val="0"/>
              </a:spcAft>
              <a:buClr>
                <a:srgbClr val="001D4D"/>
              </a:buClr>
              <a:buSzPts val="1800"/>
              <a:buFont typeface="Trebuchet MS"/>
              <a:buChar char="●"/>
            </a:pPr>
            <a:r>
              <a:rPr lang="en-US" sz="1800">
                <a:solidFill>
                  <a:srgbClr val="001D4D"/>
                </a:solidFill>
              </a:rPr>
              <a:t>As a user, I should be able to view an amenities section on the new Local Scoop page through a button on the navbar</a:t>
            </a:r>
            <a:endParaRPr sz="1800">
              <a:solidFill>
                <a:srgbClr val="001D4D"/>
              </a:solidFill>
            </a:endParaRPr>
          </a:p>
          <a:p>
            <a:pPr indent="0" lvl="0" marL="0" rtl="0">
              <a:lnSpc>
                <a:spcPct val="115000"/>
              </a:lnSpc>
              <a:spcBef>
                <a:spcPts val="1200"/>
              </a:spcBef>
              <a:spcAft>
                <a:spcPts val="0"/>
              </a:spcAft>
              <a:buClr>
                <a:schemeClr val="dk1"/>
              </a:buClr>
              <a:buSzPts val="1100"/>
              <a:buFont typeface="Arial"/>
              <a:buNone/>
            </a:pPr>
            <a:r>
              <a:rPr b="1" lang="en-US" sz="1800">
                <a:solidFill>
                  <a:srgbClr val="001D4D"/>
                </a:solidFill>
              </a:rPr>
              <a:t>Acceptance Criteria:</a:t>
            </a:r>
            <a:endParaRPr b="1" sz="1800">
              <a:solidFill>
                <a:srgbClr val="001D4D"/>
              </a:solidFill>
            </a:endParaRPr>
          </a:p>
          <a:p>
            <a:pPr indent="-342900" lvl="0" marL="558800" rtl="0">
              <a:lnSpc>
                <a:spcPct val="133636"/>
              </a:lnSpc>
              <a:spcBef>
                <a:spcPts val="400"/>
              </a:spcBef>
              <a:spcAft>
                <a:spcPts val="0"/>
              </a:spcAft>
              <a:buClr>
                <a:srgbClr val="001D4D"/>
              </a:buClr>
              <a:buSzPts val="1800"/>
              <a:buFont typeface="Trebuchet MS"/>
              <a:buAutoNum type="arabicPeriod"/>
            </a:pPr>
            <a:r>
              <a:rPr lang="en-US" sz="1800">
                <a:solidFill>
                  <a:srgbClr val="001D4D"/>
                </a:solidFill>
              </a:rPr>
              <a:t>Amenities section should be clearly labeled on the Local Scoop Page.</a:t>
            </a:r>
            <a:endParaRPr sz="1800">
              <a:solidFill>
                <a:srgbClr val="001D4D"/>
              </a:solidFill>
            </a:endParaRPr>
          </a:p>
          <a:p>
            <a:pPr indent="-342900" lvl="0" marL="558800" rtl="0">
              <a:lnSpc>
                <a:spcPct val="133636"/>
              </a:lnSpc>
              <a:spcBef>
                <a:spcPts val="0"/>
              </a:spcBef>
              <a:spcAft>
                <a:spcPts val="0"/>
              </a:spcAft>
              <a:buClr>
                <a:srgbClr val="001D4D"/>
              </a:buClr>
              <a:buSzPts val="1800"/>
              <a:buFont typeface="Trebuchet MS"/>
              <a:buAutoNum type="arabicPeriod"/>
            </a:pPr>
            <a:r>
              <a:rPr lang="en-US" sz="1800">
                <a:solidFill>
                  <a:srgbClr val="001D4D"/>
                </a:solidFill>
              </a:rPr>
              <a:t>Amenities label on the navbar should be responsive</a:t>
            </a:r>
            <a:endParaRPr sz="1800">
              <a:solidFill>
                <a:srgbClr val="001D4D"/>
              </a:solidFill>
            </a:endParaRPr>
          </a:p>
          <a:p>
            <a:pPr indent="-342900" lvl="0" marL="558800" rtl="0">
              <a:lnSpc>
                <a:spcPct val="133636"/>
              </a:lnSpc>
              <a:spcBef>
                <a:spcPts val="0"/>
              </a:spcBef>
              <a:spcAft>
                <a:spcPts val="0"/>
              </a:spcAft>
              <a:buClr>
                <a:srgbClr val="001D4D"/>
              </a:buClr>
              <a:buSzPts val="1800"/>
              <a:buFont typeface="Trebuchet MS"/>
              <a:buAutoNum type="arabicPeriod"/>
            </a:pPr>
            <a:r>
              <a:rPr lang="en-US" sz="1800">
                <a:solidFill>
                  <a:srgbClr val="001D4D"/>
                </a:solidFill>
              </a:rPr>
              <a:t>The menu-item should also serve as a dropdown with a list of checkboxes labeled by each amenity.</a:t>
            </a:r>
            <a:endParaRPr sz="1800">
              <a:solidFill>
                <a:srgbClr val="001D4D"/>
              </a:solidFill>
            </a:endParaRPr>
          </a:p>
          <a:p>
            <a:pPr indent="0" lvl="0" marL="0">
              <a:spcBef>
                <a:spcPts val="200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sp>
        <p:nvSpPr>
          <p:cNvPr id="364" name="Google Shape;364;p4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#3116 - Amenities API Integration</a:t>
            </a:r>
            <a:endParaRPr b="0" i="0" sz="3000" u="none" cap="none" strike="noStrike">
              <a:solidFill>
                <a:srgbClr val="001D4D"/>
              </a:solidFill>
              <a:latin typeface="Trebuchet MS"/>
              <a:ea typeface="Trebuchet MS"/>
              <a:cs typeface="Trebuchet MS"/>
              <a:sym typeface="Trebuchet MS"/>
            </a:endParaRPr>
          </a:p>
        </p:txBody>
      </p:sp>
      <p:sp>
        <p:nvSpPr>
          <p:cNvPr id="365" name="Google Shape;365;p44"/>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None/>
            </a:pPr>
            <a:r>
              <a:rPr b="1" lang="en-US" sz="1800">
                <a:solidFill>
                  <a:srgbClr val="001D4D"/>
                </a:solidFill>
              </a:rPr>
              <a:t>Description:</a:t>
            </a:r>
            <a:endParaRPr b="1" sz="1800">
              <a:solidFill>
                <a:srgbClr val="001D4D"/>
              </a:solidFill>
            </a:endParaRPr>
          </a:p>
          <a:p>
            <a:pPr indent="-342900" lvl="0" marL="457200" rtl="0">
              <a:lnSpc>
                <a:spcPct val="140000"/>
              </a:lnSpc>
              <a:spcBef>
                <a:spcPts val="400"/>
              </a:spcBef>
              <a:spcAft>
                <a:spcPts val="0"/>
              </a:spcAft>
              <a:buClr>
                <a:srgbClr val="001D4D"/>
              </a:buClr>
              <a:buSzPts val="1800"/>
              <a:buFont typeface="Trebuchet MS"/>
              <a:buChar char="●"/>
            </a:pPr>
            <a:r>
              <a:rPr lang="en-US" sz="1800">
                <a:solidFill>
                  <a:srgbClr val="001D4D"/>
                </a:solidFill>
              </a:rPr>
              <a:t>As a user, I want the ability to </a:t>
            </a:r>
            <a:r>
              <a:rPr lang="en-US" sz="1800"/>
              <a:t>display </a:t>
            </a:r>
            <a:r>
              <a:rPr lang="en-US" sz="1800">
                <a:solidFill>
                  <a:srgbClr val="001D4D"/>
                </a:solidFill>
              </a:rPr>
              <a:t>certain amenities based on the selected amenities in the amenities drop-down</a:t>
            </a:r>
            <a:endParaRPr sz="1800">
              <a:solidFill>
                <a:srgbClr val="001D4D"/>
              </a:solidFill>
            </a:endParaRPr>
          </a:p>
          <a:p>
            <a:pPr indent="0" lvl="0" marL="0" rtl="0">
              <a:lnSpc>
                <a:spcPct val="115000"/>
              </a:lnSpc>
              <a:spcBef>
                <a:spcPts val="1200"/>
              </a:spcBef>
              <a:spcAft>
                <a:spcPts val="0"/>
              </a:spcAft>
              <a:buNone/>
            </a:pPr>
            <a:r>
              <a:rPr b="1" lang="en-US" sz="1800">
                <a:solidFill>
                  <a:srgbClr val="001D4D"/>
                </a:solidFill>
              </a:rPr>
              <a:t>Acceptance Criteria:</a:t>
            </a:r>
            <a:endParaRPr b="1" sz="1800">
              <a:solidFill>
                <a:srgbClr val="001D4D"/>
              </a:solidFill>
            </a:endParaRPr>
          </a:p>
          <a:p>
            <a:pPr indent="-342900" lvl="0" marL="558800" rtl="0">
              <a:lnSpc>
                <a:spcPct val="133636"/>
              </a:lnSpc>
              <a:spcBef>
                <a:spcPts val="400"/>
              </a:spcBef>
              <a:spcAft>
                <a:spcPts val="0"/>
              </a:spcAft>
              <a:buClr>
                <a:srgbClr val="001D4D"/>
              </a:buClr>
              <a:buSzPts val="1800"/>
              <a:buFont typeface="Trebuchet MS"/>
              <a:buAutoNum type="arabicPeriod"/>
            </a:pPr>
            <a:r>
              <a:rPr lang="en-US" sz="1800">
                <a:solidFill>
                  <a:srgbClr val="001D4D"/>
                </a:solidFill>
              </a:rPr>
              <a:t>The map should update as soon as the user selects an amenity</a:t>
            </a:r>
            <a:endParaRPr sz="1800">
              <a:solidFill>
                <a:srgbClr val="001D4D"/>
              </a:solidFill>
            </a:endParaRPr>
          </a:p>
          <a:p>
            <a:pPr indent="-342900" lvl="0" marL="558800" rtl="0">
              <a:lnSpc>
                <a:spcPct val="133636"/>
              </a:lnSpc>
              <a:spcBef>
                <a:spcPts val="0"/>
              </a:spcBef>
              <a:spcAft>
                <a:spcPts val="0"/>
              </a:spcAft>
              <a:buClr>
                <a:srgbClr val="001D4D"/>
              </a:buClr>
              <a:buSzPts val="1800"/>
              <a:buFont typeface="Trebuchet MS"/>
              <a:buAutoNum type="arabicPeriod"/>
            </a:pPr>
            <a:r>
              <a:rPr lang="en-US" sz="1800">
                <a:solidFill>
                  <a:srgbClr val="001D4D"/>
                </a:solidFill>
              </a:rPr>
              <a:t>The map should have the ability to display multiple amenities at the same time</a:t>
            </a:r>
            <a:endParaRPr sz="1800">
              <a:solidFill>
                <a:srgbClr val="001D4D"/>
              </a:solidFill>
            </a:endParaRPr>
          </a:p>
          <a:p>
            <a:pPr indent="-342900" lvl="0" marL="558800" rtl="0">
              <a:lnSpc>
                <a:spcPct val="133636"/>
              </a:lnSpc>
              <a:spcBef>
                <a:spcPts val="0"/>
              </a:spcBef>
              <a:spcAft>
                <a:spcPts val="0"/>
              </a:spcAft>
              <a:buClr>
                <a:srgbClr val="001D4D"/>
              </a:buClr>
              <a:buSzPts val="1800"/>
              <a:buFont typeface="Trebuchet MS"/>
              <a:buAutoNum type="arabicPeriod"/>
            </a:pPr>
            <a:r>
              <a:rPr lang="en-US" sz="1800">
                <a:solidFill>
                  <a:srgbClr val="001D4D"/>
                </a:solidFill>
              </a:rPr>
              <a:t>Each amenity type should have its own unique marker on the map</a:t>
            </a:r>
            <a:endParaRPr b="1" sz="1350">
              <a:solidFill>
                <a:srgbClr val="001D4D"/>
              </a:solidFill>
            </a:endParaRPr>
          </a:p>
          <a:p>
            <a:pPr indent="0" lvl="0" marL="0" rtl="0">
              <a:spcBef>
                <a:spcPts val="1200"/>
              </a:spcBef>
              <a:spcAft>
                <a:spcPts val="0"/>
              </a:spcAft>
              <a:buNone/>
            </a:pPr>
            <a:r>
              <a:t/>
            </a:r>
            <a:endParaRPr sz="1200">
              <a:solidFill>
                <a:schemeClr val="dk1"/>
              </a:solidFill>
            </a:endParaRPr>
          </a:p>
          <a:p>
            <a:pPr indent="0" lvl="0" marL="0" rtl="0">
              <a:lnSpc>
                <a:spcPct val="140000"/>
              </a:lnSpc>
              <a:spcBef>
                <a:spcPts val="400"/>
              </a:spcBef>
              <a:spcAft>
                <a:spcPts val="0"/>
              </a:spcAft>
              <a:buNone/>
            </a:pPr>
            <a:r>
              <a:t/>
            </a:r>
            <a:endParaRPr b="1" sz="1350">
              <a:solidFill>
                <a:srgbClr val="111111"/>
              </a:solidFill>
            </a:endParaRPr>
          </a:p>
          <a:p>
            <a:pPr indent="0" lvl="0" marL="0" marR="0" rtl="0" algn="l">
              <a:spcBef>
                <a:spcPts val="200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Google Shape;371;p45"/>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Amenities Dev Process</a:t>
            </a:r>
            <a:endParaRPr/>
          </a:p>
        </p:txBody>
      </p:sp>
      <p:pic>
        <p:nvPicPr>
          <p:cNvPr id="372" name="Google Shape;372;p45"/>
          <p:cNvPicPr preferRelativeResize="0"/>
          <p:nvPr/>
        </p:nvPicPr>
        <p:blipFill>
          <a:blip r:embed="rId3">
            <a:alphaModFix/>
          </a:blip>
          <a:stretch>
            <a:fillRect/>
          </a:stretch>
        </p:blipFill>
        <p:spPr>
          <a:xfrm>
            <a:off x="1057950" y="1990350"/>
            <a:ext cx="628300" cy="628300"/>
          </a:xfrm>
          <a:prstGeom prst="rect">
            <a:avLst/>
          </a:prstGeom>
          <a:noFill/>
          <a:ln>
            <a:noFill/>
          </a:ln>
        </p:spPr>
      </p:pic>
      <p:pic>
        <p:nvPicPr>
          <p:cNvPr id="373" name="Google Shape;373;p45"/>
          <p:cNvPicPr preferRelativeResize="0"/>
          <p:nvPr/>
        </p:nvPicPr>
        <p:blipFill>
          <a:blip r:embed="rId4">
            <a:alphaModFix/>
          </a:blip>
          <a:stretch>
            <a:fillRect/>
          </a:stretch>
        </p:blipFill>
        <p:spPr>
          <a:xfrm>
            <a:off x="1057947" y="2694400"/>
            <a:ext cx="628300" cy="628300"/>
          </a:xfrm>
          <a:prstGeom prst="rect">
            <a:avLst/>
          </a:prstGeom>
          <a:noFill/>
          <a:ln>
            <a:noFill/>
          </a:ln>
        </p:spPr>
      </p:pic>
      <p:pic>
        <p:nvPicPr>
          <p:cNvPr id="374" name="Google Shape;374;p45"/>
          <p:cNvPicPr preferRelativeResize="0"/>
          <p:nvPr/>
        </p:nvPicPr>
        <p:blipFill>
          <a:blip r:embed="rId5">
            <a:alphaModFix/>
          </a:blip>
          <a:stretch>
            <a:fillRect/>
          </a:stretch>
        </p:blipFill>
        <p:spPr>
          <a:xfrm>
            <a:off x="1057945" y="3361545"/>
            <a:ext cx="628300" cy="628300"/>
          </a:xfrm>
          <a:prstGeom prst="rect">
            <a:avLst/>
          </a:prstGeom>
          <a:noFill/>
          <a:ln>
            <a:noFill/>
          </a:ln>
        </p:spPr>
      </p:pic>
      <p:pic>
        <p:nvPicPr>
          <p:cNvPr id="375" name="Google Shape;375;p45"/>
          <p:cNvPicPr preferRelativeResize="0"/>
          <p:nvPr/>
        </p:nvPicPr>
        <p:blipFill>
          <a:blip r:embed="rId6">
            <a:alphaModFix/>
          </a:blip>
          <a:stretch>
            <a:fillRect/>
          </a:stretch>
        </p:blipFill>
        <p:spPr>
          <a:xfrm>
            <a:off x="1057946" y="4028700"/>
            <a:ext cx="575800" cy="575800"/>
          </a:xfrm>
          <a:prstGeom prst="rect">
            <a:avLst/>
          </a:prstGeom>
          <a:noFill/>
          <a:ln>
            <a:noFill/>
          </a:ln>
        </p:spPr>
      </p:pic>
      <p:pic>
        <p:nvPicPr>
          <p:cNvPr id="376" name="Google Shape;376;p45"/>
          <p:cNvPicPr preferRelativeResize="0"/>
          <p:nvPr/>
        </p:nvPicPr>
        <p:blipFill>
          <a:blip r:embed="rId7">
            <a:alphaModFix/>
          </a:blip>
          <a:stretch>
            <a:fillRect/>
          </a:stretch>
        </p:blipFill>
        <p:spPr>
          <a:xfrm>
            <a:off x="1057945" y="4643345"/>
            <a:ext cx="575800" cy="575800"/>
          </a:xfrm>
          <a:prstGeom prst="rect">
            <a:avLst/>
          </a:prstGeom>
          <a:noFill/>
          <a:ln>
            <a:noFill/>
          </a:ln>
        </p:spPr>
      </p:pic>
      <p:sp>
        <p:nvSpPr>
          <p:cNvPr id="377" name="Google Shape;377;p45"/>
          <p:cNvSpPr txBox="1"/>
          <p:nvPr/>
        </p:nvSpPr>
        <p:spPr>
          <a:xfrm>
            <a:off x="1057950" y="6082125"/>
            <a:ext cx="4224300" cy="339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US">
                <a:solidFill>
                  <a:srgbClr val="001D4D"/>
                </a:solidFill>
              </a:rPr>
              <a:t>Icons retrieved from </a:t>
            </a:r>
            <a:r>
              <a:rPr b="1" lang="en-US">
                <a:solidFill>
                  <a:srgbClr val="001D4D"/>
                </a:solidFill>
              </a:rPr>
              <a:t>https://icons8.com</a:t>
            </a:r>
            <a:endParaRPr b="1">
              <a:solidFill>
                <a:srgbClr val="001D4D"/>
              </a:solidFill>
            </a:endParaRPr>
          </a:p>
        </p:txBody>
      </p:sp>
      <p:sp>
        <p:nvSpPr>
          <p:cNvPr id="378" name="Google Shape;378;p45"/>
          <p:cNvSpPr txBox="1"/>
          <p:nvPr/>
        </p:nvSpPr>
        <p:spPr>
          <a:xfrm>
            <a:off x="1740575" y="2135000"/>
            <a:ext cx="628200" cy="339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US">
                <a:solidFill>
                  <a:srgbClr val="001D4D"/>
                </a:solidFill>
              </a:rPr>
              <a:t>Malls</a:t>
            </a:r>
            <a:endParaRPr b="1">
              <a:solidFill>
                <a:srgbClr val="001D4D"/>
              </a:solidFill>
            </a:endParaRPr>
          </a:p>
        </p:txBody>
      </p:sp>
      <p:sp>
        <p:nvSpPr>
          <p:cNvPr id="379" name="Google Shape;379;p45"/>
          <p:cNvSpPr txBox="1"/>
          <p:nvPr/>
        </p:nvSpPr>
        <p:spPr>
          <a:xfrm>
            <a:off x="1740575" y="2829800"/>
            <a:ext cx="780000" cy="339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US">
                <a:solidFill>
                  <a:srgbClr val="001D4D"/>
                </a:solidFill>
              </a:rPr>
              <a:t>Parks</a:t>
            </a:r>
            <a:endParaRPr b="1">
              <a:solidFill>
                <a:srgbClr val="001D4D"/>
              </a:solidFill>
            </a:endParaRPr>
          </a:p>
        </p:txBody>
      </p:sp>
      <p:sp>
        <p:nvSpPr>
          <p:cNvPr id="380" name="Google Shape;380;p45"/>
          <p:cNvSpPr txBox="1"/>
          <p:nvPr/>
        </p:nvSpPr>
        <p:spPr>
          <a:xfrm>
            <a:off x="1740575" y="3488450"/>
            <a:ext cx="1275600" cy="339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US">
                <a:solidFill>
                  <a:srgbClr val="001D4D"/>
                </a:solidFill>
              </a:rPr>
              <a:t>Restaurants</a:t>
            </a:r>
            <a:endParaRPr b="1">
              <a:solidFill>
                <a:srgbClr val="001D4D"/>
              </a:solidFill>
            </a:endParaRPr>
          </a:p>
        </p:txBody>
      </p:sp>
      <p:sp>
        <p:nvSpPr>
          <p:cNvPr id="381" name="Google Shape;381;p45"/>
          <p:cNvSpPr txBox="1"/>
          <p:nvPr/>
        </p:nvSpPr>
        <p:spPr>
          <a:xfrm>
            <a:off x="1740575" y="4147100"/>
            <a:ext cx="927900" cy="339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US">
                <a:solidFill>
                  <a:srgbClr val="001D4D"/>
                </a:solidFill>
              </a:rPr>
              <a:t>Theatres</a:t>
            </a:r>
            <a:endParaRPr b="1">
              <a:solidFill>
                <a:srgbClr val="001D4D"/>
              </a:solidFill>
            </a:endParaRPr>
          </a:p>
        </p:txBody>
      </p:sp>
      <p:sp>
        <p:nvSpPr>
          <p:cNvPr id="382" name="Google Shape;382;p45"/>
          <p:cNvSpPr txBox="1"/>
          <p:nvPr/>
        </p:nvSpPr>
        <p:spPr>
          <a:xfrm>
            <a:off x="1740575" y="4785300"/>
            <a:ext cx="780000" cy="339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US">
                <a:solidFill>
                  <a:srgbClr val="001D4D"/>
                </a:solidFill>
              </a:rPr>
              <a:t>Gyms</a:t>
            </a:r>
            <a:endParaRPr b="1">
              <a:solidFill>
                <a:srgbClr val="001D4D"/>
              </a:solidFill>
            </a:endParaRPr>
          </a:p>
        </p:txBody>
      </p:sp>
      <p:pic>
        <p:nvPicPr>
          <p:cNvPr id="383" name="Google Shape;383;p45"/>
          <p:cNvPicPr preferRelativeResize="0"/>
          <p:nvPr/>
        </p:nvPicPr>
        <p:blipFill>
          <a:blip r:embed="rId8">
            <a:alphaModFix/>
          </a:blip>
          <a:stretch>
            <a:fillRect/>
          </a:stretch>
        </p:blipFill>
        <p:spPr>
          <a:xfrm>
            <a:off x="3142500" y="1843475"/>
            <a:ext cx="5180626" cy="32808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 name="Shape 388"/>
        <p:cNvGrpSpPr/>
        <p:nvPr/>
      </p:nvGrpSpPr>
      <p:grpSpPr>
        <a:xfrm>
          <a:off x="0" y="0"/>
          <a:ext cx="0" cy="0"/>
          <a:chOff x="0" y="0"/>
          <a:chExt cx="0" cy="0"/>
        </a:xfrm>
      </p:grpSpPr>
      <p:sp>
        <p:nvSpPr>
          <p:cNvPr id="389" name="Google Shape;389;p46"/>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Amenities Defects</a:t>
            </a:r>
            <a:endParaRPr/>
          </a:p>
        </p:txBody>
      </p:sp>
      <p:pic>
        <p:nvPicPr>
          <p:cNvPr id="390" name="Google Shape;390;p46"/>
          <p:cNvPicPr preferRelativeResize="0"/>
          <p:nvPr/>
        </p:nvPicPr>
        <p:blipFill>
          <a:blip r:embed="rId3">
            <a:alphaModFix/>
          </a:blip>
          <a:stretch>
            <a:fillRect/>
          </a:stretch>
        </p:blipFill>
        <p:spPr>
          <a:xfrm>
            <a:off x="584113" y="2481950"/>
            <a:ext cx="7975774" cy="3140137"/>
          </a:xfrm>
          <a:prstGeom prst="rect">
            <a:avLst/>
          </a:prstGeom>
          <a:noFill/>
          <a:ln>
            <a:noFill/>
          </a:ln>
        </p:spPr>
      </p:pic>
      <p:sp>
        <p:nvSpPr>
          <p:cNvPr id="391" name="Google Shape;391;p46"/>
          <p:cNvSpPr txBox="1"/>
          <p:nvPr/>
        </p:nvSpPr>
        <p:spPr>
          <a:xfrm>
            <a:off x="584125" y="1460375"/>
            <a:ext cx="9144000" cy="801000"/>
          </a:xfrm>
          <a:prstGeom prst="rect">
            <a:avLst/>
          </a:prstGeom>
          <a:noFill/>
          <a:ln>
            <a:noFill/>
          </a:ln>
        </p:spPr>
        <p:txBody>
          <a:bodyPr anchorCtr="0" anchor="ctr" bIns="91425" lIns="91425" spcFirstLastPara="1" rIns="91425" wrap="square" tIns="91425">
            <a:noAutofit/>
          </a:bodyPr>
          <a:lstStyle/>
          <a:p>
            <a:pPr indent="-342900" lvl="0" marL="457200" rtl="0">
              <a:spcBef>
                <a:spcPts val="2000"/>
              </a:spcBef>
              <a:spcAft>
                <a:spcPts val="0"/>
              </a:spcAft>
              <a:buClr>
                <a:srgbClr val="001D4D"/>
              </a:buClr>
              <a:buSzPts val="1800"/>
              <a:buFont typeface="Noto Sans Symbols"/>
              <a:buChar char="●"/>
            </a:pPr>
            <a:r>
              <a:rPr lang="en-US" sz="1800">
                <a:solidFill>
                  <a:srgbClr val="001D4D"/>
                </a:solidFill>
                <a:latin typeface="Trebuchet MS"/>
                <a:ea typeface="Trebuchet MS"/>
                <a:cs typeface="Trebuchet MS"/>
                <a:sym typeface="Trebuchet MS"/>
              </a:rPr>
              <a:t>#3753 - Amenities Section Does not Comply with Yelp Display Rules</a:t>
            </a:r>
            <a:endParaRPr sz="1800">
              <a:solidFill>
                <a:srgbClr val="001D4D"/>
              </a:solidFill>
              <a:latin typeface="Trebuchet MS"/>
              <a:ea typeface="Trebuchet MS"/>
              <a:cs typeface="Trebuchet MS"/>
              <a:sym typeface="Trebuchet MS"/>
            </a:endParaRPr>
          </a:p>
          <a:p>
            <a:pPr indent="-342900" lvl="0" marL="457200" rtl="0">
              <a:spcBef>
                <a:spcPts val="0"/>
              </a:spcBef>
              <a:spcAft>
                <a:spcPts val="0"/>
              </a:spcAft>
              <a:buClr>
                <a:srgbClr val="001D4D"/>
              </a:buClr>
              <a:buSzPts val="1800"/>
              <a:buFont typeface="Noto Sans Symbols"/>
              <a:buChar char="●"/>
            </a:pPr>
            <a:r>
              <a:rPr lang="en-US" sz="1800">
                <a:solidFill>
                  <a:srgbClr val="001D4D"/>
                </a:solidFill>
                <a:latin typeface="Trebuchet MS"/>
                <a:ea typeface="Trebuchet MS"/>
                <a:cs typeface="Trebuchet MS"/>
                <a:sym typeface="Trebuchet MS"/>
              </a:rPr>
              <a:t>#3754 - Amenities Section Lists Empty Results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20"/>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Problem</a:t>
            </a:r>
            <a:endParaRPr/>
          </a:p>
        </p:txBody>
      </p:sp>
      <p:sp>
        <p:nvSpPr>
          <p:cNvPr id="166" name="Google Shape;166;p20"/>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355600" lvl="0" marL="457200" rtl="0">
              <a:spcBef>
                <a:spcPts val="1000"/>
              </a:spcBef>
              <a:spcAft>
                <a:spcPts val="0"/>
              </a:spcAft>
              <a:buSzPts val="2000"/>
              <a:buChar char="●"/>
            </a:pPr>
            <a:r>
              <a:rPr lang="en-US" sz="2000"/>
              <a:t>The BreazeHome web application gives home buyers, home sellers, and real estate agents a platform to sell and buy homes.</a:t>
            </a:r>
            <a:endParaRPr sz="2000"/>
          </a:p>
          <a:p>
            <a:pPr indent="0" lvl="0" marL="457200" rtl="0">
              <a:spcBef>
                <a:spcPts val="1000"/>
              </a:spcBef>
              <a:spcAft>
                <a:spcPts val="0"/>
              </a:spcAft>
              <a:buNone/>
            </a:pPr>
            <a:r>
              <a:t/>
            </a:r>
            <a:endParaRPr sz="2000"/>
          </a:p>
          <a:p>
            <a:pPr indent="-355600" lvl="0" marL="457200" marR="0" rtl="0" algn="l">
              <a:lnSpc>
                <a:spcPct val="134000"/>
              </a:lnSpc>
              <a:spcBef>
                <a:spcPts val="0"/>
              </a:spcBef>
              <a:spcAft>
                <a:spcPts val="0"/>
              </a:spcAft>
              <a:buSzPts val="2000"/>
              <a:buChar char="●"/>
            </a:pPr>
            <a:r>
              <a:rPr lang="en-US" sz="2000"/>
              <a:t>One of the most important factors in purchasing a home is knowing what is around its location.</a:t>
            </a:r>
            <a:endParaRPr sz="2000"/>
          </a:p>
          <a:p>
            <a:pPr indent="0" lvl="0" marL="457200" marR="0" rtl="0" algn="l">
              <a:lnSpc>
                <a:spcPct val="134000"/>
              </a:lnSpc>
              <a:spcBef>
                <a:spcPts val="0"/>
              </a:spcBef>
              <a:spcAft>
                <a:spcPts val="0"/>
              </a:spcAft>
              <a:buNone/>
            </a:pPr>
            <a:r>
              <a:t/>
            </a:r>
            <a:endParaRPr sz="2000"/>
          </a:p>
          <a:p>
            <a:pPr indent="-355600" lvl="0" marL="457200" marR="0" rtl="0" algn="l">
              <a:lnSpc>
                <a:spcPct val="134000"/>
              </a:lnSpc>
              <a:spcBef>
                <a:spcPts val="0"/>
              </a:spcBef>
              <a:spcAft>
                <a:spcPts val="0"/>
              </a:spcAft>
              <a:buSzPts val="2000"/>
              <a:buChar char="●"/>
            </a:pPr>
            <a:r>
              <a:rPr lang="en-US" sz="2000"/>
              <a:t>There was no intuitive way to browse for neighborhood details such as amenities, schools, crimes, or hazards.</a:t>
            </a:r>
            <a:endParaRPr sz="2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4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Amenities: </a:t>
            </a:r>
            <a:r>
              <a:rPr b="0" i="0" lang="en-US" sz="3800" u="none" cap="none" strike="noStrike">
                <a:solidFill>
                  <a:srgbClr val="001D4D"/>
                </a:solidFill>
                <a:latin typeface="Trebuchet MS"/>
                <a:ea typeface="Trebuchet MS"/>
                <a:cs typeface="Trebuchet MS"/>
                <a:sym typeface="Trebuchet MS"/>
              </a:rPr>
              <a:t>Test Case</a:t>
            </a:r>
            <a:endParaRPr b="0" i="0" sz="3800" u="none" cap="none" strike="noStrike">
              <a:solidFill>
                <a:srgbClr val="001D4D"/>
              </a:solidFill>
              <a:latin typeface="Trebuchet MS"/>
              <a:ea typeface="Trebuchet MS"/>
              <a:cs typeface="Trebuchet MS"/>
              <a:sym typeface="Trebuchet MS"/>
            </a:endParaRPr>
          </a:p>
        </p:txBody>
      </p:sp>
      <p:sp>
        <p:nvSpPr>
          <p:cNvPr id="398" name="Google Shape;398;p47"/>
          <p:cNvSpPr txBox="1"/>
          <p:nvPr>
            <p:ph idx="1" type="body"/>
          </p:nvPr>
        </p:nvSpPr>
        <p:spPr>
          <a:xfrm>
            <a:off x="741038" y="1425600"/>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SzPts val="1100"/>
              <a:buFont typeface="Arial"/>
              <a:buNone/>
            </a:pPr>
            <a:r>
              <a:rPr b="1" lang="en-US" sz="1600"/>
              <a:t>     Sunny Day</a:t>
            </a:r>
            <a:endParaRPr b="1" sz="1600"/>
          </a:p>
          <a:p>
            <a:pPr indent="0" lvl="0" marL="282575" rtl="0">
              <a:spcBef>
                <a:spcPts val="0"/>
              </a:spcBef>
              <a:spcAft>
                <a:spcPts val="0"/>
              </a:spcAft>
              <a:buClr>
                <a:schemeClr val="dk1"/>
              </a:buClr>
              <a:buSzPts val="1100"/>
              <a:buFont typeface="Arial"/>
              <a:buNone/>
            </a:pPr>
            <a:r>
              <a:t/>
            </a:r>
            <a:endParaRPr b="1" sz="1600"/>
          </a:p>
          <a:p>
            <a:pPr indent="0" lvl="0" marL="282575" rtl="0">
              <a:spcBef>
                <a:spcPts val="0"/>
              </a:spcBef>
              <a:spcAft>
                <a:spcPts val="0"/>
              </a:spcAft>
              <a:buClr>
                <a:schemeClr val="dk1"/>
              </a:buClr>
              <a:buSzPts val="1100"/>
              <a:buFont typeface="Arial"/>
              <a:buNone/>
            </a:pPr>
            <a:r>
              <a:rPr b="1" lang="en-US" sz="1600"/>
              <a:t>Test Case ID:</a:t>
            </a:r>
            <a:r>
              <a:rPr lang="en-US" sz="1600"/>
              <a:t> amenities_returned_when_selected</a:t>
            </a:r>
            <a:br>
              <a:rPr lang="en-US" sz="1600"/>
            </a:br>
            <a:r>
              <a:rPr b="1" lang="en-US" sz="1600"/>
              <a:t>Test Case Summary:</a:t>
            </a:r>
            <a:r>
              <a:rPr lang="en-US" sz="1600"/>
              <a:t> Get request for amenities places when amenity is selected</a:t>
            </a:r>
            <a:br>
              <a:rPr lang="en-US" sz="1600"/>
            </a:br>
            <a:r>
              <a:rPr b="1" lang="en-US" sz="1600"/>
              <a:t>Precondition:</a:t>
            </a:r>
            <a:r>
              <a:rPr lang="en-US" sz="1600"/>
              <a:t> Center used in places query is a valid location on the map.</a:t>
            </a:r>
            <a:br>
              <a:rPr lang="en-US" sz="1600"/>
            </a:br>
            <a:r>
              <a:rPr b="1" lang="en-US" sz="1600"/>
              <a:t>Expected Result: </a:t>
            </a:r>
            <a:r>
              <a:rPr lang="en-US" sz="1600"/>
              <a:t>Return 200 OK and array of &lt;21 places is returned</a:t>
            </a:r>
            <a:endParaRPr sz="1600"/>
          </a:p>
          <a:p>
            <a:pPr indent="0" lvl="0" marL="282575" rtl="0">
              <a:spcBef>
                <a:spcPts val="0"/>
              </a:spcBef>
              <a:spcAft>
                <a:spcPts val="0"/>
              </a:spcAft>
              <a:buClr>
                <a:schemeClr val="dk1"/>
              </a:buClr>
              <a:buSzPts val="1100"/>
              <a:buFont typeface="Arial"/>
              <a:buNone/>
            </a:pPr>
            <a:r>
              <a:t/>
            </a:r>
            <a:endParaRPr b="1" sz="1600"/>
          </a:p>
          <a:p>
            <a:pPr indent="0" lvl="0" marL="282575" rtl="0">
              <a:spcBef>
                <a:spcPts val="0"/>
              </a:spcBef>
              <a:spcAft>
                <a:spcPts val="0"/>
              </a:spcAft>
              <a:buClr>
                <a:schemeClr val="dk1"/>
              </a:buClr>
              <a:buSzPts val="1100"/>
              <a:buFont typeface="Arial"/>
              <a:buNone/>
            </a:pPr>
            <a:r>
              <a:rPr b="1" lang="en-US" sz="1600"/>
              <a:t>Rainy Day</a:t>
            </a:r>
            <a:endParaRPr b="1" sz="1600"/>
          </a:p>
          <a:p>
            <a:pPr indent="0" lvl="0" marL="282575" rtl="0">
              <a:spcBef>
                <a:spcPts val="0"/>
              </a:spcBef>
              <a:spcAft>
                <a:spcPts val="0"/>
              </a:spcAft>
              <a:buClr>
                <a:schemeClr val="dk1"/>
              </a:buClr>
              <a:buSzPts val="1100"/>
              <a:buFont typeface="Arial"/>
              <a:buNone/>
            </a:pPr>
            <a:r>
              <a:t/>
            </a:r>
            <a:endParaRPr b="1" sz="1600"/>
          </a:p>
          <a:p>
            <a:pPr indent="0" lvl="0" marL="282575" rtl="0">
              <a:spcBef>
                <a:spcPts val="0"/>
              </a:spcBef>
              <a:spcAft>
                <a:spcPts val="0"/>
              </a:spcAft>
              <a:buClr>
                <a:schemeClr val="dk1"/>
              </a:buClr>
              <a:buSzPts val="1100"/>
              <a:buFont typeface="Arial"/>
              <a:buNone/>
            </a:pPr>
            <a:r>
              <a:rPr b="1" lang="en-US" sz="1600"/>
              <a:t>Test Case ID:</a:t>
            </a:r>
            <a:r>
              <a:rPr lang="en-US" sz="1600"/>
              <a:t> no_amenities_returned_when_queried_with_invalid_location</a:t>
            </a:r>
            <a:br>
              <a:rPr lang="en-US" sz="1600"/>
            </a:br>
            <a:r>
              <a:rPr b="1" lang="en-US" sz="1600"/>
              <a:t>Test Case Summary:</a:t>
            </a:r>
            <a:r>
              <a:rPr lang="en-US" sz="1600"/>
              <a:t> Get request for amenities places is made with an invalid location</a:t>
            </a:r>
            <a:br>
              <a:rPr lang="en-US" sz="1600"/>
            </a:br>
            <a:r>
              <a:rPr b="1" lang="en-US" sz="1600"/>
              <a:t>Precondition:</a:t>
            </a:r>
            <a:r>
              <a:rPr lang="en-US" sz="1600"/>
              <a:t> Center used in places query is an invalid location on the map.</a:t>
            </a:r>
            <a:br>
              <a:rPr lang="en-US" sz="1600"/>
            </a:br>
            <a:r>
              <a:rPr b="1" lang="en-US" sz="1600"/>
              <a:t>Expected Result: </a:t>
            </a:r>
            <a:r>
              <a:rPr lang="en-US" sz="1600"/>
              <a:t>Return 400 response with message notifying user of invalid input and bad request</a:t>
            </a:r>
            <a:endParaRPr sz="16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48"/>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Amenities: Test Case 2</a:t>
            </a:r>
            <a:endParaRPr/>
          </a:p>
        </p:txBody>
      </p:sp>
      <p:sp>
        <p:nvSpPr>
          <p:cNvPr id="405" name="Google Shape;405;p48"/>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282575" rtl="0">
              <a:spcBef>
                <a:spcPts val="0"/>
              </a:spcBef>
              <a:spcAft>
                <a:spcPts val="0"/>
              </a:spcAft>
              <a:buNone/>
            </a:pPr>
            <a:r>
              <a:rPr b="1" lang="en-US" sz="1800"/>
              <a:t>Test Case ID:</a:t>
            </a:r>
            <a:r>
              <a:rPr lang="en-US" sz="1800"/>
              <a:t> amenities_removed_when_deleselected</a:t>
            </a:r>
            <a:br>
              <a:rPr lang="en-US" sz="1800"/>
            </a:br>
            <a:br>
              <a:rPr lang="en-US" sz="1800"/>
            </a:br>
            <a:r>
              <a:rPr b="1" lang="en-US" sz="1800"/>
              <a:t>Test Case Summary:</a:t>
            </a:r>
            <a:r>
              <a:rPr lang="en-US" sz="1800"/>
              <a:t> As a user deselects an amenity, the respective array is depopulated.</a:t>
            </a:r>
            <a:endParaRPr sz="1800"/>
          </a:p>
          <a:p>
            <a:pPr indent="0" lvl="0" marL="282575" rtl="0">
              <a:spcBef>
                <a:spcPts val="0"/>
              </a:spcBef>
              <a:spcAft>
                <a:spcPts val="0"/>
              </a:spcAft>
              <a:buNone/>
            </a:pPr>
            <a:br>
              <a:rPr lang="en-US" sz="1800"/>
            </a:br>
            <a:r>
              <a:rPr b="1" lang="en-US" sz="1800"/>
              <a:t>Precondition:</a:t>
            </a:r>
            <a:r>
              <a:rPr lang="en-US" sz="1800"/>
              <a:t> Valid query made to the Google Places API and amenities are retrieved</a:t>
            </a:r>
            <a:endParaRPr sz="1800"/>
          </a:p>
          <a:p>
            <a:pPr indent="0" lvl="0" marL="282575" rtl="0">
              <a:spcBef>
                <a:spcPts val="0"/>
              </a:spcBef>
              <a:spcAft>
                <a:spcPts val="0"/>
              </a:spcAft>
              <a:buClr>
                <a:schemeClr val="dk1"/>
              </a:buClr>
              <a:buSzPts val="1100"/>
              <a:buFont typeface="Arial"/>
              <a:buNone/>
            </a:pPr>
            <a:br>
              <a:rPr lang="en-US" sz="1800"/>
            </a:br>
            <a:r>
              <a:rPr b="1" lang="en-US" sz="1800"/>
              <a:t>Expected Result: </a:t>
            </a:r>
            <a:r>
              <a:rPr lang="en-US" sz="1800"/>
              <a:t>corresponding array is depopulated and map is refreshed </a:t>
            </a:r>
            <a:endParaRPr sz="18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0" name="Shape 410"/>
        <p:cNvGrpSpPr/>
        <p:nvPr/>
      </p:nvGrpSpPr>
      <p:grpSpPr>
        <a:xfrm>
          <a:off x="0" y="0"/>
          <a:ext cx="0" cy="0"/>
          <a:chOff x="0" y="0"/>
          <a:chExt cx="0" cy="0"/>
        </a:xfrm>
      </p:grpSpPr>
      <p:sp>
        <p:nvSpPr>
          <p:cNvPr id="411" name="Google Shape;411;p4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Amenities Wishlist</a:t>
            </a:r>
            <a:endParaRPr b="0" i="0" sz="3800" u="none" cap="none" strike="noStrike">
              <a:solidFill>
                <a:srgbClr val="001D4D"/>
              </a:solidFill>
              <a:latin typeface="Trebuchet MS"/>
              <a:ea typeface="Trebuchet MS"/>
              <a:cs typeface="Trebuchet MS"/>
              <a:sym typeface="Trebuchet MS"/>
            </a:endParaRPr>
          </a:p>
        </p:txBody>
      </p:sp>
      <p:sp>
        <p:nvSpPr>
          <p:cNvPr id="412" name="Google Shape;412;p49"/>
          <p:cNvSpPr txBox="1"/>
          <p:nvPr>
            <p:ph idx="1" type="body"/>
          </p:nvPr>
        </p:nvSpPr>
        <p:spPr>
          <a:xfrm>
            <a:off x="779475" y="1828800"/>
            <a:ext cx="7583400" cy="1274100"/>
          </a:xfrm>
          <a:prstGeom prst="rect">
            <a:avLst/>
          </a:prstGeom>
          <a:noFill/>
          <a:ln>
            <a:noFill/>
          </a:ln>
        </p:spPr>
        <p:txBody>
          <a:bodyPr anchorCtr="0" anchor="t" bIns="45700" lIns="91425" spcFirstLastPara="1" rIns="91425" wrap="square" tIns="45700">
            <a:noAutofit/>
          </a:bodyPr>
          <a:lstStyle/>
          <a:p>
            <a:pPr indent="-368300" lvl="0" marL="457200" marR="0" rtl="0" algn="l">
              <a:spcBef>
                <a:spcPts val="2000"/>
              </a:spcBef>
              <a:spcAft>
                <a:spcPts val="0"/>
              </a:spcAft>
              <a:buSzPts val="2200"/>
              <a:buChar char="●"/>
            </a:pPr>
            <a:r>
              <a:rPr lang="en-US"/>
              <a:t>Full Access to Maps API</a:t>
            </a:r>
            <a:endParaRPr/>
          </a:p>
          <a:p>
            <a:pPr indent="-368300" lvl="0" marL="457200" marR="0" rtl="0" algn="l">
              <a:spcBef>
                <a:spcPts val="0"/>
              </a:spcBef>
              <a:spcAft>
                <a:spcPts val="0"/>
              </a:spcAft>
              <a:buSzPts val="2200"/>
              <a:buChar char="●"/>
            </a:pPr>
            <a:r>
              <a:rPr lang="en-US"/>
              <a:t>BreazeHome running on a more robust server</a:t>
            </a:r>
            <a:endParaRPr/>
          </a:p>
          <a:p>
            <a:pPr indent="0" lvl="0" marL="0" marR="0" rtl="0" algn="l">
              <a:spcBef>
                <a:spcPts val="2000"/>
              </a:spcBef>
              <a:spcAft>
                <a:spcPts val="0"/>
              </a:spcAft>
              <a:buNone/>
            </a:pPr>
            <a:r>
              <a:t/>
            </a:r>
            <a:endParaRPr/>
          </a:p>
        </p:txBody>
      </p:sp>
      <p:pic>
        <p:nvPicPr>
          <p:cNvPr id="413" name="Google Shape;413;p49"/>
          <p:cNvPicPr preferRelativeResize="0"/>
          <p:nvPr/>
        </p:nvPicPr>
        <p:blipFill>
          <a:blip r:embed="rId3">
            <a:alphaModFix/>
          </a:blip>
          <a:stretch>
            <a:fillRect/>
          </a:stretch>
        </p:blipFill>
        <p:spPr>
          <a:xfrm>
            <a:off x="1809750" y="3350925"/>
            <a:ext cx="5524500" cy="15049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8" name="Shape 418"/>
        <p:cNvGrpSpPr/>
        <p:nvPr/>
      </p:nvGrpSpPr>
      <p:grpSpPr>
        <a:xfrm>
          <a:off x="0" y="0"/>
          <a:ext cx="0" cy="0"/>
          <a:chOff x="0" y="0"/>
          <a:chExt cx="0" cy="0"/>
        </a:xfrm>
      </p:grpSpPr>
      <p:sp>
        <p:nvSpPr>
          <p:cNvPr id="419" name="Google Shape;419;p5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420" name="Google Shape;420;p5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endParaRPr/>
          </a:p>
          <a:p>
            <a:pPr indent="-282575" lvl="0" marL="282575" marR="0" rtl="0" algn="l">
              <a:spcBef>
                <a:spcPts val="2000"/>
              </a:spcBef>
              <a:spcAft>
                <a:spcPts val="0"/>
              </a:spcAft>
              <a:buClr>
                <a:srgbClr val="001D4D"/>
              </a:buClr>
              <a:buSzPts val="2200"/>
              <a:buFont typeface="Noto Sans Symbols"/>
              <a:buChar char="●"/>
            </a:pPr>
            <a:r>
              <a:rPr lang="en-US"/>
              <a:t>C</a:t>
            </a:r>
            <a:r>
              <a:rPr b="0" i="0" lang="en-US" sz="2200" u="none" cap="none" strike="noStrike">
                <a:solidFill>
                  <a:srgbClr val="001D4D"/>
                </a:solidFill>
                <a:latin typeface="Trebuchet MS"/>
                <a:ea typeface="Trebuchet MS"/>
                <a:cs typeface="Trebuchet MS"/>
                <a:sym typeface="Trebuchet MS"/>
              </a:rPr>
              <a:t>ontact</a:t>
            </a:r>
            <a:r>
              <a:rPr lang="en-US"/>
              <a:t>: Uchenna Ohaeto, uohae001@fiu.edu</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421" name="Google Shape;421;p50"/>
          <p:cNvPicPr preferRelativeResize="0"/>
          <p:nvPr/>
        </p:nvPicPr>
        <p:blipFill rotWithShape="1">
          <a:blip r:embed="rId3">
            <a:alphaModFix/>
          </a:blip>
          <a:srcRect b="24773" l="19922" r="62694" t="23213"/>
          <a:stretch/>
        </p:blipFill>
        <p:spPr>
          <a:xfrm>
            <a:off x="1030575" y="4421662"/>
            <a:ext cx="615951" cy="553650"/>
          </a:xfrm>
          <a:prstGeom prst="rect">
            <a:avLst/>
          </a:prstGeom>
          <a:noFill/>
          <a:ln>
            <a:noFill/>
          </a:ln>
        </p:spPr>
      </p:pic>
      <p:pic>
        <p:nvPicPr>
          <p:cNvPr id="422" name="Google Shape;422;p50"/>
          <p:cNvPicPr preferRelativeResize="0"/>
          <p:nvPr/>
        </p:nvPicPr>
        <p:blipFill>
          <a:blip r:embed="rId4">
            <a:alphaModFix/>
          </a:blip>
          <a:stretch>
            <a:fillRect/>
          </a:stretch>
        </p:blipFill>
        <p:spPr>
          <a:xfrm>
            <a:off x="2032400" y="5157020"/>
            <a:ext cx="869561" cy="691934"/>
          </a:xfrm>
          <a:prstGeom prst="rect">
            <a:avLst/>
          </a:prstGeom>
          <a:noFill/>
          <a:ln>
            <a:noFill/>
          </a:ln>
        </p:spPr>
      </p:pic>
      <p:pic>
        <p:nvPicPr>
          <p:cNvPr id="423" name="Google Shape;423;p50"/>
          <p:cNvPicPr preferRelativeResize="0"/>
          <p:nvPr/>
        </p:nvPicPr>
        <p:blipFill>
          <a:blip r:embed="rId5">
            <a:alphaModFix/>
          </a:blip>
          <a:stretch>
            <a:fillRect/>
          </a:stretch>
        </p:blipFill>
        <p:spPr>
          <a:xfrm>
            <a:off x="2166356" y="4389830"/>
            <a:ext cx="601642" cy="497571"/>
          </a:xfrm>
          <a:prstGeom prst="rect">
            <a:avLst/>
          </a:prstGeom>
          <a:noFill/>
          <a:ln>
            <a:noFill/>
          </a:ln>
        </p:spPr>
      </p:pic>
      <p:pic>
        <p:nvPicPr>
          <p:cNvPr id="424" name="Google Shape;424;p50"/>
          <p:cNvPicPr preferRelativeResize="0"/>
          <p:nvPr/>
        </p:nvPicPr>
        <p:blipFill rotWithShape="1">
          <a:blip r:embed="rId6">
            <a:alphaModFix/>
          </a:blip>
          <a:srcRect b="0" l="24523" r="23366" t="0"/>
          <a:stretch/>
        </p:blipFill>
        <p:spPr>
          <a:xfrm>
            <a:off x="3214619" y="5217859"/>
            <a:ext cx="869561" cy="690016"/>
          </a:xfrm>
          <a:prstGeom prst="rect">
            <a:avLst/>
          </a:prstGeom>
          <a:noFill/>
          <a:ln>
            <a:noFill/>
          </a:ln>
        </p:spPr>
      </p:pic>
      <p:pic>
        <p:nvPicPr>
          <p:cNvPr id="425" name="Google Shape;425;p50"/>
          <p:cNvPicPr preferRelativeResize="0"/>
          <p:nvPr/>
        </p:nvPicPr>
        <p:blipFill>
          <a:blip r:embed="rId7">
            <a:alphaModFix/>
          </a:blip>
          <a:stretch>
            <a:fillRect/>
          </a:stretch>
        </p:blipFill>
        <p:spPr>
          <a:xfrm>
            <a:off x="3287832" y="4389825"/>
            <a:ext cx="723135" cy="617336"/>
          </a:xfrm>
          <a:prstGeom prst="rect">
            <a:avLst/>
          </a:prstGeom>
          <a:noFill/>
          <a:ln>
            <a:noFill/>
          </a:ln>
        </p:spPr>
      </p:pic>
      <p:pic>
        <p:nvPicPr>
          <p:cNvPr id="426" name="Google Shape;426;p50"/>
          <p:cNvPicPr preferRelativeResize="0"/>
          <p:nvPr/>
        </p:nvPicPr>
        <p:blipFill>
          <a:blip r:embed="rId8">
            <a:alphaModFix/>
          </a:blip>
          <a:stretch>
            <a:fillRect/>
          </a:stretch>
        </p:blipFill>
        <p:spPr>
          <a:xfrm>
            <a:off x="4316739" y="4357978"/>
            <a:ext cx="508945" cy="617331"/>
          </a:xfrm>
          <a:prstGeom prst="rect">
            <a:avLst/>
          </a:prstGeom>
          <a:noFill/>
          <a:ln>
            <a:noFill/>
          </a:ln>
        </p:spPr>
      </p:pic>
      <p:pic>
        <p:nvPicPr>
          <p:cNvPr id="427" name="Google Shape;427;p50"/>
          <p:cNvPicPr preferRelativeResize="0"/>
          <p:nvPr/>
        </p:nvPicPr>
        <p:blipFill>
          <a:blip r:embed="rId9">
            <a:alphaModFix/>
          </a:blip>
          <a:stretch>
            <a:fillRect/>
          </a:stretch>
        </p:blipFill>
        <p:spPr>
          <a:xfrm>
            <a:off x="4970725" y="4320673"/>
            <a:ext cx="1826669" cy="691924"/>
          </a:xfrm>
          <a:prstGeom prst="rect">
            <a:avLst/>
          </a:prstGeom>
          <a:noFill/>
          <a:ln>
            <a:noFill/>
          </a:ln>
        </p:spPr>
      </p:pic>
      <p:pic>
        <p:nvPicPr>
          <p:cNvPr id="428" name="Google Shape;428;p50"/>
          <p:cNvPicPr preferRelativeResize="0"/>
          <p:nvPr/>
        </p:nvPicPr>
        <p:blipFill>
          <a:blip r:embed="rId10">
            <a:alphaModFix/>
          </a:blip>
          <a:stretch>
            <a:fillRect/>
          </a:stretch>
        </p:blipFill>
        <p:spPr>
          <a:xfrm>
            <a:off x="1037725" y="5202160"/>
            <a:ext cx="601650" cy="601650"/>
          </a:xfrm>
          <a:prstGeom prst="rect">
            <a:avLst/>
          </a:prstGeom>
          <a:noFill/>
          <a:ln>
            <a:noFill/>
          </a:ln>
        </p:spPr>
      </p:pic>
      <p:pic>
        <p:nvPicPr>
          <p:cNvPr id="429" name="Google Shape;429;p50"/>
          <p:cNvPicPr preferRelativeResize="0"/>
          <p:nvPr/>
        </p:nvPicPr>
        <p:blipFill rotWithShape="1">
          <a:blip r:embed="rId11">
            <a:alphaModFix/>
          </a:blip>
          <a:srcRect b="0" l="0" r="75287" t="0"/>
          <a:stretch/>
        </p:blipFill>
        <p:spPr>
          <a:xfrm>
            <a:off x="4317530" y="5230125"/>
            <a:ext cx="508924" cy="545736"/>
          </a:xfrm>
          <a:prstGeom prst="rect">
            <a:avLst/>
          </a:prstGeom>
          <a:noFill/>
          <a:ln>
            <a:noFill/>
          </a:ln>
        </p:spPr>
      </p:pic>
      <p:pic>
        <p:nvPicPr>
          <p:cNvPr id="430" name="Google Shape;430;p50"/>
          <p:cNvPicPr preferRelativeResize="0"/>
          <p:nvPr/>
        </p:nvPicPr>
        <p:blipFill>
          <a:blip r:embed="rId12">
            <a:alphaModFix/>
          </a:blip>
          <a:stretch>
            <a:fillRect/>
          </a:stretch>
        </p:blipFill>
        <p:spPr>
          <a:xfrm>
            <a:off x="5059799" y="5277375"/>
            <a:ext cx="637350" cy="451225"/>
          </a:xfrm>
          <a:prstGeom prst="rect">
            <a:avLst/>
          </a:prstGeom>
          <a:noFill/>
          <a:ln>
            <a:noFill/>
          </a:ln>
        </p:spPr>
      </p:pic>
      <p:pic>
        <p:nvPicPr>
          <p:cNvPr id="431" name="Google Shape;431;p50"/>
          <p:cNvPicPr preferRelativeResize="0"/>
          <p:nvPr/>
        </p:nvPicPr>
        <p:blipFill>
          <a:blip r:embed="rId13">
            <a:alphaModFix/>
          </a:blip>
          <a:stretch>
            <a:fillRect/>
          </a:stretch>
        </p:blipFill>
        <p:spPr>
          <a:xfrm>
            <a:off x="5930500" y="5157951"/>
            <a:ext cx="1268355" cy="617324"/>
          </a:xfrm>
          <a:prstGeom prst="rect">
            <a:avLst/>
          </a:prstGeom>
          <a:noFill/>
          <a:ln>
            <a:noFill/>
          </a:ln>
        </p:spPr>
      </p:pic>
      <p:pic>
        <p:nvPicPr>
          <p:cNvPr id="432" name="Google Shape;432;p50"/>
          <p:cNvPicPr preferRelativeResize="0"/>
          <p:nvPr/>
        </p:nvPicPr>
        <p:blipFill>
          <a:blip r:embed="rId14">
            <a:alphaModFix/>
          </a:blip>
          <a:stretch>
            <a:fillRect/>
          </a:stretch>
        </p:blipFill>
        <p:spPr>
          <a:xfrm>
            <a:off x="7198850" y="4347963"/>
            <a:ext cx="637350" cy="6373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7" name="Shape 437"/>
        <p:cNvGrpSpPr/>
        <p:nvPr/>
      </p:nvGrpSpPr>
      <p:grpSpPr>
        <a:xfrm>
          <a:off x="0" y="0"/>
          <a:ext cx="0" cy="0"/>
          <a:chOff x="0" y="0"/>
          <a:chExt cx="0" cy="0"/>
        </a:xfrm>
      </p:grpSpPr>
      <p:sp>
        <p:nvSpPr>
          <p:cNvPr id="438" name="Google Shape;438;p51"/>
          <p:cNvSpPr txBox="1"/>
          <p:nvPr>
            <p:ph type="title"/>
          </p:nvPr>
        </p:nvSpPr>
        <p:spPr>
          <a:xfrm>
            <a:off x="1560600" y="2045450"/>
            <a:ext cx="6055800" cy="9903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School</a:t>
            </a:r>
            <a:r>
              <a:rPr lang="en-US"/>
              <a:t> feature</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Google Shape;444;p5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School: Problem</a:t>
            </a:r>
            <a:endParaRPr/>
          </a:p>
        </p:txBody>
      </p:sp>
      <p:sp>
        <p:nvSpPr>
          <p:cNvPr id="445" name="Google Shape;445;p52"/>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419100" lvl="0" marL="457200" rtl="0">
              <a:spcBef>
                <a:spcPts val="0"/>
              </a:spcBef>
              <a:spcAft>
                <a:spcPts val="0"/>
              </a:spcAft>
              <a:buClr>
                <a:srgbClr val="001D4D"/>
              </a:buClr>
              <a:buSzPts val="3000"/>
              <a:buFont typeface="Arial"/>
              <a:buChar char="●"/>
            </a:pPr>
            <a:r>
              <a:rPr lang="en-US" sz="3000"/>
              <a:t>BreazeHome does not provide schools on its current implementation, meaning schools is not being considered as a factor when trying to purchase a home.</a:t>
            </a:r>
            <a:endParaRPr sz="3000"/>
          </a:p>
          <a:p>
            <a:pPr indent="0" lvl="0" marL="457200" rtl="0">
              <a:spcBef>
                <a:spcPts val="0"/>
              </a:spcBef>
              <a:spcAft>
                <a:spcPts val="0"/>
              </a:spcAft>
              <a:buClr>
                <a:schemeClr val="dk1"/>
              </a:buClr>
              <a:buSzPts val="1100"/>
              <a:buFont typeface="Arial"/>
              <a:buNone/>
            </a:pPr>
            <a:r>
              <a:t/>
            </a:r>
            <a:endParaRPr sz="3000"/>
          </a:p>
          <a:p>
            <a:pPr indent="0" lvl="0" marL="457200" rtl="0">
              <a:spcBef>
                <a:spcPts val="0"/>
              </a:spcBef>
              <a:spcAft>
                <a:spcPts val="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 name="Shape 450"/>
        <p:cNvGrpSpPr/>
        <p:nvPr/>
      </p:nvGrpSpPr>
      <p:grpSpPr>
        <a:xfrm>
          <a:off x="0" y="0"/>
          <a:ext cx="0" cy="0"/>
          <a:chOff x="0" y="0"/>
          <a:chExt cx="0" cy="0"/>
        </a:xfrm>
      </p:grpSpPr>
      <p:sp>
        <p:nvSpPr>
          <p:cNvPr id="451" name="Google Shape;451;p53"/>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Neighborhood</a:t>
            </a:r>
            <a:r>
              <a:rPr lang="en-US"/>
              <a:t> School: Problem</a:t>
            </a:r>
            <a:endParaRPr/>
          </a:p>
        </p:txBody>
      </p:sp>
      <p:pic>
        <p:nvPicPr>
          <p:cNvPr id="452" name="Google Shape;452;p53"/>
          <p:cNvPicPr preferRelativeResize="0"/>
          <p:nvPr/>
        </p:nvPicPr>
        <p:blipFill>
          <a:blip r:embed="rId3">
            <a:alphaModFix/>
          </a:blip>
          <a:stretch>
            <a:fillRect/>
          </a:stretch>
        </p:blipFill>
        <p:spPr>
          <a:xfrm>
            <a:off x="490850" y="1578000"/>
            <a:ext cx="8120224" cy="327682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Google Shape;458;p54"/>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3600"/>
              <a:t>Neighborhood School Details: Sequence Diagram</a:t>
            </a:r>
            <a:endParaRPr sz="3600"/>
          </a:p>
        </p:txBody>
      </p:sp>
      <p:pic>
        <p:nvPicPr>
          <p:cNvPr id="459" name="Google Shape;459;p54"/>
          <p:cNvPicPr preferRelativeResize="0"/>
          <p:nvPr/>
        </p:nvPicPr>
        <p:blipFill>
          <a:blip r:embed="rId3">
            <a:alphaModFix/>
          </a:blip>
          <a:stretch>
            <a:fillRect/>
          </a:stretch>
        </p:blipFill>
        <p:spPr>
          <a:xfrm>
            <a:off x="1709125" y="1425600"/>
            <a:ext cx="4959484" cy="512760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sp>
        <p:nvSpPr>
          <p:cNvPr id="465" name="Google Shape;465;p55"/>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Clr>
                <a:schemeClr val="dk1"/>
              </a:buClr>
              <a:buSzPts val="1100"/>
              <a:buFont typeface="Arial"/>
              <a:buNone/>
            </a:pPr>
            <a:r>
              <a:rPr lang="en-US" sz="3000"/>
              <a:t>#2874 - Show School Information</a:t>
            </a:r>
            <a:endParaRPr/>
          </a:p>
        </p:txBody>
      </p:sp>
      <p:sp>
        <p:nvSpPr>
          <p:cNvPr id="466" name="Google Shape;466;p55"/>
          <p:cNvSpPr txBox="1"/>
          <p:nvPr>
            <p:ph idx="1" type="body"/>
          </p:nvPr>
        </p:nvSpPr>
        <p:spPr>
          <a:xfrm>
            <a:off x="779463" y="14256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800"/>
              <a:t>Description</a:t>
            </a:r>
            <a:endParaRPr b="1" sz="1800"/>
          </a:p>
          <a:p>
            <a:pPr indent="-342900" lvl="0" marL="457200" rtl="0">
              <a:spcBef>
                <a:spcPts val="1100"/>
              </a:spcBef>
              <a:spcAft>
                <a:spcPts val="0"/>
              </a:spcAft>
              <a:buClr>
                <a:srgbClr val="001D4D"/>
              </a:buClr>
              <a:buSzPts val="1800"/>
              <a:buFont typeface="Trebuchet MS"/>
              <a:buChar char="●"/>
            </a:pPr>
            <a:r>
              <a:rPr lang="en-US" sz="1800">
                <a:solidFill>
                  <a:schemeClr val="dk1"/>
                </a:solidFill>
              </a:rPr>
              <a:t>As a developer, i would like to have schools displayed on neighborhood map so that users can be able to factor in schools when purchasing a home.</a:t>
            </a:r>
            <a:endParaRPr sz="1800"/>
          </a:p>
          <a:p>
            <a:pPr indent="0" lvl="0" marL="0" rtl="0">
              <a:lnSpc>
                <a:spcPct val="115000"/>
              </a:lnSpc>
              <a:spcBef>
                <a:spcPts val="800"/>
              </a:spcBef>
              <a:spcAft>
                <a:spcPts val="0"/>
              </a:spcAft>
              <a:buClr>
                <a:schemeClr val="dk1"/>
              </a:buClr>
              <a:buSzPts val="1100"/>
              <a:buFont typeface="Arial"/>
              <a:buNone/>
            </a:pPr>
            <a:r>
              <a:rPr b="1" lang="en-US" sz="1800"/>
              <a:t>Acceptance Criteria</a:t>
            </a:r>
            <a:endParaRPr b="1" sz="1800"/>
          </a:p>
          <a:p>
            <a:pPr indent="-342900" lvl="0" marL="457200" rtl="0">
              <a:spcBef>
                <a:spcPts val="1100"/>
              </a:spcBef>
              <a:spcAft>
                <a:spcPts val="0"/>
              </a:spcAft>
              <a:buClr>
                <a:schemeClr val="dk1"/>
              </a:buClr>
              <a:buSzPts val="1800"/>
              <a:buFont typeface="Trebuchet MS"/>
              <a:buAutoNum type="arabicPeriod"/>
            </a:pPr>
            <a:r>
              <a:rPr lang="en-US" sz="1800">
                <a:solidFill>
                  <a:schemeClr val="dk1"/>
                </a:solidFill>
              </a:rPr>
              <a:t>After choosing a relevant radius on the bar and clicking the Show the relevant marker should be shown on map.</a:t>
            </a:r>
            <a:endParaRPr sz="1800">
              <a:solidFill>
                <a:schemeClr val="dk1"/>
              </a:solidFill>
            </a:endParaRPr>
          </a:p>
          <a:p>
            <a:pPr indent="-342900" lvl="0" marL="457200" rtl="0">
              <a:spcBef>
                <a:spcPts val="0"/>
              </a:spcBef>
              <a:spcAft>
                <a:spcPts val="0"/>
              </a:spcAft>
              <a:buClr>
                <a:schemeClr val="dk1"/>
              </a:buClr>
              <a:buSzPts val="1800"/>
              <a:buFont typeface="Trebuchet MS"/>
              <a:buAutoNum type="arabicPeriod"/>
            </a:pPr>
            <a:r>
              <a:rPr lang="en-US" sz="1800">
                <a:solidFill>
                  <a:schemeClr val="dk1"/>
                </a:solidFill>
              </a:rPr>
              <a:t>Users would have permission to hide schools once its shown on map if they are currently displayed.</a:t>
            </a:r>
            <a:endParaRPr sz="1800">
              <a:solidFill>
                <a:schemeClr val="dk1"/>
              </a:solidFill>
            </a:endParaRPr>
          </a:p>
          <a:p>
            <a:pPr indent="-342900" lvl="0" marL="457200" rtl="0">
              <a:lnSpc>
                <a:spcPct val="140000"/>
              </a:lnSpc>
              <a:spcBef>
                <a:spcPts val="0"/>
              </a:spcBef>
              <a:spcAft>
                <a:spcPts val="0"/>
              </a:spcAft>
              <a:buClr>
                <a:srgbClr val="001D4D"/>
              </a:buClr>
              <a:buSzPts val="1800"/>
              <a:buFont typeface="Trebuchet MS"/>
              <a:buAutoNum type="arabicPeriod"/>
            </a:pPr>
            <a:r>
              <a:rPr lang="en-US" sz="1800"/>
              <a:t>Breaze API returns just relevant school information.</a:t>
            </a:r>
            <a:endParaRPr sz="1800"/>
          </a:p>
          <a:p>
            <a:pPr indent="-342900" lvl="0" marL="457200" rtl="0">
              <a:lnSpc>
                <a:spcPct val="140000"/>
              </a:lnSpc>
              <a:spcBef>
                <a:spcPts val="0"/>
              </a:spcBef>
              <a:spcAft>
                <a:spcPts val="0"/>
              </a:spcAft>
              <a:buClr>
                <a:schemeClr val="dk1"/>
              </a:buClr>
              <a:buSzPts val="1800"/>
              <a:buFont typeface="Trebuchet MS"/>
              <a:buAutoNum type="arabicPeriod"/>
            </a:pPr>
            <a:r>
              <a:rPr lang="en-US" sz="1800"/>
              <a:t>Request’s arguments are validated.</a:t>
            </a:r>
            <a:endParaRPr sz="1800"/>
          </a:p>
          <a:p>
            <a:pPr indent="0" lvl="0" marL="457200" rtl="0">
              <a:lnSpc>
                <a:spcPct val="140000"/>
              </a:lnSpc>
              <a:spcBef>
                <a:spcPts val="1200"/>
              </a:spcBef>
              <a:spcAft>
                <a:spcPts val="1200"/>
              </a:spcAft>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sp>
        <p:nvSpPr>
          <p:cNvPr id="472" name="Google Shape;472;p56"/>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Neighborhood: School</a:t>
            </a:r>
            <a:endParaRPr/>
          </a:p>
        </p:txBody>
      </p:sp>
      <p:pic>
        <p:nvPicPr>
          <p:cNvPr id="473" name="Google Shape;473;p56"/>
          <p:cNvPicPr preferRelativeResize="0"/>
          <p:nvPr/>
        </p:nvPicPr>
        <p:blipFill>
          <a:blip r:embed="rId3">
            <a:alphaModFix/>
          </a:blip>
          <a:stretch>
            <a:fillRect/>
          </a:stretch>
        </p:blipFill>
        <p:spPr>
          <a:xfrm>
            <a:off x="466938" y="1539300"/>
            <a:ext cx="8210122" cy="37793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21"/>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Competition</a:t>
            </a:r>
            <a:endParaRPr/>
          </a:p>
        </p:txBody>
      </p:sp>
      <p:pic>
        <p:nvPicPr>
          <p:cNvPr id="173" name="Google Shape;173;p21"/>
          <p:cNvPicPr preferRelativeResize="0"/>
          <p:nvPr/>
        </p:nvPicPr>
        <p:blipFill rotWithShape="1">
          <a:blip r:embed="rId3">
            <a:alphaModFix/>
          </a:blip>
          <a:srcRect b="4974" l="29284" r="11746" t="10128"/>
          <a:stretch/>
        </p:blipFill>
        <p:spPr>
          <a:xfrm>
            <a:off x="779475" y="2538050"/>
            <a:ext cx="4676299" cy="3787025"/>
          </a:xfrm>
          <a:prstGeom prst="rect">
            <a:avLst/>
          </a:prstGeom>
          <a:noFill/>
          <a:ln cap="flat" cmpd="sng" w="9525">
            <a:solidFill>
              <a:schemeClr val="dk2"/>
            </a:solidFill>
            <a:prstDash val="solid"/>
            <a:round/>
            <a:headEnd len="sm" w="sm" type="none"/>
            <a:tailEnd len="sm" w="sm" type="none"/>
          </a:ln>
        </p:spPr>
      </p:pic>
      <p:pic>
        <p:nvPicPr>
          <p:cNvPr id="174" name="Google Shape;174;p21"/>
          <p:cNvPicPr preferRelativeResize="0"/>
          <p:nvPr/>
        </p:nvPicPr>
        <p:blipFill rotWithShape="1">
          <a:blip r:embed="rId4">
            <a:alphaModFix/>
          </a:blip>
          <a:srcRect b="20961" l="504" r="524" t="0"/>
          <a:stretch/>
        </p:blipFill>
        <p:spPr>
          <a:xfrm>
            <a:off x="3586400" y="1696775"/>
            <a:ext cx="4776475" cy="224942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8" name="Shape 478"/>
        <p:cNvGrpSpPr/>
        <p:nvPr/>
      </p:nvGrpSpPr>
      <p:grpSpPr>
        <a:xfrm>
          <a:off x="0" y="0"/>
          <a:ext cx="0" cy="0"/>
          <a:chOff x="0" y="0"/>
          <a:chExt cx="0" cy="0"/>
        </a:xfrm>
      </p:grpSpPr>
      <p:sp>
        <p:nvSpPr>
          <p:cNvPr id="479" name="Google Shape;479;p57"/>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n-US" sz="3000">
                <a:solidFill>
                  <a:schemeClr val="dk1"/>
                </a:solidFill>
              </a:rPr>
              <a:t>#3361 - School Data to Local Scoop Page</a:t>
            </a:r>
            <a:endParaRPr sz="3000"/>
          </a:p>
        </p:txBody>
      </p:sp>
      <p:sp>
        <p:nvSpPr>
          <p:cNvPr id="480" name="Google Shape;480;p57"/>
          <p:cNvSpPr txBox="1"/>
          <p:nvPr>
            <p:ph idx="1" type="body"/>
          </p:nvPr>
        </p:nvSpPr>
        <p:spPr>
          <a:xfrm>
            <a:off x="779463" y="13248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800"/>
              <a:t>Description</a:t>
            </a:r>
            <a:endParaRPr b="1" sz="1800"/>
          </a:p>
          <a:p>
            <a:pPr indent="-342900" lvl="0" marL="457200" rtl="0">
              <a:spcBef>
                <a:spcPts val="1100"/>
              </a:spcBef>
              <a:spcAft>
                <a:spcPts val="0"/>
              </a:spcAft>
              <a:buClr>
                <a:srgbClr val="001D4D"/>
              </a:buClr>
              <a:buSzPts val="1800"/>
              <a:buFont typeface="Trebuchet MS"/>
              <a:buChar char="●"/>
            </a:pPr>
            <a:r>
              <a:rPr lang="en-US" sz="1800">
                <a:solidFill>
                  <a:schemeClr val="dk1"/>
                </a:solidFill>
              </a:rPr>
              <a:t>As a developer, I would like to have schools displayed on local scoop map so that users can be able to factor into their decision making for a purchasing a home.</a:t>
            </a:r>
            <a:endParaRPr sz="1800"/>
          </a:p>
          <a:p>
            <a:pPr indent="0" lvl="0" marL="0" rtl="0">
              <a:lnSpc>
                <a:spcPct val="115000"/>
              </a:lnSpc>
              <a:spcBef>
                <a:spcPts val="800"/>
              </a:spcBef>
              <a:spcAft>
                <a:spcPts val="0"/>
              </a:spcAft>
              <a:buClr>
                <a:schemeClr val="dk1"/>
              </a:buClr>
              <a:buSzPts val="1100"/>
              <a:buFont typeface="Arial"/>
              <a:buNone/>
            </a:pPr>
            <a:r>
              <a:rPr b="1" lang="en-US" sz="1800"/>
              <a:t>Acceptance Criteria</a:t>
            </a:r>
            <a:endParaRPr b="1" sz="1800"/>
          </a:p>
          <a:p>
            <a:pPr indent="-330200" lvl="0" marL="457200" rtl="0">
              <a:spcBef>
                <a:spcPts val="1100"/>
              </a:spcBef>
              <a:spcAft>
                <a:spcPts val="0"/>
              </a:spcAft>
              <a:buClr>
                <a:schemeClr val="dk1"/>
              </a:buClr>
              <a:buSzPts val="1600"/>
              <a:buFont typeface="Trebuchet MS"/>
              <a:buAutoNum type="arabicPeriod"/>
            </a:pPr>
            <a:r>
              <a:rPr lang="en-US" sz="1600">
                <a:solidFill>
                  <a:schemeClr val="dk1"/>
                </a:solidFill>
              </a:rPr>
              <a:t>When user searches for specific location within the map use should be able to click schools and it will populated with the respective information.</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clicks on schools and will be notified if an error occurred while contacting google places api.</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would have an info window displaying: names, address,rating, and phone number.</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should be able to know what is being displayed currently on the map is school is toggled on.</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should be able to click on respective school and info window appears.</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after clicking info window, information about the schools, name, address, phone number, and rating should appear.</a:t>
            </a:r>
            <a:endParaRPr sz="1600">
              <a:solidFill>
                <a:schemeClr val="dk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5" name="Shape 485"/>
        <p:cNvGrpSpPr/>
        <p:nvPr/>
      </p:nvGrpSpPr>
      <p:grpSpPr>
        <a:xfrm>
          <a:off x="0" y="0"/>
          <a:ext cx="0" cy="0"/>
          <a:chOff x="0" y="0"/>
          <a:chExt cx="0" cy="0"/>
        </a:xfrm>
      </p:grpSpPr>
      <p:sp>
        <p:nvSpPr>
          <p:cNvPr id="486" name="Google Shape;486;p5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 Case</a:t>
            </a:r>
            <a:endParaRPr b="0" i="0" sz="3800" u="none" cap="none" strike="noStrike">
              <a:solidFill>
                <a:srgbClr val="001D4D"/>
              </a:solidFill>
              <a:latin typeface="Trebuchet MS"/>
              <a:ea typeface="Trebuchet MS"/>
              <a:cs typeface="Trebuchet MS"/>
              <a:sym typeface="Trebuchet MS"/>
            </a:endParaRPr>
          </a:p>
        </p:txBody>
      </p:sp>
      <p:pic>
        <p:nvPicPr>
          <p:cNvPr id="487" name="Google Shape;487;p58"/>
          <p:cNvPicPr preferRelativeResize="0"/>
          <p:nvPr/>
        </p:nvPicPr>
        <p:blipFill rotWithShape="1">
          <a:blip r:embed="rId3">
            <a:alphaModFix/>
          </a:blip>
          <a:srcRect b="0" l="2969" r="0" t="2771"/>
          <a:stretch/>
        </p:blipFill>
        <p:spPr>
          <a:xfrm>
            <a:off x="779475" y="1638225"/>
            <a:ext cx="7468402" cy="4985751"/>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2" name="Shape 492"/>
        <p:cNvGrpSpPr/>
        <p:nvPr/>
      </p:nvGrpSpPr>
      <p:grpSpPr>
        <a:xfrm>
          <a:off x="0" y="0"/>
          <a:ext cx="0" cy="0"/>
          <a:chOff x="0" y="0"/>
          <a:chExt cx="0" cy="0"/>
        </a:xfrm>
      </p:grpSpPr>
      <p:sp>
        <p:nvSpPr>
          <p:cNvPr id="493" name="Google Shape;493;p59"/>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3200"/>
              <a:t>Local Scoop School: Sequence Diagram</a:t>
            </a:r>
            <a:endParaRPr sz="3200"/>
          </a:p>
        </p:txBody>
      </p:sp>
      <p:pic>
        <p:nvPicPr>
          <p:cNvPr id="494" name="Google Shape;494;p59"/>
          <p:cNvPicPr preferRelativeResize="0"/>
          <p:nvPr/>
        </p:nvPicPr>
        <p:blipFill>
          <a:blip r:embed="rId3">
            <a:alphaModFix/>
          </a:blip>
          <a:stretch>
            <a:fillRect/>
          </a:stretch>
        </p:blipFill>
        <p:spPr>
          <a:xfrm>
            <a:off x="1215750" y="1346850"/>
            <a:ext cx="6513889" cy="51276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sp>
        <p:nvSpPr>
          <p:cNvPr id="500" name="Google Shape;500;p60"/>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Local Scoop: School</a:t>
            </a:r>
            <a:endParaRPr/>
          </a:p>
        </p:txBody>
      </p:sp>
      <p:pic>
        <p:nvPicPr>
          <p:cNvPr id="501" name="Google Shape;501;p60"/>
          <p:cNvPicPr preferRelativeResize="0"/>
          <p:nvPr/>
        </p:nvPicPr>
        <p:blipFill>
          <a:blip r:embed="rId3">
            <a:alphaModFix/>
          </a:blip>
          <a:stretch>
            <a:fillRect/>
          </a:stretch>
        </p:blipFill>
        <p:spPr>
          <a:xfrm>
            <a:off x="258275" y="1578000"/>
            <a:ext cx="8627449" cy="404584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6" name="Shape 506"/>
        <p:cNvGrpSpPr/>
        <p:nvPr/>
      </p:nvGrpSpPr>
      <p:grpSpPr>
        <a:xfrm>
          <a:off x="0" y="0"/>
          <a:ext cx="0" cy="0"/>
          <a:chOff x="0" y="0"/>
          <a:chExt cx="0" cy="0"/>
        </a:xfrm>
      </p:grpSpPr>
      <p:sp>
        <p:nvSpPr>
          <p:cNvPr id="507" name="Google Shape;507;p61"/>
          <p:cNvSpPr txBox="1"/>
          <p:nvPr>
            <p:ph type="title"/>
          </p:nvPr>
        </p:nvSpPr>
        <p:spPr>
          <a:xfrm>
            <a:off x="780300" y="532900"/>
            <a:ext cx="7583400" cy="10329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#3895 Defect - Fix toggle &amp; nationwide search</a:t>
            </a:r>
            <a:endParaRPr/>
          </a:p>
        </p:txBody>
      </p:sp>
      <p:sp>
        <p:nvSpPr>
          <p:cNvPr id="508" name="Google Shape;508;p61"/>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Clr>
                <a:schemeClr val="dk1"/>
              </a:buClr>
              <a:buSzPts val="1100"/>
              <a:buFont typeface="Arial"/>
              <a:buNone/>
            </a:pPr>
            <a:r>
              <a:rPr b="1" lang="en-US" sz="1800"/>
              <a:t>Description</a:t>
            </a:r>
            <a:endParaRPr b="1" sz="1800"/>
          </a:p>
          <a:p>
            <a:pPr indent="-342900" lvl="0" marL="457200" rtl="0">
              <a:spcBef>
                <a:spcPts val="1100"/>
              </a:spcBef>
              <a:spcAft>
                <a:spcPts val="0"/>
              </a:spcAft>
              <a:buClr>
                <a:srgbClr val="001D4D"/>
              </a:buClr>
              <a:buSzPts val="1800"/>
              <a:buFont typeface="Trebuchet MS"/>
              <a:buChar char="●"/>
            </a:pPr>
            <a:r>
              <a:rPr lang="en-US" sz="1800">
                <a:solidFill>
                  <a:schemeClr val="dk1"/>
                </a:solidFill>
              </a:rPr>
              <a:t>As a developer, I would like to have a clearer functionality for toggling on and off schools and as well as a nation-wide search for schools so users can have factor in schools when purchasing homes. </a:t>
            </a:r>
            <a:endParaRPr sz="1800">
              <a:solidFill>
                <a:schemeClr val="dk1"/>
              </a:solidFill>
            </a:endParaRPr>
          </a:p>
          <a:p>
            <a:pPr indent="0" lvl="0" marL="0" rtl="0">
              <a:lnSpc>
                <a:spcPct val="115000"/>
              </a:lnSpc>
              <a:spcBef>
                <a:spcPts val="800"/>
              </a:spcBef>
              <a:spcAft>
                <a:spcPts val="0"/>
              </a:spcAft>
              <a:buNone/>
            </a:pPr>
            <a:r>
              <a:rPr b="1" lang="en-US" sz="1800"/>
              <a:t>Acceptance Criteria</a:t>
            </a:r>
            <a:endParaRPr b="1" sz="1800"/>
          </a:p>
          <a:p>
            <a:pPr indent="-330200" lvl="0" marL="457200" rtl="0">
              <a:spcBef>
                <a:spcPts val="1100"/>
              </a:spcBef>
              <a:spcAft>
                <a:spcPts val="0"/>
              </a:spcAft>
              <a:buClr>
                <a:schemeClr val="dk1"/>
              </a:buClr>
              <a:buSzPts val="1600"/>
              <a:buFont typeface="Trebuchet MS"/>
              <a:buAutoNum type="arabicPeriod"/>
            </a:pPr>
            <a:r>
              <a:rPr lang="en-US" sz="1600">
                <a:solidFill>
                  <a:schemeClr val="dk1"/>
                </a:solidFill>
              </a:rPr>
              <a:t>User should be able to search for any location and a marker should drop on the map.</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clicks on schools tab and will be notified if an error occurred while contacting google places api.</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should be able to know what is being displayed currently on the map is school is toggled on.</a:t>
            </a:r>
            <a:endParaRPr sz="1600">
              <a:solidFill>
                <a:schemeClr val="dk1"/>
              </a:solidFill>
            </a:endParaRPr>
          </a:p>
          <a:p>
            <a:pPr indent="-330200" lvl="0" marL="457200" rtl="0">
              <a:spcBef>
                <a:spcPts val="0"/>
              </a:spcBef>
              <a:spcAft>
                <a:spcPts val="0"/>
              </a:spcAft>
              <a:buClr>
                <a:schemeClr val="dk1"/>
              </a:buClr>
              <a:buSzPts val="1600"/>
              <a:buFont typeface="Trebuchet MS"/>
              <a:buAutoNum type="arabicPeriod"/>
            </a:pPr>
            <a:r>
              <a:rPr lang="en-US" sz="1600">
                <a:solidFill>
                  <a:schemeClr val="dk1"/>
                </a:solidFill>
              </a:rPr>
              <a:t>User after clicking info window, information about the schools, name, address, phone number, and rating should appear.</a:t>
            </a:r>
            <a:endParaRPr sz="1800">
              <a:solidFill>
                <a:schemeClr val="dk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sp>
        <p:nvSpPr>
          <p:cNvPr id="514" name="Google Shape;514;p6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Defect: Local scoop school</a:t>
            </a:r>
            <a:endParaRPr/>
          </a:p>
        </p:txBody>
      </p:sp>
      <p:pic>
        <p:nvPicPr>
          <p:cNvPr id="515" name="Google Shape;515;p62"/>
          <p:cNvPicPr preferRelativeResize="0"/>
          <p:nvPr/>
        </p:nvPicPr>
        <p:blipFill>
          <a:blip r:embed="rId3">
            <a:alphaModFix/>
          </a:blip>
          <a:stretch>
            <a:fillRect/>
          </a:stretch>
        </p:blipFill>
        <p:spPr>
          <a:xfrm>
            <a:off x="2624550" y="1425600"/>
            <a:ext cx="5738322" cy="2328073"/>
          </a:xfrm>
          <a:prstGeom prst="rect">
            <a:avLst/>
          </a:prstGeom>
          <a:noFill/>
          <a:ln>
            <a:noFill/>
          </a:ln>
        </p:spPr>
      </p:pic>
      <p:pic>
        <p:nvPicPr>
          <p:cNvPr id="516" name="Google Shape;516;p62"/>
          <p:cNvPicPr preferRelativeResize="0"/>
          <p:nvPr/>
        </p:nvPicPr>
        <p:blipFill>
          <a:blip r:embed="rId4">
            <a:alphaModFix/>
          </a:blip>
          <a:stretch>
            <a:fillRect/>
          </a:stretch>
        </p:blipFill>
        <p:spPr>
          <a:xfrm>
            <a:off x="554900" y="3880100"/>
            <a:ext cx="5378198" cy="2402901"/>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1" name="Shape 521"/>
        <p:cNvGrpSpPr/>
        <p:nvPr/>
      </p:nvGrpSpPr>
      <p:grpSpPr>
        <a:xfrm>
          <a:off x="0" y="0"/>
          <a:ext cx="0" cy="0"/>
          <a:chOff x="0" y="0"/>
          <a:chExt cx="0" cy="0"/>
        </a:xfrm>
      </p:grpSpPr>
      <p:sp>
        <p:nvSpPr>
          <p:cNvPr id="522" name="Google Shape;522;p6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523" name="Google Shape;523;p63"/>
          <p:cNvSpPr txBox="1"/>
          <p:nvPr>
            <p:ph idx="1" type="body"/>
          </p:nvPr>
        </p:nvSpPr>
        <p:spPr>
          <a:xfrm>
            <a:off x="779463" y="1632450"/>
            <a:ext cx="7583400" cy="4208400"/>
          </a:xfrm>
          <a:prstGeom prst="rect">
            <a:avLst/>
          </a:prstGeom>
          <a:noFill/>
          <a:ln>
            <a:noFill/>
          </a:ln>
        </p:spPr>
        <p:txBody>
          <a:bodyPr anchorCtr="0" anchor="t" bIns="45700" lIns="91425" spcFirstLastPara="1" rIns="91425" wrap="square" tIns="45700">
            <a:noAutofit/>
          </a:bodyPr>
          <a:lstStyle/>
          <a:p>
            <a:pPr indent="0" lvl="0" marL="282575" rtl="0" algn="ctr">
              <a:spcBef>
                <a:spcPts val="0"/>
              </a:spcBef>
              <a:spcAft>
                <a:spcPts val="0"/>
              </a:spcAft>
              <a:buNone/>
            </a:pPr>
            <a:r>
              <a:rPr b="1" lang="en-US" sz="1800"/>
              <a:t>School Map</a:t>
            </a:r>
            <a:r>
              <a:rPr b="1" lang="en-US" sz="1800"/>
              <a:t> View</a:t>
            </a:r>
            <a:endParaRPr b="1" sz="1800"/>
          </a:p>
          <a:p>
            <a:pPr indent="0" lvl="0" marL="282575" rtl="0">
              <a:spcBef>
                <a:spcPts val="0"/>
              </a:spcBef>
              <a:spcAft>
                <a:spcPts val="0"/>
              </a:spcAft>
              <a:buNone/>
            </a:pPr>
            <a:r>
              <a:rPr b="1" lang="en-US" sz="1800"/>
              <a:t>Sunny Day</a:t>
            </a:r>
            <a:endParaRPr b="1" sz="1800"/>
          </a:p>
          <a:p>
            <a:pPr indent="-282575" lvl="0" marL="282575" rtl="0">
              <a:spcBef>
                <a:spcPts val="0"/>
              </a:spcBef>
              <a:spcAft>
                <a:spcPts val="0"/>
              </a:spcAft>
              <a:buClr>
                <a:srgbClr val="001D4D"/>
              </a:buClr>
              <a:buSzPts val="2200"/>
              <a:buFont typeface="Noto Sans Symbols"/>
              <a:buChar char="●"/>
            </a:pPr>
            <a:r>
              <a:rPr b="1" lang="en-US" sz="1400"/>
              <a:t>Test Case ID:</a:t>
            </a:r>
            <a:r>
              <a:rPr lang="en-US" sz="1400"/>
              <a:t> school_valid_request</a:t>
            </a:r>
            <a:br>
              <a:rPr lang="en-US" sz="1400"/>
            </a:br>
            <a:r>
              <a:rPr b="1" lang="en-US" sz="1400"/>
              <a:t>Test Case Summary:</a:t>
            </a:r>
            <a:r>
              <a:rPr lang="en-US" sz="1400"/>
              <a:t> When school is selected, a request to google places api is made.</a:t>
            </a:r>
            <a:br>
              <a:rPr lang="en-US" sz="1400"/>
            </a:br>
            <a:r>
              <a:rPr b="1" lang="en-US" sz="1400"/>
              <a:t>Precondition:</a:t>
            </a:r>
            <a:r>
              <a:rPr lang="en-US" sz="1400"/>
              <a:t>  Enter valid location on search bar</a:t>
            </a:r>
            <a:br>
              <a:rPr lang="en-US" sz="1400"/>
            </a:br>
            <a:r>
              <a:rPr b="1" lang="en-US" sz="1400"/>
              <a:t>Expected Result: </a:t>
            </a:r>
            <a:r>
              <a:rPr lang="en-US" sz="1400"/>
              <a:t>Return 200 OK and markers are populated on the map and a console message of “successful api call”</a:t>
            </a:r>
            <a:endParaRPr sz="1400"/>
          </a:p>
          <a:p>
            <a:pPr indent="0" lvl="0" marL="282575" rtl="0">
              <a:spcBef>
                <a:spcPts val="0"/>
              </a:spcBef>
              <a:spcAft>
                <a:spcPts val="0"/>
              </a:spcAft>
              <a:buNone/>
            </a:pPr>
            <a:r>
              <a:t/>
            </a:r>
            <a:endParaRPr b="1" sz="1800"/>
          </a:p>
          <a:p>
            <a:pPr indent="0" lvl="0" marL="282575" rtl="0">
              <a:spcBef>
                <a:spcPts val="0"/>
              </a:spcBef>
              <a:spcAft>
                <a:spcPts val="0"/>
              </a:spcAft>
              <a:buNone/>
            </a:pPr>
            <a:r>
              <a:rPr b="1" lang="en-US" sz="1800"/>
              <a:t>Rainy Day</a:t>
            </a:r>
            <a:endParaRPr b="1" sz="1800"/>
          </a:p>
          <a:p>
            <a:pPr indent="-282575" lvl="0" marL="282575" rtl="0">
              <a:spcBef>
                <a:spcPts val="0"/>
              </a:spcBef>
              <a:spcAft>
                <a:spcPts val="0"/>
              </a:spcAft>
              <a:buClr>
                <a:srgbClr val="001D4D"/>
              </a:buClr>
              <a:buSzPts val="2200"/>
              <a:buFont typeface="Noto Sans Symbols"/>
              <a:buChar char="●"/>
            </a:pPr>
            <a:r>
              <a:rPr b="1" lang="en-US" sz="1400"/>
              <a:t>Test Case ID:</a:t>
            </a:r>
            <a:r>
              <a:rPr lang="en-US" sz="1400"/>
              <a:t> school_invalid_request</a:t>
            </a:r>
            <a:br>
              <a:rPr lang="en-US" sz="1400"/>
            </a:br>
            <a:r>
              <a:rPr b="1" lang="en-US" sz="1400"/>
              <a:t>Test Case Summary:</a:t>
            </a:r>
            <a:r>
              <a:rPr lang="en-US" sz="1400"/>
              <a:t> When school is selected a request is attempted to contact google maps api</a:t>
            </a:r>
            <a:br>
              <a:rPr lang="en-US" sz="1400"/>
            </a:br>
            <a:r>
              <a:rPr b="1" lang="en-US" sz="1400"/>
              <a:t>Precondition:</a:t>
            </a:r>
            <a:r>
              <a:rPr lang="en-US" sz="1400"/>
              <a:t> Enter invalid location on search bar</a:t>
            </a:r>
            <a:br>
              <a:rPr lang="en-US" sz="1400"/>
            </a:br>
            <a:r>
              <a:rPr b="1" lang="en-US" sz="1400"/>
              <a:t>Expected Result: </a:t>
            </a:r>
            <a:r>
              <a:rPr lang="en-US" sz="1400"/>
              <a:t>Return 400 bad request, and a console message “Unsuccessful request to google maps api”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8" name="Shape 528"/>
        <p:cNvGrpSpPr/>
        <p:nvPr/>
      </p:nvGrpSpPr>
      <p:grpSpPr>
        <a:xfrm>
          <a:off x="0" y="0"/>
          <a:ext cx="0" cy="0"/>
          <a:chOff x="0" y="0"/>
          <a:chExt cx="0" cy="0"/>
        </a:xfrm>
      </p:grpSpPr>
      <p:sp>
        <p:nvSpPr>
          <p:cNvPr id="529" name="Google Shape;529;p64"/>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School wishlist</a:t>
            </a:r>
            <a:endParaRPr/>
          </a:p>
        </p:txBody>
      </p:sp>
      <p:sp>
        <p:nvSpPr>
          <p:cNvPr id="530" name="Google Shape;530;p64"/>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Create a feature where you can select and sort by school grade: elementary, middle, and high.</a:t>
            </a:r>
            <a:endParaRPr/>
          </a:p>
          <a:p>
            <a:pPr indent="-368300" lvl="0" marL="457200" rtl="0">
              <a:spcBef>
                <a:spcPts val="0"/>
              </a:spcBef>
              <a:spcAft>
                <a:spcPts val="0"/>
              </a:spcAft>
              <a:buSzPts val="2200"/>
              <a:buChar char="●"/>
            </a:pPr>
            <a:r>
              <a:rPr lang="en-US"/>
              <a:t>Fill in missing inputs from database school table for null values.</a:t>
            </a:r>
            <a:endParaRPr/>
          </a:p>
          <a:p>
            <a:pPr indent="-368300" lvl="0" marL="457200">
              <a:spcBef>
                <a:spcPts val="0"/>
              </a:spcBef>
              <a:spcAft>
                <a:spcPts val="0"/>
              </a:spcAft>
              <a:buSzPts val="2200"/>
              <a:buChar char="●"/>
            </a:pPr>
            <a:r>
              <a:rPr lang="en-US"/>
              <a:t>Incorporate</a:t>
            </a:r>
            <a:r>
              <a:rPr lang="en-US"/>
              <a:t> reviews for each school.</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5" name="Shape 535"/>
        <p:cNvGrpSpPr/>
        <p:nvPr/>
      </p:nvGrpSpPr>
      <p:grpSpPr>
        <a:xfrm>
          <a:off x="0" y="0"/>
          <a:ext cx="0" cy="0"/>
          <a:chOff x="0" y="0"/>
          <a:chExt cx="0" cy="0"/>
        </a:xfrm>
      </p:grpSpPr>
      <p:sp>
        <p:nvSpPr>
          <p:cNvPr id="536" name="Google Shape;536;p6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537" name="Google Shape;537;p6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endParaRPr/>
          </a:p>
          <a:p>
            <a:pPr indent="-282575" lvl="0" marL="282575" marR="0" rtl="0" algn="l">
              <a:spcBef>
                <a:spcPts val="2000"/>
              </a:spcBef>
              <a:spcAft>
                <a:spcPts val="0"/>
              </a:spcAft>
              <a:buClr>
                <a:srgbClr val="001D4D"/>
              </a:buClr>
              <a:buSzPts val="2200"/>
              <a:buFont typeface="Noto Sans Symbols"/>
              <a:buChar char="●"/>
            </a:pPr>
            <a:r>
              <a:rPr lang="en-US"/>
              <a:t>C</a:t>
            </a:r>
            <a:r>
              <a:rPr b="0" i="0" lang="en-US" sz="2200" u="none" cap="none" strike="noStrike">
                <a:solidFill>
                  <a:srgbClr val="001D4D"/>
                </a:solidFill>
                <a:latin typeface="Trebuchet MS"/>
                <a:ea typeface="Trebuchet MS"/>
                <a:cs typeface="Trebuchet MS"/>
                <a:sym typeface="Trebuchet MS"/>
              </a:rPr>
              <a:t>ontact: Richard Jim</a:t>
            </a:r>
            <a:r>
              <a:rPr lang="en-US"/>
              <a:t>enez, rjime061@fiu.edu</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538" name="Google Shape;538;p65"/>
          <p:cNvPicPr preferRelativeResize="0"/>
          <p:nvPr/>
        </p:nvPicPr>
        <p:blipFill rotWithShape="1">
          <a:blip r:embed="rId3">
            <a:alphaModFix/>
          </a:blip>
          <a:srcRect b="24773" l="19922" r="62694" t="23213"/>
          <a:stretch/>
        </p:blipFill>
        <p:spPr>
          <a:xfrm>
            <a:off x="1030575" y="4421662"/>
            <a:ext cx="615951" cy="553650"/>
          </a:xfrm>
          <a:prstGeom prst="rect">
            <a:avLst/>
          </a:prstGeom>
          <a:noFill/>
          <a:ln>
            <a:noFill/>
          </a:ln>
        </p:spPr>
      </p:pic>
      <p:pic>
        <p:nvPicPr>
          <p:cNvPr id="539" name="Google Shape;539;p65"/>
          <p:cNvPicPr preferRelativeResize="0"/>
          <p:nvPr/>
        </p:nvPicPr>
        <p:blipFill>
          <a:blip r:embed="rId4">
            <a:alphaModFix/>
          </a:blip>
          <a:stretch>
            <a:fillRect/>
          </a:stretch>
        </p:blipFill>
        <p:spPr>
          <a:xfrm>
            <a:off x="2032400" y="5157020"/>
            <a:ext cx="869561" cy="691934"/>
          </a:xfrm>
          <a:prstGeom prst="rect">
            <a:avLst/>
          </a:prstGeom>
          <a:noFill/>
          <a:ln>
            <a:noFill/>
          </a:ln>
        </p:spPr>
      </p:pic>
      <p:pic>
        <p:nvPicPr>
          <p:cNvPr id="540" name="Google Shape;540;p65"/>
          <p:cNvPicPr preferRelativeResize="0"/>
          <p:nvPr/>
        </p:nvPicPr>
        <p:blipFill>
          <a:blip r:embed="rId5">
            <a:alphaModFix/>
          </a:blip>
          <a:stretch>
            <a:fillRect/>
          </a:stretch>
        </p:blipFill>
        <p:spPr>
          <a:xfrm>
            <a:off x="2166356" y="4389830"/>
            <a:ext cx="601642" cy="497571"/>
          </a:xfrm>
          <a:prstGeom prst="rect">
            <a:avLst/>
          </a:prstGeom>
          <a:noFill/>
          <a:ln>
            <a:noFill/>
          </a:ln>
        </p:spPr>
      </p:pic>
      <p:pic>
        <p:nvPicPr>
          <p:cNvPr id="541" name="Google Shape;541;p65"/>
          <p:cNvPicPr preferRelativeResize="0"/>
          <p:nvPr/>
        </p:nvPicPr>
        <p:blipFill rotWithShape="1">
          <a:blip r:embed="rId6">
            <a:alphaModFix/>
          </a:blip>
          <a:srcRect b="0" l="24523" r="23366" t="0"/>
          <a:stretch/>
        </p:blipFill>
        <p:spPr>
          <a:xfrm>
            <a:off x="3214619" y="5217859"/>
            <a:ext cx="869561" cy="690016"/>
          </a:xfrm>
          <a:prstGeom prst="rect">
            <a:avLst/>
          </a:prstGeom>
          <a:noFill/>
          <a:ln>
            <a:noFill/>
          </a:ln>
        </p:spPr>
      </p:pic>
      <p:pic>
        <p:nvPicPr>
          <p:cNvPr id="542" name="Google Shape;542;p65"/>
          <p:cNvPicPr preferRelativeResize="0"/>
          <p:nvPr/>
        </p:nvPicPr>
        <p:blipFill>
          <a:blip r:embed="rId7">
            <a:alphaModFix/>
          </a:blip>
          <a:stretch>
            <a:fillRect/>
          </a:stretch>
        </p:blipFill>
        <p:spPr>
          <a:xfrm>
            <a:off x="3287832" y="4389825"/>
            <a:ext cx="723135" cy="617336"/>
          </a:xfrm>
          <a:prstGeom prst="rect">
            <a:avLst/>
          </a:prstGeom>
          <a:noFill/>
          <a:ln>
            <a:noFill/>
          </a:ln>
        </p:spPr>
      </p:pic>
      <p:pic>
        <p:nvPicPr>
          <p:cNvPr id="543" name="Google Shape;543;p65"/>
          <p:cNvPicPr preferRelativeResize="0"/>
          <p:nvPr/>
        </p:nvPicPr>
        <p:blipFill>
          <a:blip r:embed="rId8">
            <a:alphaModFix/>
          </a:blip>
          <a:stretch>
            <a:fillRect/>
          </a:stretch>
        </p:blipFill>
        <p:spPr>
          <a:xfrm>
            <a:off x="4316739" y="4357978"/>
            <a:ext cx="508945" cy="617331"/>
          </a:xfrm>
          <a:prstGeom prst="rect">
            <a:avLst/>
          </a:prstGeom>
          <a:noFill/>
          <a:ln>
            <a:noFill/>
          </a:ln>
        </p:spPr>
      </p:pic>
      <p:pic>
        <p:nvPicPr>
          <p:cNvPr id="544" name="Google Shape;544;p65"/>
          <p:cNvPicPr preferRelativeResize="0"/>
          <p:nvPr/>
        </p:nvPicPr>
        <p:blipFill>
          <a:blip r:embed="rId9">
            <a:alphaModFix/>
          </a:blip>
          <a:stretch>
            <a:fillRect/>
          </a:stretch>
        </p:blipFill>
        <p:spPr>
          <a:xfrm>
            <a:off x="4970725" y="4320673"/>
            <a:ext cx="1826669" cy="691924"/>
          </a:xfrm>
          <a:prstGeom prst="rect">
            <a:avLst/>
          </a:prstGeom>
          <a:noFill/>
          <a:ln>
            <a:noFill/>
          </a:ln>
        </p:spPr>
      </p:pic>
      <p:pic>
        <p:nvPicPr>
          <p:cNvPr id="545" name="Google Shape;545;p65"/>
          <p:cNvPicPr preferRelativeResize="0"/>
          <p:nvPr/>
        </p:nvPicPr>
        <p:blipFill>
          <a:blip r:embed="rId10">
            <a:alphaModFix/>
          </a:blip>
          <a:stretch>
            <a:fillRect/>
          </a:stretch>
        </p:blipFill>
        <p:spPr>
          <a:xfrm>
            <a:off x="1037725" y="5202160"/>
            <a:ext cx="601650" cy="601650"/>
          </a:xfrm>
          <a:prstGeom prst="rect">
            <a:avLst/>
          </a:prstGeom>
          <a:noFill/>
          <a:ln>
            <a:noFill/>
          </a:ln>
        </p:spPr>
      </p:pic>
      <p:pic>
        <p:nvPicPr>
          <p:cNvPr id="546" name="Google Shape;546;p65"/>
          <p:cNvPicPr preferRelativeResize="0"/>
          <p:nvPr/>
        </p:nvPicPr>
        <p:blipFill rotWithShape="1">
          <a:blip r:embed="rId11">
            <a:alphaModFix/>
          </a:blip>
          <a:srcRect b="0" l="0" r="75287" t="0"/>
          <a:stretch/>
        </p:blipFill>
        <p:spPr>
          <a:xfrm>
            <a:off x="4317530" y="5230125"/>
            <a:ext cx="508924" cy="545736"/>
          </a:xfrm>
          <a:prstGeom prst="rect">
            <a:avLst/>
          </a:prstGeom>
          <a:noFill/>
          <a:ln>
            <a:noFill/>
          </a:ln>
        </p:spPr>
      </p:pic>
      <p:pic>
        <p:nvPicPr>
          <p:cNvPr id="547" name="Google Shape;547;p65"/>
          <p:cNvPicPr preferRelativeResize="0"/>
          <p:nvPr/>
        </p:nvPicPr>
        <p:blipFill>
          <a:blip r:embed="rId12">
            <a:alphaModFix/>
          </a:blip>
          <a:stretch>
            <a:fillRect/>
          </a:stretch>
        </p:blipFill>
        <p:spPr>
          <a:xfrm>
            <a:off x="5059799" y="5277375"/>
            <a:ext cx="637350" cy="451225"/>
          </a:xfrm>
          <a:prstGeom prst="rect">
            <a:avLst/>
          </a:prstGeom>
          <a:noFill/>
          <a:ln>
            <a:noFill/>
          </a:ln>
        </p:spPr>
      </p:pic>
      <p:pic>
        <p:nvPicPr>
          <p:cNvPr id="548" name="Google Shape;548;p65"/>
          <p:cNvPicPr preferRelativeResize="0"/>
          <p:nvPr/>
        </p:nvPicPr>
        <p:blipFill>
          <a:blip r:embed="rId13">
            <a:alphaModFix/>
          </a:blip>
          <a:stretch>
            <a:fillRect/>
          </a:stretch>
        </p:blipFill>
        <p:spPr>
          <a:xfrm>
            <a:off x="5930500" y="5157951"/>
            <a:ext cx="1268355" cy="617324"/>
          </a:xfrm>
          <a:prstGeom prst="rect">
            <a:avLst/>
          </a:prstGeom>
          <a:noFill/>
          <a:ln>
            <a:noFill/>
          </a:ln>
        </p:spPr>
      </p:pic>
      <p:pic>
        <p:nvPicPr>
          <p:cNvPr id="549" name="Google Shape;549;p65"/>
          <p:cNvPicPr preferRelativeResize="0"/>
          <p:nvPr/>
        </p:nvPicPr>
        <p:blipFill>
          <a:blip r:embed="rId14">
            <a:alphaModFix/>
          </a:blip>
          <a:stretch>
            <a:fillRect/>
          </a:stretch>
        </p:blipFill>
        <p:spPr>
          <a:xfrm>
            <a:off x="7198850" y="4347963"/>
            <a:ext cx="637350" cy="6373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 name="Shape 554"/>
        <p:cNvGrpSpPr/>
        <p:nvPr/>
      </p:nvGrpSpPr>
      <p:grpSpPr>
        <a:xfrm>
          <a:off x="0" y="0"/>
          <a:ext cx="0" cy="0"/>
          <a:chOff x="0" y="0"/>
          <a:chExt cx="0" cy="0"/>
        </a:xfrm>
      </p:grpSpPr>
      <p:sp>
        <p:nvSpPr>
          <p:cNvPr id="555" name="Google Shape;555;p66"/>
          <p:cNvSpPr txBox="1"/>
          <p:nvPr>
            <p:ph type="title"/>
          </p:nvPr>
        </p:nvSpPr>
        <p:spPr>
          <a:xfrm>
            <a:off x="1560600" y="2045450"/>
            <a:ext cx="6055800" cy="9903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Hazard</a:t>
            </a:r>
            <a:r>
              <a:rPr lang="en-US"/>
              <a:t> - Flood feature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2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marR="0" rtl="0" algn="l">
              <a:lnSpc>
                <a:spcPct val="100000"/>
              </a:lnSpc>
              <a:spcBef>
                <a:spcPts val="0"/>
              </a:spcBef>
              <a:spcAft>
                <a:spcPts val="0"/>
              </a:spcAft>
              <a:buNone/>
            </a:pPr>
            <a:r>
              <a:rPr lang="en-US"/>
              <a:t>Solution</a:t>
            </a:r>
            <a:endParaRPr/>
          </a:p>
        </p:txBody>
      </p:sp>
      <p:pic>
        <p:nvPicPr>
          <p:cNvPr id="181" name="Google Shape;181;p22"/>
          <p:cNvPicPr preferRelativeResize="0"/>
          <p:nvPr/>
        </p:nvPicPr>
        <p:blipFill rotWithShape="1">
          <a:blip r:embed="rId3">
            <a:alphaModFix/>
          </a:blip>
          <a:srcRect b="0" l="474" r="760" t="6085"/>
          <a:stretch/>
        </p:blipFill>
        <p:spPr>
          <a:xfrm>
            <a:off x="780300" y="1668975"/>
            <a:ext cx="7583400" cy="405635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0" name="Shape 560"/>
        <p:cNvGrpSpPr/>
        <p:nvPr/>
      </p:nvGrpSpPr>
      <p:grpSpPr>
        <a:xfrm>
          <a:off x="0" y="0"/>
          <a:ext cx="0" cy="0"/>
          <a:chOff x="0" y="0"/>
          <a:chExt cx="0" cy="0"/>
        </a:xfrm>
      </p:grpSpPr>
      <p:sp>
        <p:nvSpPr>
          <p:cNvPr id="561" name="Google Shape;561;p67"/>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Hazard</a:t>
            </a:r>
            <a:r>
              <a:rPr lang="en-US"/>
              <a:t>: Problem</a:t>
            </a:r>
            <a:endParaRPr/>
          </a:p>
        </p:txBody>
      </p:sp>
      <p:sp>
        <p:nvSpPr>
          <p:cNvPr id="562" name="Google Shape;562;p67"/>
          <p:cNvSpPr txBox="1"/>
          <p:nvPr>
            <p:ph idx="1" type="body"/>
          </p:nvPr>
        </p:nvSpPr>
        <p:spPr>
          <a:xfrm>
            <a:off x="779463" y="1594275"/>
            <a:ext cx="7583400" cy="4208400"/>
          </a:xfrm>
          <a:prstGeom prst="rect">
            <a:avLst/>
          </a:prstGeom>
        </p:spPr>
        <p:txBody>
          <a:bodyPr anchorCtr="0" anchor="t" bIns="91425" lIns="91425" spcFirstLastPara="1" rIns="91425" wrap="square" tIns="91425">
            <a:noAutofit/>
          </a:bodyPr>
          <a:lstStyle/>
          <a:p>
            <a:pPr indent="-457200" lvl="0" marL="457200" rtl="0">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BreazeHome provides Hazard information just around selected selected property.</a:t>
            </a:r>
            <a:endParaRPr sz="3600">
              <a:solidFill>
                <a:schemeClr val="dk1"/>
              </a:solidFill>
              <a:latin typeface="Arial"/>
              <a:ea typeface="Arial"/>
              <a:cs typeface="Arial"/>
              <a:sym typeface="Arial"/>
            </a:endParaRPr>
          </a:p>
          <a:p>
            <a:pPr indent="0" lvl="0" marL="457200" rtl="0">
              <a:spcBef>
                <a:spcPts val="0"/>
              </a:spcBef>
              <a:spcAft>
                <a:spcPts val="0"/>
              </a:spcAft>
              <a:buNone/>
            </a:pPr>
            <a:r>
              <a:t/>
            </a:r>
            <a:endParaRPr sz="3600">
              <a:solidFill>
                <a:schemeClr val="dk1"/>
              </a:solidFill>
              <a:latin typeface="Arial"/>
              <a:ea typeface="Arial"/>
              <a:cs typeface="Arial"/>
              <a:sym typeface="Arial"/>
            </a:endParaRPr>
          </a:p>
          <a:p>
            <a:pPr indent="-457200" lvl="0" marL="457200" rtl="0">
              <a:spcBef>
                <a:spcPts val="0"/>
              </a:spcBef>
              <a:spcAft>
                <a:spcPts val="0"/>
              </a:spcAft>
              <a:buClr>
                <a:schemeClr val="dk1"/>
              </a:buClr>
              <a:buSzPts val="3600"/>
              <a:buFont typeface="Arial"/>
              <a:buChar char="●"/>
            </a:pPr>
            <a:r>
              <a:rPr lang="en-US" sz="3600">
                <a:solidFill>
                  <a:schemeClr val="dk1"/>
                </a:solidFill>
                <a:latin typeface="Arial"/>
                <a:ea typeface="Arial"/>
                <a:cs typeface="Arial"/>
                <a:sym typeface="Arial"/>
              </a:rPr>
              <a:t>BreazeHome hazard data is not detailed.</a:t>
            </a:r>
            <a:endParaRPr sz="3600">
              <a:solidFill>
                <a:schemeClr val="dk1"/>
              </a:solidFill>
              <a:latin typeface="Arial"/>
              <a:ea typeface="Arial"/>
              <a:cs typeface="Arial"/>
              <a:sym typeface="Arial"/>
            </a:endParaRPr>
          </a:p>
          <a:p>
            <a:pPr indent="0" lvl="0" marL="457200" rtl="0">
              <a:spcBef>
                <a:spcPts val="0"/>
              </a:spcBef>
              <a:spcAft>
                <a:spcPts val="0"/>
              </a:spcAft>
              <a:buNone/>
            </a:pPr>
            <a:r>
              <a:t/>
            </a:r>
            <a:endParaRPr sz="3600">
              <a:solidFill>
                <a:srgbClr val="001D4D"/>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7" name="Shape 567"/>
        <p:cNvGrpSpPr/>
        <p:nvPr/>
      </p:nvGrpSpPr>
      <p:grpSpPr>
        <a:xfrm>
          <a:off x="0" y="0"/>
          <a:ext cx="0" cy="0"/>
          <a:chOff x="0" y="0"/>
          <a:chExt cx="0" cy="0"/>
        </a:xfrm>
      </p:grpSpPr>
      <p:sp>
        <p:nvSpPr>
          <p:cNvPr id="568" name="Google Shape;568;p68"/>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Hazard: Problem</a:t>
            </a:r>
            <a:endParaRPr/>
          </a:p>
        </p:txBody>
      </p:sp>
      <p:sp>
        <p:nvSpPr>
          <p:cNvPr id="569" name="Google Shape;569;p68"/>
          <p:cNvSpPr txBox="1"/>
          <p:nvPr>
            <p:ph idx="1" type="body"/>
          </p:nvPr>
        </p:nvSpPr>
        <p:spPr>
          <a:xfrm>
            <a:off x="779463" y="1594275"/>
            <a:ext cx="7583400" cy="4208400"/>
          </a:xfrm>
          <a:prstGeom prst="rect">
            <a:avLst/>
          </a:prstGeom>
        </p:spPr>
        <p:txBody>
          <a:bodyPr anchorCtr="0" anchor="t" bIns="91425" lIns="91425" spcFirstLastPara="1" rIns="91425" wrap="square" tIns="91425">
            <a:noAutofit/>
          </a:bodyPr>
          <a:lstStyle/>
          <a:p>
            <a:pPr indent="0" lvl="0" marL="457200" rtl="0">
              <a:spcBef>
                <a:spcPts val="0"/>
              </a:spcBef>
              <a:spcAft>
                <a:spcPts val="0"/>
              </a:spcAft>
              <a:buNone/>
            </a:pPr>
            <a:r>
              <a:t/>
            </a:r>
            <a:endParaRPr sz="3600">
              <a:solidFill>
                <a:schemeClr val="dk1"/>
              </a:solidFill>
              <a:latin typeface="Arial"/>
              <a:ea typeface="Arial"/>
              <a:cs typeface="Arial"/>
              <a:sym typeface="Arial"/>
            </a:endParaRPr>
          </a:p>
          <a:p>
            <a:pPr indent="0" lvl="0" marL="457200" rtl="0">
              <a:spcBef>
                <a:spcPts val="0"/>
              </a:spcBef>
              <a:spcAft>
                <a:spcPts val="0"/>
              </a:spcAft>
              <a:buNone/>
            </a:pPr>
            <a:r>
              <a:t/>
            </a:r>
            <a:endParaRPr sz="3600">
              <a:solidFill>
                <a:srgbClr val="001D4D"/>
              </a:solidFill>
            </a:endParaRPr>
          </a:p>
        </p:txBody>
      </p:sp>
      <p:pic>
        <p:nvPicPr>
          <p:cNvPr id="570" name="Google Shape;570;p68"/>
          <p:cNvPicPr preferRelativeResize="0"/>
          <p:nvPr/>
        </p:nvPicPr>
        <p:blipFill>
          <a:blip r:embed="rId3">
            <a:alphaModFix/>
          </a:blip>
          <a:stretch>
            <a:fillRect/>
          </a:stretch>
        </p:blipFill>
        <p:spPr>
          <a:xfrm>
            <a:off x="591400" y="1732300"/>
            <a:ext cx="7961175" cy="3905399"/>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5" name="Shape 575"/>
        <p:cNvGrpSpPr/>
        <p:nvPr/>
      </p:nvGrpSpPr>
      <p:grpSpPr>
        <a:xfrm>
          <a:off x="0" y="0"/>
          <a:ext cx="0" cy="0"/>
          <a:chOff x="0" y="0"/>
          <a:chExt cx="0" cy="0"/>
        </a:xfrm>
      </p:grpSpPr>
      <p:sp>
        <p:nvSpPr>
          <p:cNvPr id="576" name="Google Shape;576;p69"/>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Floods: </a:t>
            </a:r>
            <a:r>
              <a:rPr lang="en-US"/>
              <a:t>Design Influence</a:t>
            </a:r>
            <a:endParaRPr/>
          </a:p>
        </p:txBody>
      </p:sp>
      <p:pic>
        <p:nvPicPr>
          <p:cNvPr id="577" name="Google Shape;577;p69"/>
          <p:cNvPicPr preferRelativeResize="0"/>
          <p:nvPr/>
        </p:nvPicPr>
        <p:blipFill>
          <a:blip r:embed="rId3">
            <a:alphaModFix/>
          </a:blip>
          <a:stretch>
            <a:fillRect/>
          </a:stretch>
        </p:blipFill>
        <p:spPr>
          <a:xfrm>
            <a:off x="707350" y="1555175"/>
            <a:ext cx="7727652" cy="406238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2" name="Shape 582"/>
        <p:cNvGrpSpPr/>
        <p:nvPr/>
      </p:nvGrpSpPr>
      <p:grpSpPr>
        <a:xfrm>
          <a:off x="0" y="0"/>
          <a:ext cx="0" cy="0"/>
          <a:chOff x="0" y="0"/>
          <a:chExt cx="0" cy="0"/>
        </a:xfrm>
      </p:grpSpPr>
      <p:sp>
        <p:nvSpPr>
          <p:cNvPr id="583" name="Google Shape;583;p70"/>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Floods: NFHL</a:t>
            </a:r>
            <a:endParaRPr/>
          </a:p>
        </p:txBody>
      </p:sp>
      <p:pic>
        <p:nvPicPr>
          <p:cNvPr id="584" name="Google Shape;584;p70"/>
          <p:cNvPicPr preferRelativeResize="0"/>
          <p:nvPr/>
        </p:nvPicPr>
        <p:blipFill>
          <a:blip r:embed="rId3">
            <a:alphaModFix/>
          </a:blip>
          <a:stretch>
            <a:fillRect/>
          </a:stretch>
        </p:blipFill>
        <p:spPr>
          <a:xfrm>
            <a:off x="611350" y="1538725"/>
            <a:ext cx="7919647" cy="4082527"/>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9" name="Shape 589"/>
        <p:cNvGrpSpPr/>
        <p:nvPr/>
      </p:nvGrpSpPr>
      <p:grpSpPr>
        <a:xfrm>
          <a:off x="0" y="0"/>
          <a:ext cx="0" cy="0"/>
          <a:chOff x="0" y="0"/>
          <a:chExt cx="0" cy="0"/>
        </a:xfrm>
      </p:grpSpPr>
      <p:sp>
        <p:nvSpPr>
          <p:cNvPr id="590" name="Google Shape;590;p71"/>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Floods: BreazeHome</a:t>
            </a:r>
            <a:endParaRPr/>
          </a:p>
        </p:txBody>
      </p:sp>
      <p:pic>
        <p:nvPicPr>
          <p:cNvPr id="591" name="Google Shape;591;p71"/>
          <p:cNvPicPr preferRelativeResize="0"/>
          <p:nvPr/>
        </p:nvPicPr>
        <p:blipFill>
          <a:blip r:embed="rId3">
            <a:alphaModFix/>
          </a:blip>
          <a:stretch>
            <a:fillRect/>
          </a:stretch>
        </p:blipFill>
        <p:spPr>
          <a:xfrm>
            <a:off x="660600" y="1555191"/>
            <a:ext cx="7821149" cy="4130583"/>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6" name="Shape 596"/>
        <p:cNvGrpSpPr/>
        <p:nvPr/>
      </p:nvGrpSpPr>
      <p:grpSpPr>
        <a:xfrm>
          <a:off x="0" y="0"/>
          <a:ext cx="0" cy="0"/>
          <a:chOff x="0" y="0"/>
          <a:chExt cx="0" cy="0"/>
        </a:xfrm>
      </p:grpSpPr>
      <p:sp>
        <p:nvSpPr>
          <p:cNvPr id="597" name="Google Shape;597;p72"/>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Hurricane and Wildfire</a:t>
            </a:r>
            <a:endParaRPr/>
          </a:p>
        </p:txBody>
      </p:sp>
      <p:pic>
        <p:nvPicPr>
          <p:cNvPr id="598" name="Google Shape;598;p72"/>
          <p:cNvPicPr preferRelativeResize="0"/>
          <p:nvPr/>
        </p:nvPicPr>
        <p:blipFill>
          <a:blip r:embed="rId3">
            <a:alphaModFix/>
          </a:blip>
          <a:stretch>
            <a:fillRect/>
          </a:stretch>
        </p:blipFill>
        <p:spPr>
          <a:xfrm>
            <a:off x="539375" y="1425600"/>
            <a:ext cx="6449048" cy="2748399"/>
          </a:xfrm>
          <a:prstGeom prst="rect">
            <a:avLst/>
          </a:prstGeom>
          <a:noFill/>
          <a:ln>
            <a:noFill/>
          </a:ln>
        </p:spPr>
      </p:pic>
      <p:pic>
        <p:nvPicPr>
          <p:cNvPr id="599" name="Google Shape;599;p72"/>
          <p:cNvPicPr preferRelativeResize="0"/>
          <p:nvPr/>
        </p:nvPicPr>
        <p:blipFill>
          <a:blip r:embed="rId4">
            <a:alphaModFix/>
          </a:blip>
          <a:stretch>
            <a:fillRect/>
          </a:stretch>
        </p:blipFill>
        <p:spPr>
          <a:xfrm>
            <a:off x="1986800" y="3121450"/>
            <a:ext cx="6696601" cy="284922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4" name="Shape 604"/>
        <p:cNvGrpSpPr/>
        <p:nvPr/>
      </p:nvGrpSpPr>
      <p:grpSpPr>
        <a:xfrm>
          <a:off x="0" y="0"/>
          <a:ext cx="0" cy="0"/>
          <a:chOff x="0" y="0"/>
          <a:chExt cx="0" cy="0"/>
        </a:xfrm>
      </p:grpSpPr>
      <p:sp>
        <p:nvSpPr>
          <p:cNvPr id="605" name="Google Shape;605;p7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 Case</a:t>
            </a:r>
            <a:endParaRPr b="0" i="0" sz="3800" u="none" cap="none" strike="noStrike">
              <a:solidFill>
                <a:srgbClr val="001D4D"/>
              </a:solidFill>
              <a:latin typeface="Trebuchet MS"/>
              <a:ea typeface="Trebuchet MS"/>
              <a:cs typeface="Trebuchet MS"/>
              <a:sym typeface="Trebuchet MS"/>
            </a:endParaRPr>
          </a:p>
        </p:txBody>
      </p:sp>
      <p:pic>
        <p:nvPicPr>
          <p:cNvPr id="606" name="Google Shape;606;p73"/>
          <p:cNvPicPr preferRelativeResize="0"/>
          <p:nvPr/>
        </p:nvPicPr>
        <p:blipFill rotWithShape="1">
          <a:blip r:embed="rId3">
            <a:alphaModFix/>
          </a:blip>
          <a:srcRect b="0" l="2969" r="0" t="2771"/>
          <a:stretch/>
        </p:blipFill>
        <p:spPr>
          <a:xfrm>
            <a:off x="779475" y="1638225"/>
            <a:ext cx="7468402" cy="4985751"/>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1" name="Shape 611"/>
        <p:cNvGrpSpPr/>
        <p:nvPr/>
      </p:nvGrpSpPr>
      <p:grpSpPr>
        <a:xfrm>
          <a:off x="0" y="0"/>
          <a:ext cx="0" cy="0"/>
          <a:chOff x="0" y="0"/>
          <a:chExt cx="0" cy="0"/>
        </a:xfrm>
      </p:grpSpPr>
      <p:sp>
        <p:nvSpPr>
          <p:cNvPr id="612" name="Google Shape;612;p74"/>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Floods</a:t>
            </a:r>
            <a:r>
              <a:rPr lang="en-US"/>
              <a:t>: Sequence Diagram</a:t>
            </a:r>
            <a:endParaRPr/>
          </a:p>
        </p:txBody>
      </p:sp>
      <p:pic>
        <p:nvPicPr>
          <p:cNvPr id="613" name="Google Shape;613;p74"/>
          <p:cNvPicPr preferRelativeResize="0"/>
          <p:nvPr/>
        </p:nvPicPr>
        <p:blipFill>
          <a:blip r:embed="rId3">
            <a:alphaModFix/>
          </a:blip>
          <a:stretch>
            <a:fillRect/>
          </a:stretch>
        </p:blipFill>
        <p:spPr>
          <a:xfrm>
            <a:off x="448425" y="1298400"/>
            <a:ext cx="8082380" cy="51276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8" name="Shape 618"/>
        <p:cNvGrpSpPr/>
        <p:nvPr/>
      </p:nvGrpSpPr>
      <p:grpSpPr>
        <a:xfrm>
          <a:off x="0" y="0"/>
          <a:ext cx="0" cy="0"/>
          <a:chOff x="0" y="0"/>
          <a:chExt cx="0" cy="0"/>
        </a:xfrm>
      </p:grpSpPr>
      <p:sp>
        <p:nvSpPr>
          <p:cNvPr id="619" name="Google Shape;619;p7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#3299 - Flood Data</a:t>
            </a:r>
            <a:endParaRPr b="0" i="0" sz="3000" u="none" cap="none" strike="noStrike">
              <a:solidFill>
                <a:srgbClr val="001D4D"/>
              </a:solidFill>
              <a:latin typeface="Trebuchet MS"/>
              <a:ea typeface="Trebuchet MS"/>
              <a:cs typeface="Trebuchet MS"/>
              <a:sym typeface="Trebuchet MS"/>
            </a:endParaRPr>
          </a:p>
        </p:txBody>
      </p:sp>
      <p:sp>
        <p:nvSpPr>
          <p:cNvPr id="620" name="Google Shape;620;p75"/>
          <p:cNvSpPr txBox="1"/>
          <p:nvPr>
            <p:ph idx="1" type="body"/>
          </p:nvPr>
        </p:nvSpPr>
        <p:spPr>
          <a:xfrm>
            <a:off x="779463" y="14256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800">
                <a:solidFill>
                  <a:srgbClr val="001D4D"/>
                </a:solidFill>
              </a:rPr>
              <a:t>Description</a:t>
            </a:r>
            <a:endParaRPr b="1" sz="1800">
              <a:solidFill>
                <a:srgbClr val="001D4D"/>
              </a:solidFill>
            </a:endParaRPr>
          </a:p>
          <a:p>
            <a:pPr indent="-342900" lvl="0" marL="558800" rtl="0">
              <a:lnSpc>
                <a:spcPct val="140000"/>
              </a:lnSpc>
              <a:spcBef>
                <a:spcPts val="1100"/>
              </a:spcBef>
              <a:spcAft>
                <a:spcPts val="0"/>
              </a:spcAft>
              <a:buClr>
                <a:srgbClr val="001D4D"/>
              </a:buClr>
              <a:buSzPts val="1800"/>
              <a:buFont typeface="Trebuchet MS"/>
              <a:buChar char="●"/>
            </a:pPr>
            <a:r>
              <a:rPr lang="en-US" sz="1800"/>
              <a:t>As a user, I can have access to accurate flood data , so that I can use the flood information as a reliable source to make a decision.</a:t>
            </a:r>
            <a:endParaRPr sz="1800">
              <a:solidFill>
                <a:srgbClr val="001D4D"/>
              </a:solidFill>
            </a:endParaRPr>
          </a:p>
          <a:p>
            <a:pPr indent="0" lvl="0" marL="0" rtl="0">
              <a:lnSpc>
                <a:spcPct val="115000"/>
              </a:lnSpc>
              <a:spcBef>
                <a:spcPts val="1200"/>
              </a:spcBef>
              <a:spcAft>
                <a:spcPts val="0"/>
              </a:spcAft>
              <a:buClr>
                <a:schemeClr val="dk1"/>
              </a:buClr>
              <a:buSzPts val="1100"/>
              <a:buFont typeface="Arial"/>
              <a:buNone/>
            </a:pPr>
            <a:r>
              <a:rPr b="1" lang="en-US" sz="1800">
                <a:solidFill>
                  <a:srgbClr val="001D4D"/>
                </a:solidFill>
              </a:rPr>
              <a:t>Acceptance Criteria</a:t>
            </a:r>
            <a:endParaRPr b="1" sz="1800">
              <a:solidFill>
                <a:srgbClr val="001D4D"/>
              </a:solidFill>
            </a:endParaRPr>
          </a:p>
          <a:p>
            <a:pPr indent="-342900" lvl="0" marL="558800" rtl="0">
              <a:lnSpc>
                <a:spcPct val="140000"/>
              </a:lnSpc>
              <a:spcBef>
                <a:spcPts val="1100"/>
              </a:spcBef>
              <a:spcAft>
                <a:spcPts val="0"/>
              </a:spcAft>
              <a:buClr>
                <a:srgbClr val="001D4D"/>
              </a:buClr>
              <a:buSzPts val="1800"/>
              <a:buFont typeface="Trebuchet MS"/>
              <a:buAutoNum type="arabicPeriod"/>
            </a:pPr>
            <a:r>
              <a:rPr lang="en-US" sz="1800"/>
              <a:t>Flood data is gathered from a reliable source.</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Flood data can be used to generate a flood layer.</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Breaze API returns just relevant flood information.</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Request’s arguments are validated.</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Appropriate response codes and messages are returned.</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A guide to populate flood data is included in wiki and approved by product owner.</a:t>
            </a:r>
            <a:endParaRPr sz="1800">
              <a:solidFill>
                <a:srgbClr val="001D4D"/>
              </a:solidFill>
            </a:endParaRPr>
          </a:p>
          <a:p>
            <a:pPr indent="0" lvl="0" marL="0" marR="0" rtl="0" algn="l">
              <a:spcBef>
                <a:spcPts val="2000"/>
              </a:spcBef>
              <a:spcAft>
                <a:spcPts val="0"/>
              </a:spcAft>
              <a:buNone/>
            </a:pPr>
            <a: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5" name="Shape 625"/>
        <p:cNvGrpSpPr/>
        <p:nvPr/>
      </p:nvGrpSpPr>
      <p:grpSpPr>
        <a:xfrm>
          <a:off x="0" y="0"/>
          <a:ext cx="0" cy="0"/>
          <a:chOff x="0" y="0"/>
          <a:chExt cx="0" cy="0"/>
        </a:xfrm>
      </p:grpSpPr>
      <p:sp>
        <p:nvSpPr>
          <p:cNvPr id="626" name="Google Shape;626;p7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#3300 - Flood Data Access</a:t>
            </a:r>
            <a:endParaRPr b="0" i="0" sz="3000" u="none" cap="none" strike="noStrike">
              <a:solidFill>
                <a:srgbClr val="001D4D"/>
              </a:solidFill>
              <a:latin typeface="Trebuchet MS"/>
              <a:ea typeface="Trebuchet MS"/>
              <a:cs typeface="Trebuchet MS"/>
              <a:sym typeface="Trebuchet MS"/>
            </a:endParaRPr>
          </a:p>
        </p:txBody>
      </p:sp>
      <p:sp>
        <p:nvSpPr>
          <p:cNvPr id="627" name="Google Shape;627;p76"/>
          <p:cNvSpPr txBox="1"/>
          <p:nvPr>
            <p:ph idx="1" type="body"/>
          </p:nvPr>
        </p:nvSpPr>
        <p:spPr>
          <a:xfrm>
            <a:off x="779463" y="14256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800">
                <a:solidFill>
                  <a:srgbClr val="001D4D"/>
                </a:solidFill>
              </a:rPr>
              <a:t>Description</a:t>
            </a:r>
            <a:endParaRPr b="1" sz="1800">
              <a:solidFill>
                <a:srgbClr val="001D4D"/>
              </a:solidFill>
            </a:endParaRPr>
          </a:p>
          <a:p>
            <a:pPr indent="-342900" lvl="0" marL="558800" rtl="0">
              <a:lnSpc>
                <a:spcPct val="140000"/>
              </a:lnSpc>
              <a:spcBef>
                <a:spcPts val="1100"/>
              </a:spcBef>
              <a:spcAft>
                <a:spcPts val="0"/>
              </a:spcAft>
              <a:buClr>
                <a:srgbClr val="001D4D"/>
              </a:buClr>
              <a:buSzPts val="1800"/>
              <a:buFont typeface="Trebuchet MS"/>
              <a:buChar char="●"/>
            </a:pPr>
            <a:r>
              <a:rPr lang="en-US" sz="1800"/>
              <a:t>As a user, I can have the flood data readily accessible when i click show flood hazards, so that flood data can be displayed when i require it.</a:t>
            </a:r>
            <a:endParaRPr sz="1800">
              <a:solidFill>
                <a:srgbClr val="001D4D"/>
              </a:solidFill>
            </a:endParaRPr>
          </a:p>
          <a:p>
            <a:pPr indent="0" lvl="0" marL="0" rtl="0">
              <a:lnSpc>
                <a:spcPct val="115000"/>
              </a:lnSpc>
              <a:spcBef>
                <a:spcPts val="1200"/>
              </a:spcBef>
              <a:spcAft>
                <a:spcPts val="0"/>
              </a:spcAft>
              <a:buClr>
                <a:schemeClr val="dk1"/>
              </a:buClr>
              <a:buSzPts val="1100"/>
              <a:buFont typeface="Arial"/>
              <a:buNone/>
            </a:pPr>
            <a:r>
              <a:rPr b="1" lang="en-US" sz="1800">
                <a:solidFill>
                  <a:srgbClr val="001D4D"/>
                </a:solidFill>
              </a:rPr>
              <a:t>Acceptance Criteria</a:t>
            </a:r>
            <a:endParaRPr b="1" sz="1800">
              <a:solidFill>
                <a:srgbClr val="001D4D"/>
              </a:solidFill>
            </a:endParaRPr>
          </a:p>
          <a:p>
            <a:pPr indent="-342900" lvl="0" marL="558800" rtl="0">
              <a:lnSpc>
                <a:spcPct val="140000"/>
              </a:lnSpc>
              <a:spcBef>
                <a:spcPts val="1100"/>
              </a:spcBef>
              <a:spcAft>
                <a:spcPts val="0"/>
              </a:spcAft>
              <a:buClr>
                <a:srgbClr val="001D4D"/>
              </a:buClr>
              <a:buSzPts val="1800"/>
              <a:buFont typeface="Trebuchet MS"/>
              <a:buAutoNum type="arabicPeriod"/>
            </a:pPr>
            <a:r>
              <a:rPr lang="en-US" sz="1800"/>
              <a:t>BreazeHome requests backend for flood data on show flood.</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BreazeHome requests backend for flood data on dragging map.</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BreazeHome accurately sends backend the lat and long boundaries of the request.</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BreazeHome validates data before sending it to Breaze API.</a:t>
            </a:r>
            <a:endParaRPr sz="1800"/>
          </a:p>
          <a:p>
            <a:pPr indent="-342900" lvl="0" marL="558800" rtl="0">
              <a:lnSpc>
                <a:spcPct val="140000"/>
              </a:lnSpc>
              <a:spcBef>
                <a:spcPts val="0"/>
              </a:spcBef>
              <a:spcAft>
                <a:spcPts val="0"/>
              </a:spcAft>
              <a:buClr>
                <a:srgbClr val="001D4D"/>
              </a:buClr>
              <a:buSzPts val="1800"/>
              <a:buFont typeface="Trebuchet MS"/>
              <a:buAutoNum type="arabicPeriod"/>
            </a:pPr>
            <a:r>
              <a:rPr lang="en-US" sz="1800"/>
              <a:t>Code is well organized in the Local Scoop section.</a:t>
            </a:r>
            <a:endParaRPr sz="1800">
              <a:solidFill>
                <a:srgbClr val="001D4D"/>
              </a:solidFill>
            </a:endParaRPr>
          </a:p>
          <a:p>
            <a:pPr indent="0" lvl="0" marL="0" marR="0" rtl="0" algn="l">
              <a:spcBef>
                <a:spcPts val="2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23"/>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Workload</a:t>
            </a:r>
            <a:endParaRPr/>
          </a:p>
        </p:txBody>
      </p:sp>
      <p:sp>
        <p:nvSpPr>
          <p:cNvPr id="188" name="Google Shape;188;p23"/>
          <p:cNvSpPr txBox="1"/>
          <p:nvPr>
            <p:ph idx="1" type="body"/>
          </p:nvPr>
        </p:nvSpPr>
        <p:spPr>
          <a:xfrm>
            <a:off x="779463" y="1828800"/>
            <a:ext cx="7583400" cy="42084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US" sz="1800"/>
              <a:t>User Stories:</a:t>
            </a:r>
            <a:endParaRPr b="1" sz="1800"/>
          </a:p>
          <a:p>
            <a:pPr indent="-342900" lvl="0" marL="457200" marR="0" rtl="0" algn="l">
              <a:lnSpc>
                <a:spcPct val="100000"/>
              </a:lnSpc>
              <a:spcBef>
                <a:spcPts val="1000"/>
              </a:spcBef>
              <a:spcAft>
                <a:spcPts val="0"/>
              </a:spcAft>
              <a:buSzPts val="1800"/>
              <a:buChar char="●"/>
            </a:pPr>
            <a:r>
              <a:rPr lang="en-US" sz="1800"/>
              <a:t>#2916 - Create Main Navigation Links to Local Scoop Page</a:t>
            </a:r>
            <a:endParaRPr sz="1800"/>
          </a:p>
          <a:p>
            <a:pPr indent="-342900" lvl="0" marL="457200" marR="0" rtl="0" algn="l">
              <a:lnSpc>
                <a:spcPct val="100000"/>
              </a:lnSpc>
              <a:spcBef>
                <a:spcPts val="1000"/>
              </a:spcBef>
              <a:spcAft>
                <a:spcPts val="0"/>
              </a:spcAft>
              <a:buSzPts val="1800"/>
              <a:buChar char="●"/>
            </a:pPr>
            <a:r>
              <a:rPr lang="en-US" sz="1800"/>
              <a:t>#2847 - Create Map for Local Scoop Page</a:t>
            </a:r>
            <a:endParaRPr sz="1800"/>
          </a:p>
          <a:p>
            <a:pPr indent="-342900" lvl="0" marL="457200" marR="0" rtl="0" algn="l">
              <a:lnSpc>
                <a:spcPct val="100000"/>
              </a:lnSpc>
              <a:spcBef>
                <a:spcPts val="1000"/>
              </a:spcBef>
              <a:spcAft>
                <a:spcPts val="0"/>
              </a:spcAft>
              <a:buSzPts val="1800"/>
              <a:buChar char="●"/>
            </a:pPr>
            <a:r>
              <a:rPr lang="en-US" sz="1800"/>
              <a:t>#2796 - Search Local Scoop by Location</a:t>
            </a:r>
            <a:endParaRPr sz="1800" cap="small">
              <a:solidFill>
                <a:schemeClr val="dk1"/>
              </a:solidFill>
            </a:endParaRPr>
          </a:p>
          <a:p>
            <a:pPr indent="0" lvl="0" marL="0" rtl="0">
              <a:spcBef>
                <a:spcPts val="1000"/>
              </a:spcBef>
              <a:spcAft>
                <a:spcPts val="0"/>
              </a:spcAft>
              <a:buNone/>
            </a:pPr>
            <a:r>
              <a:t/>
            </a:r>
            <a:endParaRPr sz="1800" cap="small">
              <a:solidFill>
                <a:schemeClr val="dk1"/>
              </a:solidFill>
            </a:endParaRPr>
          </a:p>
          <a:p>
            <a:pPr indent="0" lvl="0" marL="0" rtl="0">
              <a:spcBef>
                <a:spcPts val="1000"/>
              </a:spcBef>
              <a:spcAft>
                <a:spcPts val="0"/>
              </a:spcAft>
              <a:buNone/>
            </a:pPr>
            <a:r>
              <a:rPr b="1" lang="en-US" sz="1800"/>
              <a:t>Defects:</a:t>
            </a:r>
            <a:endParaRPr b="1" sz="1800"/>
          </a:p>
          <a:p>
            <a:pPr indent="-342900" lvl="0" marL="457200" rtl="0">
              <a:spcBef>
                <a:spcPts val="1000"/>
              </a:spcBef>
              <a:spcAft>
                <a:spcPts val="0"/>
              </a:spcAft>
              <a:buSzPts val="1800"/>
              <a:buChar char="●"/>
            </a:pPr>
            <a:r>
              <a:rPr lang="en-US" sz="1800"/>
              <a:t>#3890 - Map Disappears on Browser Resize</a:t>
            </a:r>
            <a:endParaRPr sz="1800"/>
          </a:p>
          <a:p>
            <a:pPr indent="-342900" lvl="0" marL="457200" rtl="0">
              <a:spcBef>
                <a:spcPts val="1000"/>
              </a:spcBef>
              <a:spcAft>
                <a:spcPts val="0"/>
              </a:spcAft>
              <a:buSzPts val="1800"/>
              <a:buChar char="●"/>
            </a:pPr>
            <a:r>
              <a:rPr lang="en-US" sz="1800"/>
              <a:t>#3947 - Clear Markers on Search</a:t>
            </a:r>
            <a:endParaRPr sz="1800"/>
          </a:p>
          <a:p>
            <a:pPr indent="-342900" lvl="0" marL="457200" rtl="0">
              <a:spcBef>
                <a:spcPts val="1000"/>
              </a:spcBef>
              <a:spcAft>
                <a:spcPts val="1000"/>
              </a:spcAft>
              <a:buSzPts val="1800"/>
              <a:buChar char="●"/>
            </a:pPr>
            <a:r>
              <a:rPr lang="en-US" sz="1800"/>
              <a:t>#4008 - Fix Map Sizing</a:t>
            </a:r>
            <a:endParaRPr sz="180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2" name="Shape 632"/>
        <p:cNvGrpSpPr/>
        <p:nvPr/>
      </p:nvGrpSpPr>
      <p:grpSpPr>
        <a:xfrm>
          <a:off x="0" y="0"/>
          <a:ext cx="0" cy="0"/>
          <a:chOff x="0" y="0"/>
          <a:chExt cx="0" cy="0"/>
        </a:xfrm>
      </p:grpSpPr>
      <p:sp>
        <p:nvSpPr>
          <p:cNvPr id="633" name="Google Shape;633;p7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#3306 - Flood Map View</a:t>
            </a:r>
            <a:endParaRPr b="0" i="0" sz="3000" u="none" cap="none" strike="noStrike">
              <a:solidFill>
                <a:srgbClr val="001D4D"/>
              </a:solidFill>
              <a:latin typeface="Trebuchet MS"/>
              <a:ea typeface="Trebuchet MS"/>
              <a:cs typeface="Trebuchet MS"/>
              <a:sym typeface="Trebuchet MS"/>
            </a:endParaRPr>
          </a:p>
        </p:txBody>
      </p:sp>
      <p:sp>
        <p:nvSpPr>
          <p:cNvPr id="634" name="Google Shape;634;p77"/>
          <p:cNvSpPr txBox="1"/>
          <p:nvPr>
            <p:ph idx="1" type="body"/>
          </p:nvPr>
        </p:nvSpPr>
        <p:spPr>
          <a:xfrm>
            <a:off x="779463" y="14256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800">
                <a:solidFill>
                  <a:srgbClr val="001D4D"/>
                </a:solidFill>
              </a:rPr>
              <a:t>Description</a:t>
            </a:r>
            <a:endParaRPr b="1" sz="1800">
              <a:solidFill>
                <a:srgbClr val="001D4D"/>
              </a:solidFill>
            </a:endParaRPr>
          </a:p>
          <a:p>
            <a:pPr indent="-342900" lvl="0" marL="558800" rtl="0">
              <a:lnSpc>
                <a:spcPct val="140000"/>
              </a:lnSpc>
              <a:spcBef>
                <a:spcPts val="1100"/>
              </a:spcBef>
              <a:spcAft>
                <a:spcPts val="0"/>
              </a:spcAft>
              <a:buClr>
                <a:srgbClr val="001D4D"/>
              </a:buClr>
              <a:buSzPts val="1800"/>
              <a:buFont typeface="Trebuchet MS"/>
              <a:buChar char="●"/>
            </a:pPr>
            <a:r>
              <a:rPr lang="en-US" sz="1800">
                <a:solidFill>
                  <a:srgbClr val="001D4D"/>
                </a:solidFill>
              </a:rPr>
              <a:t>As a user, I can see an accurate view of the flood data in the map of Local Scoop, so that I can make an informed decision on whether to buy/rent.</a:t>
            </a:r>
            <a:endParaRPr sz="1800">
              <a:solidFill>
                <a:srgbClr val="001D4D"/>
              </a:solidFill>
            </a:endParaRPr>
          </a:p>
          <a:p>
            <a:pPr indent="0" lvl="0" marL="0" rtl="0">
              <a:lnSpc>
                <a:spcPct val="115000"/>
              </a:lnSpc>
              <a:spcBef>
                <a:spcPts val="1200"/>
              </a:spcBef>
              <a:spcAft>
                <a:spcPts val="0"/>
              </a:spcAft>
              <a:buClr>
                <a:schemeClr val="dk1"/>
              </a:buClr>
              <a:buSzPts val="1100"/>
              <a:buFont typeface="Arial"/>
              <a:buNone/>
            </a:pPr>
            <a:r>
              <a:rPr b="1" lang="en-US" sz="1800">
                <a:solidFill>
                  <a:srgbClr val="001D4D"/>
                </a:solidFill>
              </a:rPr>
              <a:t>Acceptance Criteria</a:t>
            </a:r>
            <a:endParaRPr b="1" sz="1800">
              <a:solidFill>
                <a:srgbClr val="001D4D"/>
              </a:solidFill>
            </a:endParaRPr>
          </a:p>
          <a:p>
            <a:pPr indent="-342900" lvl="0" marL="558800" rtl="0">
              <a:lnSpc>
                <a:spcPct val="140000"/>
              </a:lnSpc>
              <a:spcBef>
                <a:spcPts val="1100"/>
              </a:spcBef>
              <a:spcAft>
                <a:spcPts val="0"/>
              </a:spcAft>
              <a:buClr>
                <a:srgbClr val="001D4D"/>
              </a:buClr>
              <a:buSzPts val="1800"/>
              <a:buFont typeface="Trebuchet MS"/>
              <a:buAutoNum type="arabicPeriod"/>
            </a:pPr>
            <a:r>
              <a:rPr lang="en-US" sz="1800">
                <a:solidFill>
                  <a:srgbClr val="001D4D"/>
                </a:solidFill>
              </a:rPr>
              <a:t>When user press show hazards map is updated with the flood layer.</a:t>
            </a:r>
            <a:endParaRPr sz="1800">
              <a:solidFill>
                <a:srgbClr val="001D4D"/>
              </a:solidFill>
            </a:endParaRPr>
          </a:p>
          <a:p>
            <a:pPr indent="-342900" lvl="0" marL="558800" rtl="0">
              <a:lnSpc>
                <a:spcPct val="140000"/>
              </a:lnSpc>
              <a:spcBef>
                <a:spcPts val="0"/>
              </a:spcBef>
              <a:spcAft>
                <a:spcPts val="0"/>
              </a:spcAft>
              <a:buClr>
                <a:srgbClr val="001D4D"/>
              </a:buClr>
              <a:buSzPts val="1800"/>
              <a:buFont typeface="Trebuchet MS"/>
              <a:buAutoNum type="arabicPeriod"/>
            </a:pPr>
            <a:r>
              <a:rPr lang="en-US" sz="1800">
                <a:solidFill>
                  <a:srgbClr val="001D4D"/>
                </a:solidFill>
              </a:rPr>
              <a:t>When user browses around the map, it continues showing the flood layer as the user scrolls.</a:t>
            </a:r>
            <a:endParaRPr sz="1800">
              <a:solidFill>
                <a:srgbClr val="001D4D"/>
              </a:solidFill>
            </a:endParaRPr>
          </a:p>
          <a:p>
            <a:pPr indent="-342900" lvl="0" marL="558800" rtl="0">
              <a:lnSpc>
                <a:spcPct val="140000"/>
              </a:lnSpc>
              <a:spcBef>
                <a:spcPts val="0"/>
              </a:spcBef>
              <a:spcAft>
                <a:spcPts val="0"/>
              </a:spcAft>
              <a:buClr>
                <a:srgbClr val="001D4D"/>
              </a:buClr>
              <a:buSzPts val="1800"/>
              <a:buFont typeface="Trebuchet MS"/>
              <a:buAutoNum type="arabicPeriod"/>
            </a:pPr>
            <a:r>
              <a:rPr lang="en-US" sz="1800">
                <a:solidFill>
                  <a:srgbClr val="001D4D"/>
                </a:solidFill>
              </a:rPr>
              <a:t>Zooming out pass threshold stops showing flood layer.</a:t>
            </a:r>
            <a:endParaRPr sz="1800">
              <a:solidFill>
                <a:srgbClr val="001D4D"/>
              </a:solidFill>
            </a:endParaRPr>
          </a:p>
          <a:p>
            <a:pPr indent="-342900" lvl="0" marL="558800" rtl="0">
              <a:lnSpc>
                <a:spcPct val="140000"/>
              </a:lnSpc>
              <a:spcBef>
                <a:spcPts val="0"/>
              </a:spcBef>
              <a:spcAft>
                <a:spcPts val="0"/>
              </a:spcAft>
              <a:buClr>
                <a:srgbClr val="001D4D"/>
              </a:buClr>
              <a:buSzPts val="1800"/>
              <a:buFont typeface="Trebuchet MS"/>
              <a:buAutoNum type="arabicPeriod"/>
            </a:pPr>
            <a:r>
              <a:rPr lang="en-US" sz="1800">
                <a:solidFill>
                  <a:srgbClr val="001D4D"/>
                </a:solidFill>
              </a:rPr>
              <a:t>Zooming in pass threshold shows again zoom layer.</a:t>
            </a:r>
            <a:endParaRPr sz="1800">
              <a:solidFill>
                <a:srgbClr val="001D4D"/>
              </a:solidFill>
            </a:endParaRPr>
          </a:p>
          <a:p>
            <a:pPr indent="0" lvl="0" marL="0" marR="0" rtl="0" algn="l">
              <a:spcBef>
                <a:spcPts val="2000"/>
              </a:spcBef>
              <a:spcAft>
                <a:spcPts val="0"/>
              </a:spcAft>
              <a:buNone/>
            </a:pPr>
            <a:r>
              <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9" name="Shape 639"/>
        <p:cNvGrpSpPr/>
        <p:nvPr/>
      </p:nvGrpSpPr>
      <p:grpSpPr>
        <a:xfrm>
          <a:off x="0" y="0"/>
          <a:ext cx="0" cy="0"/>
          <a:chOff x="0" y="0"/>
          <a:chExt cx="0" cy="0"/>
        </a:xfrm>
      </p:grpSpPr>
      <p:sp>
        <p:nvSpPr>
          <p:cNvPr id="640" name="Google Shape;640;p7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641" name="Google Shape;641;p78"/>
          <p:cNvSpPr txBox="1"/>
          <p:nvPr>
            <p:ph idx="1" type="body"/>
          </p:nvPr>
        </p:nvSpPr>
        <p:spPr>
          <a:xfrm>
            <a:off x="718575" y="1512100"/>
            <a:ext cx="7583400" cy="4466400"/>
          </a:xfrm>
          <a:prstGeom prst="rect">
            <a:avLst/>
          </a:prstGeom>
          <a:noFill/>
          <a:ln>
            <a:noFill/>
          </a:ln>
        </p:spPr>
        <p:txBody>
          <a:bodyPr anchorCtr="0" anchor="t" bIns="45700" lIns="91425" spcFirstLastPara="1" rIns="91425" wrap="square" tIns="45700">
            <a:noAutofit/>
          </a:bodyPr>
          <a:lstStyle/>
          <a:p>
            <a:pPr indent="0" lvl="0" marL="457200" marR="0" rtl="0" algn="ctr">
              <a:spcBef>
                <a:spcPts val="0"/>
              </a:spcBef>
              <a:spcAft>
                <a:spcPts val="0"/>
              </a:spcAft>
              <a:buNone/>
            </a:pPr>
            <a:r>
              <a:rPr b="1" lang="en-US" sz="1800"/>
              <a:t>Flood Map View</a:t>
            </a:r>
            <a:endParaRPr b="1" sz="1800"/>
          </a:p>
          <a:p>
            <a:pPr indent="0" lvl="0" marL="282575" marR="0" rtl="0" algn="l">
              <a:spcBef>
                <a:spcPts val="0"/>
              </a:spcBef>
              <a:spcAft>
                <a:spcPts val="0"/>
              </a:spcAft>
              <a:buNone/>
            </a:pPr>
            <a:r>
              <a:rPr b="1" lang="en-US" sz="1800"/>
              <a:t>Sunny Day</a:t>
            </a:r>
            <a:endParaRPr b="1" sz="1800"/>
          </a:p>
          <a:p>
            <a:pPr indent="0" lvl="0" marL="282575" marR="0" rtl="0" algn="l">
              <a:lnSpc>
                <a:spcPct val="100000"/>
              </a:lnSpc>
              <a:spcBef>
                <a:spcPts val="0"/>
              </a:spcBef>
              <a:spcAft>
                <a:spcPts val="0"/>
              </a:spcAft>
              <a:buNone/>
            </a:pPr>
            <a:r>
              <a:t/>
            </a:r>
            <a:endParaRPr b="1" sz="1400"/>
          </a:p>
          <a:p>
            <a:pPr indent="0" lvl="0" marL="282575" marR="0" rtl="0" algn="l">
              <a:lnSpc>
                <a:spcPct val="100000"/>
              </a:lnSpc>
              <a:spcBef>
                <a:spcPts val="0"/>
              </a:spcBef>
              <a:spcAft>
                <a:spcPts val="0"/>
              </a:spcAft>
              <a:buNone/>
            </a:pPr>
            <a:r>
              <a:rPr b="1" lang="en-US" sz="1400"/>
              <a:t>Test Case ID:</a:t>
            </a:r>
            <a:r>
              <a:rPr lang="en-US" sz="1400"/>
              <a:t> hazard_flood_valid_request</a:t>
            </a:r>
            <a:br>
              <a:rPr lang="en-US" sz="1400"/>
            </a:br>
            <a:r>
              <a:rPr b="1" lang="en-US" sz="1400"/>
              <a:t>Test Case Summary:</a:t>
            </a:r>
            <a:r>
              <a:rPr lang="en-US" sz="1400"/>
              <a:t> Get request for flood polygons within valid latitude and longitude bounds.</a:t>
            </a:r>
            <a:br>
              <a:rPr lang="en-US" sz="1400"/>
            </a:br>
            <a:r>
              <a:rPr b="1" lang="en-US" sz="1400"/>
              <a:t>Precondition:</a:t>
            </a:r>
            <a:r>
              <a:rPr lang="en-US" sz="1400"/>
              <a:t>  Database is populated with data of Miami.  </a:t>
            </a:r>
            <a:endParaRPr sz="1400"/>
          </a:p>
          <a:p>
            <a:pPr indent="0" lvl="0" marL="282575" marR="0" rtl="0" algn="l">
              <a:lnSpc>
                <a:spcPct val="100000"/>
              </a:lnSpc>
              <a:spcBef>
                <a:spcPts val="0"/>
              </a:spcBef>
              <a:spcAft>
                <a:spcPts val="0"/>
              </a:spcAft>
              <a:buNone/>
            </a:pPr>
            <a:r>
              <a:rPr lang="en-US" sz="1400"/>
              <a:t>Get request with n = 25.8125334, s = 25.7408081, w = -80.2468755,  e = -80.1247384 bounds.</a:t>
            </a:r>
            <a:br>
              <a:rPr lang="en-US" sz="1400"/>
            </a:br>
            <a:r>
              <a:rPr b="1" lang="en-US" sz="1400"/>
              <a:t>Expected Result: </a:t>
            </a:r>
            <a:r>
              <a:rPr lang="en-US" sz="1400"/>
              <a:t>Return 200 OK and 135 polygons contained within those bounds.</a:t>
            </a:r>
            <a:endParaRPr sz="1400"/>
          </a:p>
          <a:p>
            <a:pPr indent="0" lvl="0" marL="282575" rtl="0">
              <a:spcBef>
                <a:spcPts val="0"/>
              </a:spcBef>
              <a:spcAft>
                <a:spcPts val="0"/>
              </a:spcAft>
              <a:buNone/>
            </a:pPr>
            <a:r>
              <a:t/>
            </a:r>
            <a:endParaRPr b="1" sz="1800"/>
          </a:p>
          <a:p>
            <a:pPr indent="0" lvl="0" marL="282575" rtl="0">
              <a:spcBef>
                <a:spcPts val="0"/>
              </a:spcBef>
              <a:spcAft>
                <a:spcPts val="0"/>
              </a:spcAft>
              <a:buNone/>
            </a:pPr>
            <a:r>
              <a:rPr b="1" lang="en-US" sz="1800"/>
              <a:t>Rainy</a:t>
            </a:r>
            <a:r>
              <a:rPr b="1" lang="en-US" sz="1800"/>
              <a:t> Day</a:t>
            </a:r>
            <a:endParaRPr b="1" sz="1800"/>
          </a:p>
          <a:p>
            <a:pPr indent="0" lvl="0" marL="282575" rtl="0">
              <a:spcBef>
                <a:spcPts val="0"/>
              </a:spcBef>
              <a:spcAft>
                <a:spcPts val="0"/>
              </a:spcAft>
              <a:buClr>
                <a:schemeClr val="dk1"/>
              </a:buClr>
              <a:buSzPts val="1100"/>
              <a:buFont typeface="Arial"/>
              <a:buNone/>
            </a:pPr>
            <a:r>
              <a:t/>
            </a:r>
            <a:endParaRPr b="1" sz="1800"/>
          </a:p>
          <a:p>
            <a:pPr indent="0" lvl="0" marL="282575" rtl="0">
              <a:spcBef>
                <a:spcPts val="0"/>
              </a:spcBef>
              <a:spcAft>
                <a:spcPts val="0"/>
              </a:spcAft>
              <a:buClr>
                <a:schemeClr val="dk1"/>
              </a:buClr>
              <a:buSzPts val="1100"/>
              <a:buFont typeface="Arial"/>
              <a:buNone/>
            </a:pPr>
            <a:r>
              <a:rPr b="1" lang="en-US" sz="1400"/>
              <a:t>Test Case ID:</a:t>
            </a:r>
            <a:r>
              <a:rPr lang="en-US" sz="1400"/>
              <a:t> hazard_flood_invalid_bound_request</a:t>
            </a:r>
            <a:br>
              <a:rPr lang="en-US" sz="1400"/>
            </a:br>
            <a:r>
              <a:rPr b="1" lang="en-US" sz="1400"/>
              <a:t>Test Case Summary:</a:t>
            </a:r>
            <a:r>
              <a:rPr lang="en-US" sz="1400"/>
              <a:t> Get request for flood polygons with an invalid bound..</a:t>
            </a:r>
            <a:br>
              <a:rPr lang="en-US" sz="1400"/>
            </a:br>
            <a:r>
              <a:rPr b="1" lang="en-US" sz="1400"/>
              <a:t>Precondition:</a:t>
            </a:r>
            <a:r>
              <a:rPr lang="en-US" sz="1400"/>
              <a:t> Get request with n = “invalid”, s = 25.7408081, w = -80.2468755,  e = -80.1247384 bounds.</a:t>
            </a:r>
            <a:br>
              <a:rPr lang="en-US" sz="1400"/>
            </a:br>
            <a:r>
              <a:rPr b="1" lang="en-US" sz="1400"/>
              <a:t>Expected Result: </a:t>
            </a:r>
            <a:r>
              <a:rPr lang="en-US" sz="1400"/>
              <a:t>Return 400 bad request, and a “Invalid bounds message”.</a:t>
            </a:r>
            <a:endParaRPr sz="1400"/>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6" name="Shape 646"/>
        <p:cNvGrpSpPr/>
        <p:nvPr/>
      </p:nvGrpSpPr>
      <p:grpSpPr>
        <a:xfrm>
          <a:off x="0" y="0"/>
          <a:ext cx="0" cy="0"/>
          <a:chOff x="0" y="0"/>
          <a:chExt cx="0" cy="0"/>
        </a:xfrm>
      </p:grpSpPr>
      <p:sp>
        <p:nvSpPr>
          <p:cNvPr id="647" name="Google Shape;647;p7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Hazards</a:t>
            </a:r>
            <a:r>
              <a:rPr lang="en-US"/>
              <a:t> Wishlist</a:t>
            </a:r>
            <a:endParaRPr b="0" i="0" sz="3800" u="none" cap="none" strike="noStrike">
              <a:solidFill>
                <a:srgbClr val="001D4D"/>
              </a:solidFill>
              <a:latin typeface="Trebuchet MS"/>
              <a:ea typeface="Trebuchet MS"/>
              <a:cs typeface="Trebuchet MS"/>
              <a:sym typeface="Trebuchet MS"/>
            </a:endParaRPr>
          </a:p>
        </p:txBody>
      </p:sp>
      <p:sp>
        <p:nvSpPr>
          <p:cNvPr id="648" name="Google Shape;648;p79"/>
          <p:cNvSpPr txBox="1"/>
          <p:nvPr>
            <p:ph idx="1" type="body"/>
          </p:nvPr>
        </p:nvSpPr>
        <p:spPr>
          <a:xfrm>
            <a:off x="779475" y="1828800"/>
            <a:ext cx="7583400" cy="1274100"/>
          </a:xfrm>
          <a:prstGeom prst="rect">
            <a:avLst/>
          </a:prstGeom>
          <a:noFill/>
          <a:ln>
            <a:noFill/>
          </a:ln>
        </p:spPr>
        <p:txBody>
          <a:bodyPr anchorCtr="0" anchor="t" bIns="45700" lIns="91425" spcFirstLastPara="1" rIns="91425" wrap="square" tIns="45700">
            <a:noAutofit/>
          </a:bodyPr>
          <a:lstStyle/>
          <a:p>
            <a:pPr indent="-419100" lvl="0" marL="457200" marR="0" rtl="0" algn="l">
              <a:spcBef>
                <a:spcPts val="2000"/>
              </a:spcBef>
              <a:spcAft>
                <a:spcPts val="0"/>
              </a:spcAft>
              <a:buSzPts val="3000"/>
              <a:buChar char="●"/>
            </a:pPr>
            <a:r>
              <a:rPr lang="en-US" sz="3000"/>
              <a:t>Improve implementation for Hurricanes and Wildfires</a:t>
            </a:r>
            <a:endParaRPr sz="3000"/>
          </a:p>
          <a:p>
            <a:pPr indent="-419100" lvl="0" marL="457200" marR="0" rtl="0" algn="l">
              <a:spcBef>
                <a:spcPts val="0"/>
              </a:spcBef>
              <a:spcAft>
                <a:spcPts val="0"/>
              </a:spcAft>
              <a:buSzPts val="3000"/>
              <a:buChar char="●"/>
            </a:pPr>
            <a:r>
              <a:rPr lang="en-US" sz="3000"/>
              <a:t>Enhance performance for Floods</a:t>
            </a:r>
            <a:endParaRPr sz="3000"/>
          </a:p>
          <a:p>
            <a:pPr indent="-419100" lvl="0" marL="457200" marR="0" rtl="0" algn="l">
              <a:spcBef>
                <a:spcPts val="0"/>
              </a:spcBef>
              <a:spcAft>
                <a:spcPts val="0"/>
              </a:spcAft>
              <a:buSzPts val="3000"/>
              <a:buChar char="●"/>
            </a:pPr>
            <a:r>
              <a:rPr lang="en-US" sz="3000"/>
              <a:t>Automate update of flood data to the database</a:t>
            </a:r>
            <a:endParaRPr sz="3000"/>
          </a:p>
          <a:p>
            <a:pPr indent="0" lvl="0" marL="0" marR="0" rtl="0" algn="l">
              <a:spcBef>
                <a:spcPts val="2000"/>
              </a:spcBef>
              <a:spcAft>
                <a:spcPts val="0"/>
              </a:spcAft>
              <a:buNone/>
            </a:pPr>
            <a:r>
              <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3" name="Shape 653"/>
        <p:cNvGrpSpPr/>
        <p:nvPr/>
      </p:nvGrpSpPr>
      <p:grpSpPr>
        <a:xfrm>
          <a:off x="0" y="0"/>
          <a:ext cx="0" cy="0"/>
          <a:chOff x="0" y="0"/>
          <a:chExt cx="0" cy="0"/>
        </a:xfrm>
      </p:grpSpPr>
      <p:sp>
        <p:nvSpPr>
          <p:cNvPr id="654" name="Google Shape;654;p8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655" name="Google Shape;655;p80"/>
          <p:cNvSpPr txBox="1"/>
          <p:nvPr>
            <p:ph idx="1" type="body"/>
          </p:nvPr>
        </p:nvSpPr>
        <p:spPr>
          <a:xfrm>
            <a:off x="779475" y="1828800"/>
            <a:ext cx="7583400" cy="23466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endParaRPr/>
          </a:p>
          <a:p>
            <a:pPr indent="-282575" lvl="0" marL="282575" marR="0" rtl="0" algn="l">
              <a:spcBef>
                <a:spcPts val="2000"/>
              </a:spcBef>
              <a:spcAft>
                <a:spcPts val="0"/>
              </a:spcAft>
              <a:buClr>
                <a:srgbClr val="001D4D"/>
              </a:buClr>
              <a:buSzPts val="2200"/>
              <a:buFont typeface="Noto Sans Symbols"/>
              <a:buChar char="●"/>
            </a:pPr>
            <a:r>
              <a:rPr lang="en-US"/>
              <a:t>C</a:t>
            </a:r>
            <a:r>
              <a:rPr b="0" i="0" lang="en-US" sz="2200" u="none" cap="none" strike="noStrike">
                <a:solidFill>
                  <a:srgbClr val="001D4D"/>
                </a:solidFill>
                <a:latin typeface="Trebuchet MS"/>
                <a:ea typeface="Trebuchet MS"/>
                <a:cs typeface="Trebuchet MS"/>
                <a:sym typeface="Trebuchet MS"/>
              </a:rPr>
              <a:t>ontact: Frank Segui, fsegu004@fiu.edu</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656" name="Google Shape;656;p80"/>
          <p:cNvPicPr preferRelativeResize="0"/>
          <p:nvPr/>
        </p:nvPicPr>
        <p:blipFill rotWithShape="1">
          <a:blip r:embed="rId3">
            <a:alphaModFix/>
          </a:blip>
          <a:srcRect b="24773" l="19922" r="62694" t="23213"/>
          <a:stretch/>
        </p:blipFill>
        <p:spPr>
          <a:xfrm>
            <a:off x="1030575" y="4421662"/>
            <a:ext cx="615951" cy="553650"/>
          </a:xfrm>
          <a:prstGeom prst="rect">
            <a:avLst/>
          </a:prstGeom>
          <a:noFill/>
          <a:ln>
            <a:noFill/>
          </a:ln>
        </p:spPr>
      </p:pic>
      <p:pic>
        <p:nvPicPr>
          <p:cNvPr id="657" name="Google Shape;657;p80"/>
          <p:cNvPicPr preferRelativeResize="0"/>
          <p:nvPr/>
        </p:nvPicPr>
        <p:blipFill>
          <a:blip r:embed="rId4">
            <a:alphaModFix/>
          </a:blip>
          <a:stretch>
            <a:fillRect/>
          </a:stretch>
        </p:blipFill>
        <p:spPr>
          <a:xfrm>
            <a:off x="2032400" y="5157020"/>
            <a:ext cx="869561" cy="691934"/>
          </a:xfrm>
          <a:prstGeom prst="rect">
            <a:avLst/>
          </a:prstGeom>
          <a:noFill/>
          <a:ln>
            <a:noFill/>
          </a:ln>
        </p:spPr>
      </p:pic>
      <p:pic>
        <p:nvPicPr>
          <p:cNvPr id="658" name="Google Shape;658;p80"/>
          <p:cNvPicPr preferRelativeResize="0"/>
          <p:nvPr/>
        </p:nvPicPr>
        <p:blipFill>
          <a:blip r:embed="rId5">
            <a:alphaModFix/>
          </a:blip>
          <a:stretch>
            <a:fillRect/>
          </a:stretch>
        </p:blipFill>
        <p:spPr>
          <a:xfrm>
            <a:off x="2166356" y="4389830"/>
            <a:ext cx="601642" cy="497571"/>
          </a:xfrm>
          <a:prstGeom prst="rect">
            <a:avLst/>
          </a:prstGeom>
          <a:noFill/>
          <a:ln>
            <a:noFill/>
          </a:ln>
        </p:spPr>
      </p:pic>
      <p:pic>
        <p:nvPicPr>
          <p:cNvPr id="659" name="Google Shape;659;p80"/>
          <p:cNvPicPr preferRelativeResize="0"/>
          <p:nvPr/>
        </p:nvPicPr>
        <p:blipFill rotWithShape="1">
          <a:blip r:embed="rId6">
            <a:alphaModFix/>
          </a:blip>
          <a:srcRect b="0" l="24523" r="23366" t="0"/>
          <a:stretch/>
        </p:blipFill>
        <p:spPr>
          <a:xfrm>
            <a:off x="3214619" y="5217859"/>
            <a:ext cx="869561" cy="690016"/>
          </a:xfrm>
          <a:prstGeom prst="rect">
            <a:avLst/>
          </a:prstGeom>
          <a:noFill/>
          <a:ln>
            <a:noFill/>
          </a:ln>
        </p:spPr>
      </p:pic>
      <p:pic>
        <p:nvPicPr>
          <p:cNvPr id="660" name="Google Shape;660;p80"/>
          <p:cNvPicPr preferRelativeResize="0"/>
          <p:nvPr/>
        </p:nvPicPr>
        <p:blipFill>
          <a:blip r:embed="rId7">
            <a:alphaModFix/>
          </a:blip>
          <a:stretch>
            <a:fillRect/>
          </a:stretch>
        </p:blipFill>
        <p:spPr>
          <a:xfrm>
            <a:off x="3287832" y="4389825"/>
            <a:ext cx="723135" cy="617336"/>
          </a:xfrm>
          <a:prstGeom prst="rect">
            <a:avLst/>
          </a:prstGeom>
          <a:noFill/>
          <a:ln>
            <a:noFill/>
          </a:ln>
        </p:spPr>
      </p:pic>
      <p:pic>
        <p:nvPicPr>
          <p:cNvPr id="661" name="Google Shape;661;p80"/>
          <p:cNvPicPr preferRelativeResize="0"/>
          <p:nvPr/>
        </p:nvPicPr>
        <p:blipFill>
          <a:blip r:embed="rId8">
            <a:alphaModFix/>
          </a:blip>
          <a:stretch>
            <a:fillRect/>
          </a:stretch>
        </p:blipFill>
        <p:spPr>
          <a:xfrm>
            <a:off x="4316739" y="4357978"/>
            <a:ext cx="508945" cy="617331"/>
          </a:xfrm>
          <a:prstGeom prst="rect">
            <a:avLst/>
          </a:prstGeom>
          <a:noFill/>
          <a:ln>
            <a:noFill/>
          </a:ln>
        </p:spPr>
      </p:pic>
      <p:pic>
        <p:nvPicPr>
          <p:cNvPr id="662" name="Google Shape;662;p80"/>
          <p:cNvPicPr preferRelativeResize="0"/>
          <p:nvPr/>
        </p:nvPicPr>
        <p:blipFill>
          <a:blip r:embed="rId9">
            <a:alphaModFix/>
          </a:blip>
          <a:stretch>
            <a:fillRect/>
          </a:stretch>
        </p:blipFill>
        <p:spPr>
          <a:xfrm>
            <a:off x="4970725" y="4320673"/>
            <a:ext cx="1826669" cy="691924"/>
          </a:xfrm>
          <a:prstGeom prst="rect">
            <a:avLst/>
          </a:prstGeom>
          <a:noFill/>
          <a:ln>
            <a:noFill/>
          </a:ln>
        </p:spPr>
      </p:pic>
      <p:pic>
        <p:nvPicPr>
          <p:cNvPr id="663" name="Google Shape;663;p80"/>
          <p:cNvPicPr preferRelativeResize="0"/>
          <p:nvPr/>
        </p:nvPicPr>
        <p:blipFill>
          <a:blip r:embed="rId10">
            <a:alphaModFix/>
          </a:blip>
          <a:stretch>
            <a:fillRect/>
          </a:stretch>
        </p:blipFill>
        <p:spPr>
          <a:xfrm>
            <a:off x="1037725" y="5202160"/>
            <a:ext cx="601650" cy="601650"/>
          </a:xfrm>
          <a:prstGeom prst="rect">
            <a:avLst/>
          </a:prstGeom>
          <a:noFill/>
          <a:ln>
            <a:noFill/>
          </a:ln>
        </p:spPr>
      </p:pic>
      <p:pic>
        <p:nvPicPr>
          <p:cNvPr id="664" name="Google Shape;664;p80"/>
          <p:cNvPicPr preferRelativeResize="0"/>
          <p:nvPr/>
        </p:nvPicPr>
        <p:blipFill rotWithShape="1">
          <a:blip r:embed="rId11">
            <a:alphaModFix/>
          </a:blip>
          <a:srcRect b="0" l="0" r="75287" t="0"/>
          <a:stretch/>
        </p:blipFill>
        <p:spPr>
          <a:xfrm>
            <a:off x="4317530" y="5230125"/>
            <a:ext cx="508924" cy="545736"/>
          </a:xfrm>
          <a:prstGeom prst="rect">
            <a:avLst/>
          </a:prstGeom>
          <a:noFill/>
          <a:ln>
            <a:noFill/>
          </a:ln>
        </p:spPr>
      </p:pic>
      <p:pic>
        <p:nvPicPr>
          <p:cNvPr id="665" name="Google Shape;665;p80"/>
          <p:cNvPicPr preferRelativeResize="0"/>
          <p:nvPr/>
        </p:nvPicPr>
        <p:blipFill>
          <a:blip r:embed="rId12">
            <a:alphaModFix/>
          </a:blip>
          <a:stretch>
            <a:fillRect/>
          </a:stretch>
        </p:blipFill>
        <p:spPr>
          <a:xfrm>
            <a:off x="5059799" y="5277375"/>
            <a:ext cx="637350" cy="451225"/>
          </a:xfrm>
          <a:prstGeom prst="rect">
            <a:avLst/>
          </a:prstGeom>
          <a:noFill/>
          <a:ln>
            <a:noFill/>
          </a:ln>
        </p:spPr>
      </p:pic>
      <p:pic>
        <p:nvPicPr>
          <p:cNvPr id="666" name="Google Shape;666;p80"/>
          <p:cNvPicPr preferRelativeResize="0"/>
          <p:nvPr/>
        </p:nvPicPr>
        <p:blipFill>
          <a:blip r:embed="rId13">
            <a:alphaModFix/>
          </a:blip>
          <a:stretch>
            <a:fillRect/>
          </a:stretch>
        </p:blipFill>
        <p:spPr>
          <a:xfrm>
            <a:off x="5930500" y="5157951"/>
            <a:ext cx="1268355" cy="617324"/>
          </a:xfrm>
          <a:prstGeom prst="rect">
            <a:avLst/>
          </a:prstGeom>
          <a:noFill/>
          <a:ln>
            <a:noFill/>
          </a:ln>
        </p:spPr>
      </p:pic>
      <p:pic>
        <p:nvPicPr>
          <p:cNvPr id="667" name="Google Shape;667;p80"/>
          <p:cNvPicPr preferRelativeResize="0"/>
          <p:nvPr/>
        </p:nvPicPr>
        <p:blipFill>
          <a:blip r:embed="rId14">
            <a:alphaModFix/>
          </a:blip>
          <a:stretch>
            <a:fillRect/>
          </a:stretch>
        </p:blipFill>
        <p:spPr>
          <a:xfrm>
            <a:off x="7198850" y="4347963"/>
            <a:ext cx="637350" cy="63735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2" name="Shape 672"/>
        <p:cNvGrpSpPr/>
        <p:nvPr/>
      </p:nvGrpSpPr>
      <p:grpSpPr>
        <a:xfrm>
          <a:off x="0" y="0"/>
          <a:ext cx="0" cy="0"/>
          <a:chOff x="0" y="0"/>
          <a:chExt cx="0" cy="0"/>
        </a:xfrm>
      </p:grpSpPr>
      <p:sp>
        <p:nvSpPr>
          <p:cNvPr id="673" name="Google Shape;673;p81"/>
          <p:cNvSpPr txBox="1"/>
          <p:nvPr>
            <p:ph type="title"/>
          </p:nvPr>
        </p:nvSpPr>
        <p:spPr>
          <a:xfrm>
            <a:off x="1803900" y="2753175"/>
            <a:ext cx="4709100" cy="6021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Transport feature</a:t>
            </a:r>
            <a:endParaRPr/>
          </a:p>
        </p:txBody>
      </p:sp>
      <p:sp>
        <p:nvSpPr>
          <p:cNvPr id="674" name="Google Shape;674;p81"/>
          <p:cNvSpPr txBox="1"/>
          <p:nvPr/>
        </p:nvSpPr>
        <p:spPr>
          <a:xfrm>
            <a:off x="1190350" y="4594725"/>
            <a:ext cx="7307700" cy="15543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n-US" sz="2800">
                <a:solidFill>
                  <a:srgbClr val="001D4D"/>
                </a:solidFill>
                <a:latin typeface="Trebuchet MS"/>
                <a:ea typeface="Trebuchet MS"/>
                <a:cs typeface="Trebuchet MS"/>
                <a:sym typeface="Trebuchet MS"/>
              </a:rPr>
              <a:t>Developer: Jose Gabriel Perez</a:t>
            </a:r>
            <a:endParaRPr sz="2800">
              <a:solidFill>
                <a:srgbClr val="001D4D"/>
              </a:solidFill>
              <a:latin typeface="Trebuchet MS"/>
              <a:ea typeface="Trebuchet MS"/>
              <a:cs typeface="Trebuchet MS"/>
              <a:sym typeface="Trebuchet MS"/>
            </a:endParaRPr>
          </a:p>
          <a:p>
            <a:pPr indent="0" lvl="0" marL="0" rtl="0">
              <a:spcBef>
                <a:spcPts val="0"/>
              </a:spcBef>
              <a:spcAft>
                <a:spcPts val="0"/>
              </a:spcAft>
              <a:buNone/>
            </a:pPr>
            <a:r>
              <a:rPr lang="en-US" sz="2800">
                <a:solidFill>
                  <a:srgbClr val="001D4D"/>
                </a:solidFill>
                <a:latin typeface="Trebuchet MS"/>
                <a:ea typeface="Trebuchet MS"/>
                <a:cs typeface="Trebuchet MS"/>
                <a:sym typeface="Trebuchet MS"/>
              </a:rPr>
              <a:t>jpere838@fiu.edu</a:t>
            </a:r>
            <a:endParaRPr sz="2800">
              <a:solidFill>
                <a:srgbClr val="001D4D"/>
              </a:solidFill>
              <a:latin typeface="Trebuchet MS"/>
              <a:ea typeface="Trebuchet MS"/>
              <a:cs typeface="Trebuchet MS"/>
              <a:sym typeface="Trebuchet MS"/>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9" name="Shape 679"/>
        <p:cNvGrpSpPr/>
        <p:nvPr/>
      </p:nvGrpSpPr>
      <p:grpSpPr>
        <a:xfrm>
          <a:off x="0" y="0"/>
          <a:ext cx="0" cy="0"/>
          <a:chOff x="0" y="0"/>
          <a:chExt cx="0" cy="0"/>
        </a:xfrm>
      </p:grpSpPr>
      <p:pic>
        <p:nvPicPr>
          <p:cNvPr id="680" name="Google Shape;680;p82"/>
          <p:cNvPicPr preferRelativeResize="0"/>
          <p:nvPr/>
        </p:nvPicPr>
        <p:blipFill>
          <a:blip r:embed="rId3">
            <a:alphaModFix/>
          </a:blip>
          <a:stretch>
            <a:fillRect/>
          </a:stretch>
        </p:blipFill>
        <p:spPr>
          <a:xfrm>
            <a:off x="1021850" y="1445800"/>
            <a:ext cx="7005226" cy="3180625"/>
          </a:xfrm>
          <a:prstGeom prst="rect">
            <a:avLst/>
          </a:prstGeom>
          <a:noFill/>
          <a:ln>
            <a:noFill/>
          </a:ln>
        </p:spPr>
      </p:pic>
      <p:sp>
        <p:nvSpPr>
          <p:cNvPr id="681" name="Google Shape;681;p82"/>
          <p:cNvSpPr txBox="1"/>
          <p:nvPr/>
        </p:nvSpPr>
        <p:spPr>
          <a:xfrm>
            <a:off x="768300" y="4847625"/>
            <a:ext cx="7838700" cy="1285200"/>
          </a:xfrm>
          <a:prstGeom prst="rect">
            <a:avLst/>
          </a:prstGeom>
          <a:noFill/>
          <a:ln>
            <a:noFill/>
          </a:ln>
        </p:spPr>
        <p:txBody>
          <a:bodyPr anchorCtr="0" anchor="ctr" bIns="91425" lIns="91425" spcFirstLastPara="1" rIns="91425" wrap="square" tIns="91425">
            <a:noAutofit/>
          </a:bodyPr>
          <a:lstStyle/>
          <a:p>
            <a:pPr indent="-342900" lvl="0" marL="561975" rtl="0">
              <a:spcBef>
                <a:spcPts val="400"/>
              </a:spcBef>
              <a:spcAft>
                <a:spcPts val="0"/>
              </a:spcAft>
              <a:buClr>
                <a:srgbClr val="001D4D"/>
              </a:buClr>
              <a:buSzPts val="1800"/>
              <a:buChar char="●"/>
            </a:pPr>
            <a:r>
              <a:rPr lang="en-US" sz="1800">
                <a:solidFill>
                  <a:srgbClr val="001D4D"/>
                </a:solidFill>
                <a:latin typeface="Trebuchet MS"/>
                <a:ea typeface="Trebuchet MS"/>
                <a:cs typeface="Trebuchet MS"/>
                <a:sym typeface="Trebuchet MS"/>
              </a:rPr>
              <a:t>Was an incomplete feature from previous developers</a:t>
            </a:r>
            <a:endParaRPr sz="1800">
              <a:solidFill>
                <a:srgbClr val="001D4D"/>
              </a:solidFill>
              <a:latin typeface="Trebuchet MS"/>
              <a:ea typeface="Trebuchet MS"/>
              <a:cs typeface="Trebuchet MS"/>
              <a:sym typeface="Trebuchet MS"/>
            </a:endParaRPr>
          </a:p>
          <a:p>
            <a:pPr indent="-342900" lvl="0" marL="561975" rtl="0">
              <a:spcBef>
                <a:spcPts val="400"/>
              </a:spcBef>
              <a:spcAft>
                <a:spcPts val="0"/>
              </a:spcAft>
              <a:buClr>
                <a:srgbClr val="001D4D"/>
              </a:buClr>
              <a:buSzPts val="1800"/>
              <a:buFont typeface="Trebuchet MS"/>
              <a:buChar char="●"/>
            </a:pPr>
            <a:r>
              <a:rPr lang="en-US" sz="1800">
                <a:solidFill>
                  <a:srgbClr val="001D4D"/>
                </a:solidFill>
                <a:latin typeface="Trebuchet MS"/>
                <a:ea typeface="Trebuchet MS"/>
                <a:cs typeface="Trebuchet MS"/>
                <a:sym typeface="Trebuchet MS"/>
              </a:rPr>
              <a:t>Using </a:t>
            </a:r>
            <a:r>
              <a:rPr lang="en-US" sz="1800">
                <a:solidFill>
                  <a:srgbClr val="001D4D"/>
                </a:solidFill>
                <a:latin typeface="Trebuchet MS"/>
                <a:ea typeface="Trebuchet MS"/>
                <a:cs typeface="Trebuchet MS"/>
                <a:sym typeface="Trebuchet MS"/>
              </a:rPr>
              <a:t>placeholder</a:t>
            </a:r>
            <a:r>
              <a:rPr lang="en-US" sz="1800">
                <a:solidFill>
                  <a:srgbClr val="001D4D"/>
                </a:solidFill>
                <a:latin typeface="Trebuchet MS"/>
                <a:ea typeface="Trebuchet MS"/>
                <a:cs typeface="Trebuchet MS"/>
                <a:sym typeface="Trebuchet MS"/>
              </a:rPr>
              <a:t> “house” icon for bus stops.</a:t>
            </a:r>
            <a:endParaRPr sz="1800">
              <a:solidFill>
                <a:srgbClr val="001D4D"/>
              </a:solidFill>
              <a:latin typeface="Trebuchet MS"/>
              <a:ea typeface="Trebuchet MS"/>
              <a:cs typeface="Trebuchet MS"/>
              <a:sym typeface="Trebuchet MS"/>
            </a:endParaRPr>
          </a:p>
          <a:p>
            <a:pPr indent="-342900" lvl="0" marL="561975" rtl="0">
              <a:spcBef>
                <a:spcPts val="400"/>
              </a:spcBef>
              <a:spcAft>
                <a:spcPts val="0"/>
              </a:spcAft>
              <a:buClr>
                <a:srgbClr val="001D4D"/>
              </a:buClr>
              <a:buSzPts val="1800"/>
              <a:buFont typeface="Trebuchet MS"/>
              <a:buChar char="●"/>
            </a:pPr>
            <a:r>
              <a:rPr lang="en-US" sz="1800">
                <a:solidFill>
                  <a:srgbClr val="001D4D"/>
                </a:solidFill>
                <a:latin typeface="Trebuchet MS"/>
                <a:ea typeface="Trebuchet MS"/>
                <a:cs typeface="Trebuchet MS"/>
                <a:sym typeface="Trebuchet MS"/>
              </a:rPr>
              <a:t>No much info provided and hard to even see.</a:t>
            </a:r>
            <a:endParaRPr sz="1800">
              <a:solidFill>
                <a:srgbClr val="001D4D"/>
              </a:solidFill>
              <a:latin typeface="Trebuchet MS"/>
              <a:ea typeface="Trebuchet MS"/>
              <a:cs typeface="Trebuchet MS"/>
              <a:sym typeface="Trebuchet MS"/>
            </a:endParaRPr>
          </a:p>
        </p:txBody>
      </p:sp>
      <p:sp>
        <p:nvSpPr>
          <p:cNvPr id="682" name="Google Shape;682;p82"/>
          <p:cNvSpPr txBox="1"/>
          <p:nvPr/>
        </p:nvSpPr>
        <p:spPr>
          <a:xfrm>
            <a:off x="1401125" y="575525"/>
            <a:ext cx="4645800" cy="10599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n-US" sz="3800">
                <a:solidFill>
                  <a:srgbClr val="001D4D"/>
                </a:solidFill>
                <a:latin typeface="Trebuchet MS"/>
                <a:ea typeface="Trebuchet MS"/>
                <a:cs typeface="Trebuchet MS"/>
                <a:sym typeface="Trebuchet MS"/>
              </a:rPr>
              <a:t>The problem.</a:t>
            </a:r>
            <a:endParaRPr sz="3800">
              <a:solidFill>
                <a:srgbClr val="001D4D"/>
              </a:solidFill>
              <a:latin typeface="Trebuchet MS"/>
              <a:ea typeface="Trebuchet MS"/>
              <a:cs typeface="Trebuchet MS"/>
              <a:sym typeface="Trebuchet MS"/>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7" name="Shape 687"/>
        <p:cNvGrpSpPr/>
        <p:nvPr/>
      </p:nvGrpSpPr>
      <p:grpSpPr>
        <a:xfrm>
          <a:off x="0" y="0"/>
          <a:ext cx="0" cy="0"/>
          <a:chOff x="0" y="0"/>
          <a:chExt cx="0" cy="0"/>
        </a:xfrm>
      </p:grpSpPr>
      <p:sp>
        <p:nvSpPr>
          <p:cNvPr id="688" name="Google Shape;688;p83"/>
          <p:cNvSpPr txBox="1"/>
          <p:nvPr>
            <p:ph type="title"/>
          </p:nvPr>
        </p:nvSpPr>
        <p:spPr>
          <a:xfrm>
            <a:off x="368000" y="3302250"/>
            <a:ext cx="2286000" cy="8463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Solution:</a:t>
            </a:r>
            <a:endParaRPr/>
          </a:p>
        </p:txBody>
      </p:sp>
      <p:sp>
        <p:nvSpPr>
          <p:cNvPr id="689" name="Google Shape;689;p83"/>
          <p:cNvSpPr txBox="1"/>
          <p:nvPr>
            <p:ph idx="1" type="body"/>
          </p:nvPr>
        </p:nvSpPr>
        <p:spPr>
          <a:xfrm>
            <a:off x="1042850" y="3878475"/>
            <a:ext cx="6004800" cy="25128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Use </a:t>
            </a:r>
            <a:r>
              <a:rPr lang="en-US"/>
              <a:t>appropriate</a:t>
            </a:r>
            <a:r>
              <a:rPr lang="en-US"/>
              <a:t> icons.</a:t>
            </a:r>
            <a:endParaRPr/>
          </a:p>
          <a:p>
            <a:pPr indent="-368300" lvl="0" marL="457200" rtl="0">
              <a:spcBef>
                <a:spcPts val="0"/>
              </a:spcBef>
              <a:spcAft>
                <a:spcPts val="0"/>
              </a:spcAft>
              <a:buSzPts val="2200"/>
              <a:buChar char="●"/>
            </a:pPr>
            <a:r>
              <a:rPr lang="en-US"/>
              <a:t>Add popups info to the markers.</a:t>
            </a:r>
            <a:endParaRPr/>
          </a:p>
          <a:p>
            <a:pPr indent="-368300" lvl="0" marL="457200" rtl="0">
              <a:spcBef>
                <a:spcPts val="0"/>
              </a:spcBef>
              <a:spcAft>
                <a:spcPts val="0"/>
              </a:spcAft>
              <a:buSzPts val="2200"/>
              <a:buChar char="●"/>
            </a:pPr>
            <a:r>
              <a:rPr lang="en-US"/>
              <a:t>Make the map manipulable.</a:t>
            </a:r>
            <a:endParaRPr/>
          </a:p>
          <a:p>
            <a:pPr indent="-368300" lvl="0" marL="457200" rtl="0">
              <a:spcBef>
                <a:spcPts val="0"/>
              </a:spcBef>
              <a:spcAft>
                <a:spcPts val="0"/>
              </a:spcAft>
              <a:buSzPts val="2200"/>
              <a:buChar char="●"/>
            </a:pPr>
            <a:r>
              <a:rPr lang="en-US"/>
              <a:t>Add metro mover stops and info.</a:t>
            </a:r>
            <a:endParaRPr/>
          </a:p>
          <a:p>
            <a:pPr indent="-368300" lvl="0" marL="457200">
              <a:spcBef>
                <a:spcPts val="0"/>
              </a:spcBef>
              <a:spcAft>
                <a:spcPts val="0"/>
              </a:spcAft>
              <a:buSzPts val="2200"/>
              <a:buChar char="●"/>
            </a:pPr>
            <a:r>
              <a:rPr lang="en-US"/>
              <a:t>Add map legend. </a:t>
            </a:r>
            <a:endParaRPr/>
          </a:p>
        </p:txBody>
      </p:sp>
      <p:pic>
        <p:nvPicPr>
          <p:cNvPr id="690" name="Google Shape;690;p83"/>
          <p:cNvPicPr preferRelativeResize="0"/>
          <p:nvPr/>
        </p:nvPicPr>
        <p:blipFill rotWithShape="1">
          <a:blip r:embed="rId3">
            <a:alphaModFix/>
          </a:blip>
          <a:srcRect b="0" l="0" r="0" t="7287"/>
          <a:stretch/>
        </p:blipFill>
        <p:spPr>
          <a:xfrm>
            <a:off x="2567625" y="756500"/>
            <a:ext cx="6229001" cy="268035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5" name="Shape 695"/>
        <p:cNvGrpSpPr/>
        <p:nvPr/>
      </p:nvGrpSpPr>
      <p:grpSpPr>
        <a:xfrm>
          <a:off x="0" y="0"/>
          <a:ext cx="0" cy="0"/>
          <a:chOff x="0" y="0"/>
          <a:chExt cx="0" cy="0"/>
        </a:xfrm>
      </p:grpSpPr>
      <p:sp>
        <p:nvSpPr>
          <p:cNvPr id="696" name="Google Shape;696;p84"/>
          <p:cNvSpPr txBox="1"/>
          <p:nvPr>
            <p:ph type="title"/>
          </p:nvPr>
        </p:nvSpPr>
        <p:spPr>
          <a:xfrm>
            <a:off x="779463" y="38100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Transport sequence UML</a:t>
            </a:r>
            <a:endParaRPr/>
          </a:p>
        </p:txBody>
      </p:sp>
      <p:pic>
        <p:nvPicPr>
          <p:cNvPr id="697" name="Google Shape;697;p84"/>
          <p:cNvPicPr preferRelativeResize="0"/>
          <p:nvPr/>
        </p:nvPicPr>
        <p:blipFill rotWithShape="1">
          <a:blip r:embed="rId3">
            <a:alphaModFix/>
          </a:blip>
          <a:srcRect b="0" l="7096" r="14576" t="12426"/>
          <a:stretch/>
        </p:blipFill>
        <p:spPr>
          <a:xfrm>
            <a:off x="779475" y="1677000"/>
            <a:ext cx="7729199" cy="4318124"/>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2" name="Shape 702"/>
        <p:cNvGrpSpPr/>
        <p:nvPr/>
      </p:nvGrpSpPr>
      <p:grpSpPr>
        <a:xfrm>
          <a:off x="0" y="0"/>
          <a:ext cx="0" cy="0"/>
          <a:chOff x="0" y="0"/>
          <a:chExt cx="0" cy="0"/>
        </a:xfrm>
      </p:grpSpPr>
      <p:sp>
        <p:nvSpPr>
          <p:cNvPr id="703" name="Google Shape;703;p85"/>
          <p:cNvSpPr txBox="1"/>
          <p:nvPr>
            <p:ph type="title"/>
          </p:nvPr>
        </p:nvSpPr>
        <p:spPr>
          <a:xfrm>
            <a:off x="600475" y="844525"/>
            <a:ext cx="8016900" cy="10128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#3210 - Make transportation info more useful and visible</a:t>
            </a:r>
            <a:endParaRPr b="0" i="0" sz="3000" u="none" cap="none" strike="noStrike">
              <a:solidFill>
                <a:srgbClr val="001D4D"/>
              </a:solidFill>
              <a:latin typeface="Trebuchet MS"/>
              <a:ea typeface="Trebuchet MS"/>
              <a:cs typeface="Trebuchet MS"/>
              <a:sym typeface="Trebuchet MS"/>
            </a:endParaRPr>
          </a:p>
        </p:txBody>
      </p:sp>
      <p:sp>
        <p:nvSpPr>
          <p:cNvPr id="704" name="Google Shape;704;p85"/>
          <p:cNvSpPr txBox="1"/>
          <p:nvPr>
            <p:ph idx="1" type="body"/>
          </p:nvPr>
        </p:nvSpPr>
        <p:spPr>
          <a:xfrm>
            <a:off x="474075" y="2363050"/>
            <a:ext cx="8511900" cy="2589900"/>
          </a:xfrm>
          <a:prstGeom prst="rect">
            <a:avLst/>
          </a:prstGeom>
          <a:noFill/>
          <a:ln>
            <a:noFill/>
          </a:ln>
        </p:spPr>
        <p:txBody>
          <a:bodyPr anchorCtr="0" anchor="t" bIns="45700" lIns="91425" spcFirstLastPara="1" rIns="91425" wrap="square" tIns="45700">
            <a:noAutofit/>
          </a:bodyPr>
          <a:lstStyle/>
          <a:p>
            <a:pPr indent="-342900" lvl="0" marL="561975" marR="0" rtl="0" algn="l">
              <a:lnSpc>
                <a:spcPct val="100000"/>
              </a:lnSpc>
              <a:spcBef>
                <a:spcPts val="400"/>
              </a:spcBef>
              <a:spcAft>
                <a:spcPts val="0"/>
              </a:spcAft>
              <a:buClr>
                <a:srgbClr val="001D4D"/>
              </a:buClr>
              <a:buSzPts val="1800"/>
              <a:buFont typeface="Arial"/>
              <a:buChar char="●"/>
            </a:pPr>
            <a:r>
              <a:rPr lang="en-US" sz="1800">
                <a:solidFill>
                  <a:srgbClr val="001D4D"/>
                </a:solidFill>
              </a:rPr>
              <a:t>Description:As a user, I can see relevant transportation, so that I make a decision regarding transportation availability in the area</a:t>
            </a:r>
            <a:endParaRPr sz="1800">
              <a:solidFill>
                <a:srgbClr val="001D4D"/>
              </a:solidFill>
            </a:endParaRPr>
          </a:p>
          <a:p>
            <a:pPr indent="-342900" lvl="0" marL="561975" marR="0" rtl="0" algn="l">
              <a:lnSpc>
                <a:spcPct val="100000"/>
              </a:lnSpc>
              <a:spcBef>
                <a:spcPts val="400"/>
              </a:spcBef>
              <a:spcAft>
                <a:spcPts val="0"/>
              </a:spcAft>
              <a:buClr>
                <a:srgbClr val="001D4D"/>
              </a:buClr>
              <a:buSzPts val="1800"/>
              <a:buFont typeface="Arial"/>
              <a:buChar char="●"/>
            </a:pPr>
            <a:r>
              <a:rPr lang="en-US" sz="1800">
                <a:solidFill>
                  <a:srgbClr val="001D4D"/>
                </a:solidFill>
              </a:rPr>
              <a:t>Acceptance Criteria</a:t>
            </a:r>
            <a:endParaRPr sz="1800">
              <a:solidFill>
                <a:srgbClr val="001D4D"/>
              </a:solidFill>
            </a:endParaRPr>
          </a:p>
          <a:p>
            <a:pPr indent="-342900" lvl="0" marL="914400" marR="0" rtl="0" algn="l">
              <a:lnSpc>
                <a:spcPct val="115000"/>
              </a:lnSpc>
              <a:spcBef>
                <a:spcPts val="0"/>
              </a:spcBef>
              <a:spcAft>
                <a:spcPts val="0"/>
              </a:spcAft>
              <a:buSzPts val="1800"/>
              <a:buAutoNum type="arabicPeriod"/>
            </a:pPr>
            <a:r>
              <a:rPr lang="en-US" sz="1800"/>
              <a:t>Relevant information about transportation is retrieved and displayed.</a:t>
            </a:r>
            <a:endParaRPr sz="1800"/>
          </a:p>
          <a:p>
            <a:pPr indent="-342900" lvl="0" marL="914400" marR="0" rtl="0" algn="l">
              <a:lnSpc>
                <a:spcPct val="115000"/>
              </a:lnSpc>
              <a:spcBef>
                <a:spcPts val="0"/>
              </a:spcBef>
              <a:spcAft>
                <a:spcPts val="0"/>
              </a:spcAft>
              <a:buSzPts val="1800"/>
              <a:buAutoNum type="arabicPeriod"/>
            </a:pPr>
            <a:r>
              <a:rPr lang="en-US" sz="1800"/>
              <a:t>Make icons easy to understand and add info to the markers.</a:t>
            </a:r>
            <a:endParaRPr sz="1800"/>
          </a:p>
          <a:p>
            <a:pPr indent="-342900" lvl="0" marL="914400" marR="0" rtl="0" algn="l">
              <a:lnSpc>
                <a:spcPct val="115000"/>
              </a:lnSpc>
              <a:spcBef>
                <a:spcPts val="0"/>
              </a:spcBef>
              <a:spcAft>
                <a:spcPts val="0"/>
              </a:spcAft>
              <a:buSzPts val="1800"/>
              <a:buAutoNum type="arabicPeriod"/>
            </a:pPr>
            <a:r>
              <a:rPr lang="en-US" sz="1800"/>
              <a:t>Add a </a:t>
            </a:r>
            <a:r>
              <a:rPr lang="en-US" sz="1800"/>
              <a:t>clear and understandable</a:t>
            </a:r>
            <a:r>
              <a:rPr lang="en-US" sz="1800"/>
              <a:t> legend.</a:t>
            </a:r>
            <a:endParaRPr sz="1800"/>
          </a:p>
          <a:p>
            <a:pPr indent="-342900" lvl="0" marL="914400" marR="0" rtl="0" algn="l">
              <a:lnSpc>
                <a:spcPct val="115000"/>
              </a:lnSpc>
              <a:spcBef>
                <a:spcPts val="0"/>
              </a:spcBef>
              <a:spcAft>
                <a:spcPts val="0"/>
              </a:spcAft>
              <a:buSzPts val="1800"/>
              <a:buAutoNum type="arabicPeriod"/>
            </a:pPr>
            <a:r>
              <a:rPr lang="en-US" sz="1800"/>
              <a:t>Make the buttons toggle the info.</a:t>
            </a:r>
            <a:endParaRPr i="1" sz="1100">
              <a:solidFill>
                <a:schemeClr val="dk1"/>
              </a:solidFill>
              <a:latin typeface="Arial"/>
              <a:ea typeface="Arial"/>
              <a:cs typeface="Arial"/>
              <a:sym typeface="Arial"/>
            </a:endParaRPr>
          </a:p>
          <a:p>
            <a:pPr indent="0" lvl="0" marL="1371600" rtl="0">
              <a:spcBef>
                <a:spcPts val="400"/>
              </a:spcBef>
              <a:spcAft>
                <a:spcPts val="0"/>
              </a:spcAft>
              <a:buNone/>
            </a:pPr>
            <a:r>
              <a:t/>
            </a:r>
            <a:endParaRPr sz="1800"/>
          </a:p>
          <a:p>
            <a:pPr indent="0" lvl="0" marL="0" rtl="0">
              <a:lnSpc>
                <a:spcPct val="115000"/>
              </a:lnSpc>
              <a:spcBef>
                <a:spcPts val="800"/>
              </a:spcBef>
              <a:spcAft>
                <a:spcPts val="0"/>
              </a:spcAft>
              <a:buSzPts val="1100"/>
              <a:buNone/>
            </a:pPr>
            <a:r>
              <a:t/>
            </a:r>
            <a:endParaRPr b="1" sz="1800"/>
          </a:p>
          <a:p>
            <a:pPr indent="0" lvl="0" marL="0" marR="0" rtl="0" algn="l">
              <a:lnSpc>
                <a:spcPct val="115000"/>
              </a:lnSpc>
              <a:spcBef>
                <a:spcPts val="800"/>
              </a:spcBef>
              <a:spcAft>
                <a:spcPts val="0"/>
              </a:spcAft>
              <a:buSzPts val="1100"/>
              <a:buNone/>
            </a:pPr>
            <a:r>
              <a:t/>
            </a:r>
            <a:endParaRPr sz="1800"/>
          </a:p>
          <a:p>
            <a:pPr indent="0" lvl="0" marL="0" marR="0" rtl="0" algn="l">
              <a:spcBef>
                <a:spcPts val="2000"/>
              </a:spcBef>
              <a:spcAft>
                <a:spcPts val="0"/>
              </a:spcAft>
              <a:buNone/>
            </a:pPr>
            <a:r>
              <a:t/>
            </a:r>
            <a:endParaRPr>
              <a:solidFill>
                <a:srgbClr val="001D4D"/>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9" name="Shape 709"/>
        <p:cNvGrpSpPr/>
        <p:nvPr/>
      </p:nvGrpSpPr>
      <p:grpSpPr>
        <a:xfrm>
          <a:off x="0" y="0"/>
          <a:ext cx="0" cy="0"/>
          <a:chOff x="0" y="0"/>
          <a:chExt cx="0" cy="0"/>
        </a:xfrm>
      </p:grpSpPr>
      <p:sp>
        <p:nvSpPr>
          <p:cNvPr id="710" name="Google Shape;710;p86"/>
          <p:cNvSpPr txBox="1"/>
          <p:nvPr>
            <p:ph type="title"/>
          </p:nvPr>
        </p:nvSpPr>
        <p:spPr>
          <a:xfrm>
            <a:off x="1393163" y="1040725"/>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Wish lists:</a:t>
            </a:r>
            <a:endParaRPr/>
          </a:p>
        </p:txBody>
      </p:sp>
      <p:sp>
        <p:nvSpPr>
          <p:cNvPr id="711" name="Google Shape;711;p86"/>
          <p:cNvSpPr txBox="1"/>
          <p:nvPr>
            <p:ph idx="1" type="body"/>
          </p:nvPr>
        </p:nvSpPr>
        <p:spPr>
          <a:xfrm>
            <a:off x="779475" y="2018550"/>
            <a:ext cx="7183200" cy="28209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Add traffic information feature, high and low carpool areas.</a:t>
            </a:r>
            <a:endParaRPr/>
          </a:p>
          <a:p>
            <a:pPr indent="-368300" lvl="0" marL="457200" rtl="0">
              <a:spcBef>
                <a:spcPts val="0"/>
              </a:spcBef>
              <a:spcAft>
                <a:spcPts val="0"/>
              </a:spcAft>
              <a:buSzPts val="2200"/>
              <a:buChar char="●"/>
            </a:pPr>
            <a:r>
              <a:rPr lang="en-US"/>
              <a:t>Get additional transportation data.</a:t>
            </a:r>
            <a:endParaRPr/>
          </a:p>
          <a:p>
            <a:pPr indent="-368300" lvl="0" marL="457200" rtl="0">
              <a:spcBef>
                <a:spcPts val="0"/>
              </a:spcBef>
              <a:spcAft>
                <a:spcPts val="0"/>
              </a:spcAft>
              <a:buSzPts val="2200"/>
              <a:buChar char="●"/>
            </a:pPr>
            <a:r>
              <a:rPr lang="en-US"/>
              <a:t>Add more information to the bus stops.</a:t>
            </a:r>
            <a:endParaRPr/>
          </a:p>
          <a:p>
            <a:pPr indent="-368300" lvl="0" marL="457200" rtl="0">
              <a:spcBef>
                <a:spcPts val="0"/>
              </a:spcBef>
              <a:spcAft>
                <a:spcPts val="0"/>
              </a:spcAft>
              <a:buSzPts val="2200"/>
              <a:buChar char="●"/>
            </a:pPr>
            <a:r>
              <a:rPr lang="en-US"/>
              <a:t>Add more categories like train stops, tri-rail etc.</a:t>
            </a:r>
            <a:endParaRPr/>
          </a:p>
          <a:p>
            <a:pPr indent="-368300" lvl="0" marL="457200">
              <a:spcBef>
                <a:spcPts val="0"/>
              </a:spcBef>
              <a:spcAft>
                <a:spcPts val="0"/>
              </a:spcAft>
              <a:buSzPts val="2200"/>
              <a:buChar char="●"/>
            </a:pPr>
            <a:r>
              <a:rPr lang="en-US"/>
              <a:t>Simplify user interface a little more.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24"/>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#2916</a:t>
            </a:r>
            <a:endParaRPr sz="3000"/>
          </a:p>
          <a:p>
            <a:pPr indent="0" lvl="0" marL="0" rtl="0">
              <a:spcBef>
                <a:spcPts val="0"/>
              </a:spcBef>
              <a:spcAft>
                <a:spcPts val="0"/>
              </a:spcAft>
              <a:buNone/>
            </a:pPr>
            <a:r>
              <a:rPr lang="en-US" sz="3000"/>
              <a:t>Create Main Navigation Links</a:t>
            </a:r>
            <a:endParaRPr sz="3000"/>
          </a:p>
        </p:txBody>
      </p:sp>
      <p:sp>
        <p:nvSpPr>
          <p:cNvPr id="195" name="Google Shape;195;p24"/>
          <p:cNvSpPr txBox="1"/>
          <p:nvPr>
            <p:ph idx="1" type="body"/>
          </p:nvPr>
        </p:nvSpPr>
        <p:spPr>
          <a:xfrm>
            <a:off x="780288" y="1794050"/>
            <a:ext cx="7583400" cy="4208400"/>
          </a:xfrm>
          <a:prstGeom prst="rect">
            <a:avLst/>
          </a:prstGeom>
        </p:spPr>
        <p:txBody>
          <a:bodyPr anchorCtr="0" anchor="t" bIns="91425" lIns="91425" spcFirstLastPara="1" rIns="91425" wrap="square" tIns="91425">
            <a:noAutofit/>
          </a:bodyPr>
          <a:lstStyle/>
          <a:p>
            <a:pPr indent="0" lvl="0" marL="0" rtl="0">
              <a:lnSpc>
                <a:spcPct val="115000"/>
              </a:lnSpc>
              <a:spcBef>
                <a:spcPts val="800"/>
              </a:spcBef>
              <a:spcAft>
                <a:spcPts val="0"/>
              </a:spcAft>
              <a:buSzPts val="1100"/>
              <a:buNone/>
            </a:pPr>
            <a:r>
              <a:rPr b="1" lang="en-US" sz="1600"/>
              <a:t>Description:</a:t>
            </a:r>
            <a:endParaRPr b="1" sz="1600"/>
          </a:p>
          <a:p>
            <a:pPr indent="-330200" lvl="0" marL="457200" rtl="0">
              <a:lnSpc>
                <a:spcPct val="134000"/>
              </a:lnSpc>
              <a:spcBef>
                <a:spcPts val="400"/>
              </a:spcBef>
              <a:spcAft>
                <a:spcPts val="0"/>
              </a:spcAft>
              <a:buSzPts val="1600"/>
              <a:buChar char="●"/>
            </a:pPr>
            <a:r>
              <a:rPr lang="en-US" sz="1600"/>
              <a:t>As a user, I should be able to have access to the local scoop page on the website so I can quickly and easily access neighborhood information in the area I would like to purchase/rent in.</a:t>
            </a:r>
            <a:endParaRPr sz="1600"/>
          </a:p>
          <a:p>
            <a:pPr indent="0" lvl="0" marL="0" rtl="0">
              <a:lnSpc>
                <a:spcPct val="115000"/>
              </a:lnSpc>
              <a:spcBef>
                <a:spcPts val="1000"/>
              </a:spcBef>
              <a:spcAft>
                <a:spcPts val="0"/>
              </a:spcAft>
              <a:buSzPts val="1100"/>
              <a:buNone/>
            </a:pPr>
            <a:r>
              <a:rPr b="1" lang="en-US" sz="1600"/>
              <a:t>Acceptance Criteria:</a:t>
            </a:r>
            <a:endParaRPr b="1" sz="1600"/>
          </a:p>
          <a:p>
            <a:pPr indent="-330200" lvl="0" marL="457200" rtl="0">
              <a:lnSpc>
                <a:spcPct val="134000"/>
              </a:lnSpc>
              <a:spcBef>
                <a:spcPts val="400"/>
              </a:spcBef>
              <a:spcAft>
                <a:spcPts val="0"/>
              </a:spcAft>
              <a:buSzPts val="1600"/>
              <a:buAutoNum type="arabicPeriod"/>
            </a:pPr>
            <a:r>
              <a:rPr lang="en-US" sz="1600"/>
              <a:t>The user should have access to the local scoop page from the home page.</a:t>
            </a:r>
            <a:endParaRPr sz="1600"/>
          </a:p>
          <a:p>
            <a:pPr indent="-330200" lvl="0" marL="457200" rtl="0">
              <a:lnSpc>
                <a:spcPct val="134000"/>
              </a:lnSpc>
              <a:spcBef>
                <a:spcPts val="0"/>
              </a:spcBef>
              <a:spcAft>
                <a:spcPts val="0"/>
              </a:spcAft>
              <a:buSzPts val="1600"/>
              <a:buAutoNum type="arabicPeriod"/>
            </a:pPr>
            <a:r>
              <a:rPr lang="en-US" sz="1600"/>
              <a:t>The user should be redirected to the local scoop page upon clicking on the Local Scoop link.</a:t>
            </a:r>
            <a:endParaRPr sz="1600"/>
          </a:p>
          <a:p>
            <a:pPr indent="-330200" lvl="0" marL="457200" rtl="0">
              <a:lnSpc>
                <a:spcPct val="134000"/>
              </a:lnSpc>
              <a:spcBef>
                <a:spcPts val="0"/>
              </a:spcBef>
              <a:spcAft>
                <a:spcPts val="0"/>
              </a:spcAft>
              <a:buSzPts val="1600"/>
              <a:buAutoNum type="arabicPeriod"/>
            </a:pPr>
            <a:r>
              <a:rPr lang="en-US" sz="1600"/>
              <a:t>The user should be presented with a page with a theme consistent to that of the rest of the website.</a:t>
            </a:r>
            <a:endParaRPr sz="1600"/>
          </a:p>
          <a:p>
            <a:pPr indent="-330200" lvl="0" marL="457200" rtl="0">
              <a:lnSpc>
                <a:spcPct val="134000"/>
              </a:lnSpc>
              <a:spcBef>
                <a:spcPts val="0"/>
              </a:spcBef>
              <a:spcAft>
                <a:spcPts val="0"/>
              </a:spcAft>
              <a:buSzPts val="1600"/>
              <a:buAutoNum type="arabicPeriod"/>
            </a:pPr>
            <a:r>
              <a:rPr lang="en-US" sz="1600"/>
              <a:t>The user should be able to return to the home page via the Local Scoop page.</a:t>
            </a:r>
            <a:endParaRPr sz="160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6" name="Shape 716"/>
        <p:cNvGrpSpPr/>
        <p:nvPr/>
      </p:nvGrpSpPr>
      <p:grpSpPr>
        <a:xfrm>
          <a:off x="0" y="0"/>
          <a:ext cx="0" cy="0"/>
          <a:chOff x="0" y="0"/>
          <a:chExt cx="0" cy="0"/>
        </a:xfrm>
      </p:grpSpPr>
      <p:sp>
        <p:nvSpPr>
          <p:cNvPr id="717" name="Google Shape;717;p87"/>
          <p:cNvSpPr txBox="1"/>
          <p:nvPr>
            <p:ph type="title"/>
          </p:nvPr>
        </p:nvSpPr>
        <p:spPr>
          <a:xfrm>
            <a:off x="1190350" y="2515200"/>
            <a:ext cx="5667600" cy="10707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Crime feature</a:t>
            </a:r>
            <a:endParaRPr/>
          </a:p>
        </p:txBody>
      </p:sp>
      <p:sp>
        <p:nvSpPr>
          <p:cNvPr id="718" name="Google Shape;718;p87"/>
          <p:cNvSpPr txBox="1"/>
          <p:nvPr/>
        </p:nvSpPr>
        <p:spPr>
          <a:xfrm>
            <a:off x="1190350" y="4594725"/>
            <a:ext cx="7307700" cy="15543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n-US" sz="2800">
                <a:solidFill>
                  <a:srgbClr val="001D4D"/>
                </a:solidFill>
                <a:latin typeface="Trebuchet MS"/>
                <a:ea typeface="Trebuchet MS"/>
                <a:cs typeface="Trebuchet MS"/>
                <a:sym typeface="Trebuchet MS"/>
              </a:rPr>
              <a:t>Developer: Jose Gabriel Perez</a:t>
            </a:r>
            <a:endParaRPr sz="2800">
              <a:solidFill>
                <a:srgbClr val="001D4D"/>
              </a:solidFill>
              <a:latin typeface="Trebuchet MS"/>
              <a:ea typeface="Trebuchet MS"/>
              <a:cs typeface="Trebuchet MS"/>
              <a:sym typeface="Trebuchet MS"/>
            </a:endParaRPr>
          </a:p>
          <a:p>
            <a:pPr indent="0" lvl="0" marL="0" rtl="0">
              <a:spcBef>
                <a:spcPts val="0"/>
              </a:spcBef>
              <a:spcAft>
                <a:spcPts val="0"/>
              </a:spcAft>
              <a:buNone/>
            </a:pPr>
            <a:r>
              <a:rPr lang="en-US" sz="2800">
                <a:solidFill>
                  <a:srgbClr val="001D4D"/>
                </a:solidFill>
                <a:latin typeface="Trebuchet MS"/>
                <a:ea typeface="Trebuchet MS"/>
                <a:cs typeface="Trebuchet MS"/>
                <a:sym typeface="Trebuchet MS"/>
              </a:rPr>
              <a:t>jpere838@fiu.edu</a:t>
            </a:r>
            <a:endParaRPr sz="2800">
              <a:solidFill>
                <a:srgbClr val="001D4D"/>
              </a:solidFill>
              <a:latin typeface="Trebuchet MS"/>
              <a:ea typeface="Trebuchet MS"/>
              <a:cs typeface="Trebuchet MS"/>
              <a:sym typeface="Trebuchet MS"/>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3" name="Shape 723"/>
        <p:cNvGrpSpPr/>
        <p:nvPr/>
      </p:nvGrpSpPr>
      <p:grpSpPr>
        <a:xfrm>
          <a:off x="0" y="0"/>
          <a:ext cx="0" cy="0"/>
          <a:chOff x="0" y="0"/>
          <a:chExt cx="0" cy="0"/>
        </a:xfrm>
      </p:grpSpPr>
      <p:sp>
        <p:nvSpPr>
          <p:cNvPr id="724" name="Google Shape;724;p88"/>
          <p:cNvSpPr txBox="1"/>
          <p:nvPr>
            <p:ph type="title"/>
          </p:nvPr>
        </p:nvSpPr>
        <p:spPr>
          <a:xfrm>
            <a:off x="716275" y="1139500"/>
            <a:ext cx="7583400" cy="8022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Problems:</a:t>
            </a:r>
            <a:endParaRPr b="0" i="0" sz="3000" u="none" cap="none" strike="noStrike">
              <a:solidFill>
                <a:srgbClr val="001D4D"/>
              </a:solidFill>
              <a:latin typeface="Trebuchet MS"/>
              <a:ea typeface="Trebuchet MS"/>
              <a:cs typeface="Trebuchet MS"/>
              <a:sym typeface="Trebuchet MS"/>
            </a:endParaRPr>
          </a:p>
        </p:txBody>
      </p:sp>
      <p:sp>
        <p:nvSpPr>
          <p:cNvPr id="725" name="Google Shape;725;p88"/>
          <p:cNvSpPr txBox="1"/>
          <p:nvPr>
            <p:ph idx="1" type="body"/>
          </p:nvPr>
        </p:nvSpPr>
        <p:spPr>
          <a:xfrm>
            <a:off x="377875" y="2074000"/>
            <a:ext cx="8173200" cy="3202500"/>
          </a:xfrm>
          <a:prstGeom prst="rect">
            <a:avLst/>
          </a:prstGeom>
          <a:noFill/>
          <a:ln>
            <a:noFill/>
          </a:ln>
        </p:spPr>
        <p:txBody>
          <a:bodyPr anchorCtr="0" anchor="t" bIns="45700" lIns="91425" spcFirstLastPara="1" rIns="91425" wrap="square" tIns="45700">
            <a:noAutofit/>
          </a:bodyPr>
          <a:lstStyle/>
          <a:p>
            <a:pPr indent="-368300" lvl="0" marL="457200" marR="0" rtl="0" algn="l">
              <a:spcBef>
                <a:spcPts val="2000"/>
              </a:spcBef>
              <a:spcAft>
                <a:spcPts val="0"/>
              </a:spcAft>
              <a:buSzPts val="2200"/>
              <a:buChar char="●"/>
            </a:pPr>
            <a:r>
              <a:rPr lang="en-US"/>
              <a:t>Calls to the crime API done with JSONP would get blocked.</a:t>
            </a:r>
            <a:endParaRPr/>
          </a:p>
          <a:p>
            <a:pPr indent="-368300" lvl="0" marL="457200" marR="0" rtl="0" algn="l">
              <a:spcBef>
                <a:spcPts val="0"/>
              </a:spcBef>
              <a:spcAft>
                <a:spcPts val="0"/>
              </a:spcAft>
              <a:buSzPts val="2200"/>
              <a:buChar char="●"/>
            </a:pPr>
            <a:r>
              <a:rPr lang="en-US"/>
              <a:t>Feature would appear to be broken.</a:t>
            </a:r>
            <a:endParaRPr/>
          </a:p>
          <a:p>
            <a:pPr indent="-368300" lvl="0" marL="457200" marR="0" rtl="0" algn="l">
              <a:spcBef>
                <a:spcPts val="0"/>
              </a:spcBef>
              <a:spcAft>
                <a:spcPts val="0"/>
              </a:spcAft>
              <a:buSzPts val="2200"/>
              <a:buChar char="●"/>
            </a:pPr>
            <a:r>
              <a:rPr lang="en-US"/>
              <a:t>Required manual “enable insecure scripts” and wouldn't work on some browsers version at all.</a:t>
            </a:r>
            <a:endParaRPr/>
          </a:p>
          <a:p>
            <a:pPr indent="-368300" lvl="0" marL="457200" marR="0" rtl="0" algn="l">
              <a:spcBef>
                <a:spcPts val="0"/>
              </a:spcBef>
              <a:spcAft>
                <a:spcPts val="0"/>
              </a:spcAft>
              <a:buSzPts val="2200"/>
              <a:buChar char="●"/>
            </a:pPr>
            <a:r>
              <a:rPr lang="en-US"/>
              <a:t>User interface and map would benefit from some changes.</a:t>
            </a:r>
            <a:endParaRPr/>
          </a:p>
          <a:p>
            <a:pPr indent="0" lvl="0" marL="0" marR="0" rtl="0" algn="l">
              <a:spcBef>
                <a:spcPts val="2000"/>
              </a:spcBef>
              <a:spcAft>
                <a:spcPts val="0"/>
              </a:spcAft>
              <a:buNone/>
            </a:pPr>
            <a:r>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0" name="Shape 730"/>
        <p:cNvGrpSpPr/>
        <p:nvPr/>
      </p:nvGrpSpPr>
      <p:grpSpPr>
        <a:xfrm>
          <a:off x="0" y="0"/>
          <a:ext cx="0" cy="0"/>
          <a:chOff x="0" y="0"/>
          <a:chExt cx="0" cy="0"/>
        </a:xfrm>
      </p:grpSpPr>
      <p:sp>
        <p:nvSpPr>
          <p:cNvPr id="731" name="Google Shape;731;p89"/>
          <p:cNvSpPr txBox="1"/>
          <p:nvPr>
            <p:ph type="title"/>
          </p:nvPr>
        </p:nvSpPr>
        <p:spPr>
          <a:xfrm>
            <a:off x="779475" y="981450"/>
            <a:ext cx="3075300" cy="865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Solutions:</a:t>
            </a:r>
            <a:endParaRPr/>
          </a:p>
        </p:txBody>
      </p:sp>
      <p:sp>
        <p:nvSpPr>
          <p:cNvPr id="732" name="Google Shape;732;p89"/>
          <p:cNvSpPr txBox="1"/>
          <p:nvPr>
            <p:ph idx="1" type="body"/>
          </p:nvPr>
        </p:nvSpPr>
        <p:spPr>
          <a:xfrm>
            <a:off x="779475" y="2108675"/>
            <a:ext cx="7995900" cy="3276300"/>
          </a:xfrm>
          <a:prstGeom prst="rect">
            <a:avLst/>
          </a:prstGeom>
        </p:spPr>
        <p:txBody>
          <a:bodyPr anchorCtr="0" anchor="t" bIns="91425" lIns="91425" spcFirstLastPara="1" rIns="91425" wrap="square" tIns="91425">
            <a:noAutofit/>
          </a:bodyPr>
          <a:lstStyle/>
          <a:p>
            <a:pPr indent="-342900" lvl="0" marL="457200" rtl="0">
              <a:lnSpc>
                <a:spcPct val="115000"/>
              </a:lnSpc>
              <a:spcBef>
                <a:spcPts val="800"/>
              </a:spcBef>
              <a:spcAft>
                <a:spcPts val="0"/>
              </a:spcAft>
              <a:buSzPts val="1800"/>
              <a:buChar char="●"/>
            </a:pPr>
            <a:r>
              <a:rPr lang="en-US" sz="1800"/>
              <a:t>Avoid insecure scripts issues.</a:t>
            </a:r>
            <a:endParaRPr sz="1800"/>
          </a:p>
          <a:p>
            <a:pPr indent="-342900" lvl="1" marL="914400" rtl="0">
              <a:lnSpc>
                <a:spcPct val="115000"/>
              </a:lnSpc>
              <a:spcBef>
                <a:spcPts val="0"/>
              </a:spcBef>
              <a:spcAft>
                <a:spcPts val="0"/>
              </a:spcAft>
              <a:buSzPts val="1800"/>
              <a:buChar char="●"/>
            </a:pPr>
            <a:r>
              <a:rPr lang="en-US" sz="1800"/>
              <a:t>Implement reusable service and backend.</a:t>
            </a:r>
            <a:endParaRPr sz="1800"/>
          </a:p>
          <a:p>
            <a:pPr indent="-342900" lvl="1" marL="914400" rtl="0">
              <a:lnSpc>
                <a:spcPct val="115000"/>
              </a:lnSpc>
              <a:spcBef>
                <a:spcPts val="0"/>
              </a:spcBef>
              <a:spcAft>
                <a:spcPts val="0"/>
              </a:spcAft>
              <a:buSzPts val="1800"/>
              <a:buChar char="●"/>
            </a:pPr>
            <a:r>
              <a:rPr lang="en-US" sz="1800"/>
              <a:t>Created an endpoint on Breazehome API for crime information.</a:t>
            </a:r>
            <a:endParaRPr sz="1800"/>
          </a:p>
          <a:p>
            <a:pPr indent="-342900" lvl="1" marL="914400" rtl="0">
              <a:lnSpc>
                <a:spcPct val="115000"/>
              </a:lnSpc>
              <a:spcBef>
                <a:spcPts val="0"/>
              </a:spcBef>
              <a:spcAft>
                <a:spcPts val="0"/>
              </a:spcAft>
              <a:buSzPts val="1800"/>
              <a:buChar char="●"/>
            </a:pPr>
            <a:r>
              <a:rPr lang="en-US" sz="1800"/>
              <a:t>Created a crime.js service on Breazhome desktop with some method and logic that reaches the backend.</a:t>
            </a:r>
            <a:endParaRPr sz="1800"/>
          </a:p>
          <a:p>
            <a:pPr indent="-342900" lvl="0" marL="457200" rtl="0">
              <a:lnSpc>
                <a:spcPct val="115000"/>
              </a:lnSpc>
              <a:spcBef>
                <a:spcPts val="0"/>
              </a:spcBef>
              <a:spcAft>
                <a:spcPts val="0"/>
              </a:spcAft>
              <a:buSzPts val="1800"/>
              <a:buChar char="●"/>
            </a:pPr>
            <a:r>
              <a:rPr lang="en-US" sz="1800"/>
              <a:t>User interface improvements.</a:t>
            </a:r>
            <a:endParaRPr sz="1800"/>
          </a:p>
          <a:p>
            <a:pPr indent="-342900" lvl="1" marL="914400" rtl="0">
              <a:lnSpc>
                <a:spcPct val="115000"/>
              </a:lnSpc>
              <a:spcBef>
                <a:spcPts val="0"/>
              </a:spcBef>
              <a:spcAft>
                <a:spcPts val="0"/>
              </a:spcAft>
              <a:buSzPts val="1800"/>
              <a:buChar char="●"/>
            </a:pPr>
            <a:r>
              <a:rPr lang="en-US" sz="1800"/>
              <a:t>Made map manipulable.</a:t>
            </a:r>
            <a:endParaRPr sz="1800"/>
          </a:p>
          <a:p>
            <a:pPr indent="-342900" lvl="1" marL="914400" rtl="0">
              <a:lnSpc>
                <a:spcPct val="115000"/>
              </a:lnSpc>
              <a:spcBef>
                <a:spcPts val="0"/>
              </a:spcBef>
              <a:spcAft>
                <a:spcPts val="0"/>
              </a:spcAft>
              <a:buSzPts val="1800"/>
              <a:buChar char="●"/>
            </a:pPr>
            <a:r>
              <a:rPr lang="en-US" sz="1800"/>
              <a:t>Additional information on the map markers.</a:t>
            </a:r>
            <a:endParaRPr sz="1800"/>
          </a:p>
          <a:p>
            <a:pPr indent="-342900" lvl="1" marL="914400" rtl="0">
              <a:lnSpc>
                <a:spcPct val="115000"/>
              </a:lnSpc>
              <a:spcBef>
                <a:spcPts val="0"/>
              </a:spcBef>
              <a:spcAft>
                <a:spcPts val="0"/>
              </a:spcAft>
              <a:buSzPts val="1800"/>
              <a:buChar char="●"/>
            </a:pPr>
            <a:r>
              <a:rPr lang="en-US" sz="1800"/>
              <a:t>UI changes to reduce steps and allow for a simpler UI.</a:t>
            </a:r>
            <a:endParaRPr sz="1800"/>
          </a:p>
          <a:p>
            <a:pPr indent="0" lvl="0" marL="0">
              <a:spcBef>
                <a:spcPts val="2000"/>
              </a:spcBef>
              <a:spcAft>
                <a:spcPts val="0"/>
              </a:spcAft>
              <a:buNone/>
            </a:pPr>
            <a:r>
              <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7" name="Shape 737"/>
        <p:cNvGrpSpPr/>
        <p:nvPr/>
      </p:nvGrpSpPr>
      <p:grpSpPr>
        <a:xfrm>
          <a:off x="0" y="0"/>
          <a:ext cx="0" cy="0"/>
          <a:chOff x="0" y="0"/>
          <a:chExt cx="0" cy="0"/>
        </a:xfrm>
      </p:grpSpPr>
      <p:sp>
        <p:nvSpPr>
          <p:cNvPr id="738" name="Google Shape;738;p90"/>
          <p:cNvSpPr txBox="1"/>
          <p:nvPr>
            <p:ph type="title"/>
          </p:nvPr>
        </p:nvSpPr>
        <p:spPr>
          <a:xfrm>
            <a:off x="832225" y="654900"/>
            <a:ext cx="4856400" cy="8013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Crime sequence UML</a:t>
            </a:r>
            <a:endParaRPr/>
          </a:p>
        </p:txBody>
      </p:sp>
      <p:pic>
        <p:nvPicPr>
          <p:cNvPr id="739" name="Google Shape;739;p90"/>
          <p:cNvPicPr preferRelativeResize="0"/>
          <p:nvPr/>
        </p:nvPicPr>
        <p:blipFill rotWithShape="1">
          <a:blip r:embed="rId3">
            <a:alphaModFix/>
          </a:blip>
          <a:srcRect b="0" l="7689" r="0" t="12349"/>
          <a:stretch/>
        </p:blipFill>
        <p:spPr>
          <a:xfrm>
            <a:off x="492312" y="1567925"/>
            <a:ext cx="8159375" cy="387152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4" name="Shape 744"/>
        <p:cNvGrpSpPr/>
        <p:nvPr/>
      </p:nvGrpSpPr>
      <p:grpSpPr>
        <a:xfrm>
          <a:off x="0" y="0"/>
          <a:ext cx="0" cy="0"/>
          <a:chOff x="0" y="0"/>
          <a:chExt cx="0" cy="0"/>
        </a:xfrm>
      </p:grpSpPr>
      <p:pic>
        <p:nvPicPr>
          <p:cNvPr id="745" name="Google Shape;745;p91"/>
          <p:cNvPicPr preferRelativeResize="0"/>
          <p:nvPr/>
        </p:nvPicPr>
        <p:blipFill>
          <a:blip r:embed="rId3">
            <a:alphaModFix/>
          </a:blip>
          <a:stretch>
            <a:fillRect/>
          </a:stretch>
        </p:blipFill>
        <p:spPr>
          <a:xfrm>
            <a:off x="3592250" y="1163725"/>
            <a:ext cx="4682025" cy="1890800"/>
          </a:xfrm>
          <a:prstGeom prst="rect">
            <a:avLst/>
          </a:prstGeom>
          <a:noFill/>
          <a:ln>
            <a:noFill/>
          </a:ln>
        </p:spPr>
      </p:pic>
      <p:pic>
        <p:nvPicPr>
          <p:cNvPr id="746" name="Google Shape;746;p91"/>
          <p:cNvPicPr preferRelativeResize="0"/>
          <p:nvPr/>
        </p:nvPicPr>
        <p:blipFill>
          <a:blip r:embed="rId4">
            <a:alphaModFix/>
          </a:blip>
          <a:stretch>
            <a:fillRect/>
          </a:stretch>
        </p:blipFill>
        <p:spPr>
          <a:xfrm>
            <a:off x="568900" y="4000875"/>
            <a:ext cx="4924875" cy="2280225"/>
          </a:xfrm>
          <a:prstGeom prst="rect">
            <a:avLst/>
          </a:prstGeom>
          <a:noFill/>
          <a:ln>
            <a:noFill/>
          </a:ln>
        </p:spPr>
      </p:pic>
      <p:sp>
        <p:nvSpPr>
          <p:cNvPr id="747" name="Google Shape;747;p91"/>
          <p:cNvSpPr txBox="1"/>
          <p:nvPr/>
        </p:nvSpPr>
        <p:spPr>
          <a:xfrm>
            <a:off x="410850" y="1163725"/>
            <a:ext cx="3097200" cy="1124100"/>
          </a:xfrm>
          <a:prstGeom prst="rect">
            <a:avLst/>
          </a:prstGeom>
          <a:noFill/>
          <a:ln>
            <a:noFill/>
          </a:ln>
        </p:spPr>
        <p:txBody>
          <a:bodyPr anchorCtr="0" anchor="ctr" bIns="91425" lIns="91425" spcFirstLastPara="1" rIns="91425" wrap="square" tIns="91425">
            <a:noAutofit/>
          </a:bodyPr>
          <a:lstStyle/>
          <a:p>
            <a:pPr indent="-342900" lvl="0" marL="457200" rtl="0">
              <a:lnSpc>
                <a:spcPct val="115000"/>
              </a:lnSpc>
              <a:spcBef>
                <a:spcPts val="800"/>
              </a:spcBef>
              <a:spcAft>
                <a:spcPts val="0"/>
              </a:spcAft>
              <a:buClr>
                <a:srgbClr val="001D4D"/>
              </a:buClr>
              <a:buSzPts val="1800"/>
              <a:buFont typeface="Noto Sans Symbols"/>
              <a:buChar char="➢"/>
            </a:pPr>
            <a:r>
              <a:rPr lang="en-US" sz="1800">
                <a:solidFill>
                  <a:srgbClr val="001D4D"/>
                </a:solidFill>
                <a:latin typeface="Trebuchet MS"/>
                <a:ea typeface="Trebuchet MS"/>
                <a:cs typeface="Trebuchet MS"/>
                <a:sym typeface="Trebuchet MS"/>
              </a:rPr>
              <a:t>Fixing scripts issue, implementing service and backend.</a:t>
            </a:r>
            <a:endParaRPr/>
          </a:p>
        </p:txBody>
      </p:sp>
      <p:sp>
        <p:nvSpPr>
          <p:cNvPr id="748" name="Google Shape;748;p91"/>
          <p:cNvSpPr txBox="1"/>
          <p:nvPr/>
        </p:nvSpPr>
        <p:spPr>
          <a:xfrm>
            <a:off x="5565125" y="4000875"/>
            <a:ext cx="3526200" cy="1361400"/>
          </a:xfrm>
          <a:prstGeom prst="rect">
            <a:avLst/>
          </a:prstGeom>
          <a:noFill/>
          <a:ln>
            <a:noFill/>
          </a:ln>
        </p:spPr>
        <p:txBody>
          <a:bodyPr anchorCtr="0" anchor="ctr" bIns="91425" lIns="91425" spcFirstLastPara="1" rIns="91425" wrap="square" tIns="91425">
            <a:noAutofit/>
          </a:bodyPr>
          <a:lstStyle/>
          <a:p>
            <a:pPr indent="-342900" lvl="0" marL="457200" rtl="0">
              <a:lnSpc>
                <a:spcPct val="115000"/>
              </a:lnSpc>
              <a:spcBef>
                <a:spcPts val="800"/>
              </a:spcBef>
              <a:spcAft>
                <a:spcPts val="0"/>
              </a:spcAft>
              <a:buClr>
                <a:srgbClr val="001D4D"/>
              </a:buClr>
              <a:buSzPts val="1800"/>
              <a:buFont typeface="Noto Sans Symbols"/>
              <a:buChar char="➢"/>
            </a:pPr>
            <a:r>
              <a:rPr lang="en-US" sz="1800">
                <a:solidFill>
                  <a:srgbClr val="001D4D"/>
                </a:solidFill>
                <a:latin typeface="Trebuchet MS"/>
                <a:ea typeface="Trebuchet MS"/>
                <a:cs typeface="Trebuchet MS"/>
                <a:sym typeface="Trebuchet MS"/>
              </a:rPr>
              <a:t>Manipulable map, simpler UI, pop ups info.</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3" name="Shape 753"/>
        <p:cNvGrpSpPr/>
        <p:nvPr/>
      </p:nvGrpSpPr>
      <p:grpSpPr>
        <a:xfrm>
          <a:off x="0" y="0"/>
          <a:ext cx="0" cy="0"/>
          <a:chOff x="0" y="0"/>
          <a:chExt cx="0" cy="0"/>
        </a:xfrm>
      </p:grpSpPr>
      <p:pic>
        <p:nvPicPr>
          <p:cNvPr id="754" name="Google Shape;754;p92"/>
          <p:cNvPicPr preferRelativeResize="0"/>
          <p:nvPr/>
        </p:nvPicPr>
        <p:blipFill rotWithShape="1">
          <a:blip r:embed="rId3">
            <a:alphaModFix/>
          </a:blip>
          <a:srcRect b="4772" l="0" r="13179" t="9079"/>
          <a:stretch/>
        </p:blipFill>
        <p:spPr>
          <a:xfrm rot="1">
            <a:off x="259950" y="768226"/>
            <a:ext cx="8663574" cy="4835424"/>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9" name="Shape 759"/>
        <p:cNvGrpSpPr/>
        <p:nvPr/>
      </p:nvGrpSpPr>
      <p:grpSpPr>
        <a:xfrm>
          <a:off x="0" y="0"/>
          <a:ext cx="0" cy="0"/>
          <a:chOff x="0" y="0"/>
          <a:chExt cx="0" cy="0"/>
        </a:xfrm>
      </p:grpSpPr>
      <p:sp>
        <p:nvSpPr>
          <p:cNvPr id="760" name="Google Shape;760;p93"/>
          <p:cNvSpPr txBox="1"/>
          <p:nvPr>
            <p:ph type="title"/>
          </p:nvPr>
        </p:nvSpPr>
        <p:spPr>
          <a:xfrm>
            <a:off x="705750" y="1055225"/>
            <a:ext cx="7583400" cy="8022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#2875 - Show crime information</a:t>
            </a:r>
            <a:endParaRPr b="0" i="0" sz="3000" u="none" cap="none" strike="noStrike">
              <a:solidFill>
                <a:srgbClr val="001D4D"/>
              </a:solidFill>
              <a:latin typeface="Trebuchet MS"/>
              <a:ea typeface="Trebuchet MS"/>
              <a:cs typeface="Trebuchet MS"/>
              <a:sym typeface="Trebuchet MS"/>
            </a:endParaRPr>
          </a:p>
        </p:txBody>
      </p:sp>
      <p:sp>
        <p:nvSpPr>
          <p:cNvPr id="761" name="Google Shape;761;p93"/>
          <p:cNvSpPr txBox="1"/>
          <p:nvPr>
            <p:ph idx="1" type="body"/>
          </p:nvPr>
        </p:nvSpPr>
        <p:spPr>
          <a:xfrm>
            <a:off x="884825" y="2379025"/>
            <a:ext cx="7583400" cy="34377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800"/>
              </a:spcBef>
              <a:spcAft>
                <a:spcPts val="0"/>
              </a:spcAft>
              <a:buClr>
                <a:schemeClr val="dk1"/>
              </a:buClr>
              <a:buNone/>
            </a:pPr>
            <a:r>
              <a:rPr b="1" lang="en-US" sz="1800"/>
              <a:t>Description: </a:t>
            </a:r>
            <a:r>
              <a:rPr lang="en-US" sz="1800"/>
              <a:t>As an user, when I click on the show Crime events should be displayed on the map so that I can obtain the desired information.</a:t>
            </a:r>
            <a:endParaRPr b="1" sz="1800"/>
          </a:p>
          <a:p>
            <a:pPr indent="0" lvl="0" marL="0" marR="0" rtl="0" algn="l">
              <a:lnSpc>
                <a:spcPct val="115000"/>
              </a:lnSpc>
              <a:spcBef>
                <a:spcPts val="800"/>
              </a:spcBef>
              <a:spcAft>
                <a:spcPts val="0"/>
              </a:spcAft>
              <a:buClr>
                <a:schemeClr val="dk1"/>
              </a:buClr>
              <a:buSzPts val="1100"/>
              <a:buFont typeface="Arial"/>
              <a:buNone/>
            </a:pPr>
            <a:r>
              <a:rPr b="1" lang="en-US" sz="1800"/>
              <a:t>Acceptance Criteria</a:t>
            </a:r>
            <a:endParaRPr b="1" sz="1800"/>
          </a:p>
          <a:p>
            <a:pPr indent="-342900" lvl="0" marL="457200" marR="0" rtl="0" algn="l">
              <a:lnSpc>
                <a:spcPct val="115000"/>
              </a:lnSpc>
              <a:spcBef>
                <a:spcPts val="800"/>
              </a:spcBef>
              <a:spcAft>
                <a:spcPts val="0"/>
              </a:spcAft>
              <a:buSzPts val="1800"/>
              <a:buAutoNum type="arabicPeriod"/>
            </a:pPr>
            <a:r>
              <a:rPr lang="en-US" sz="1800"/>
              <a:t>After choosing a relevant radius on the bar and clicking the Show button the relevant info should be shown on map.</a:t>
            </a:r>
            <a:endParaRPr sz="1800"/>
          </a:p>
          <a:p>
            <a:pPr indent="-342900" lvl="0" marL="457200" marR="0" rtl="0" algn="l">
              <a:lnSpc>
                <a:spcPct val="115000"/>
              </a:lnSpc>
              <a:spcBef>
                <a:spcPts val="0"/>
              </a:spcBef>
              <a:spcAft>
                <a:spcPts val="0"/>
              </a:spcAft>
              <a:buSzPts val="1800"/>
              <a:buAutoNum type="arabicPeriod"/>
            </a:pPr>
            <a:r>
              <a:rPr lang="en-US" sz="1800"/>
              <a:t>If there is no information to show the user should be notified instead that no data is </a:t>
            </a:r>
            <a:r>
              <a:rPr lang="en-US" sz="1800"/>
              <a:t>available</a:t>
            </a:r>
            <a:r>
              <a:rPr lang="en-US" sz="1800"/>
              <a:t>(right now nothing happens.</a:t>
            </a:r>
            <a:endParaRPr sz="1800"/>
          </a:p>
          <a:p>
            <a:pPr indent="-342900" lvl="0" marL="457200" marR="0" rtl="0" algn="l">
              <a:lnSpc>
                <a:spcPct val="115000"/>
              </a:lnSpc>
              <a:spcBef>
                <a:spcPts val="0"/>
              </a:spcBef>
              <a:spcAft>
                <a:spcPts val="0"/>
              </a:spcAft>
              <a:buSzPts val="1800"/>
              <a:buAutoNum type="arabicPeriod"/>
            </a:pPr>
            <a:r>
              <a:rPr lang="en-US" sz="1800"/>
              <a:t>Work is integrated and tested on the production server.</a:t>
            </a:r>
            <a:endParaRPr sz="1800"/>
          </a:p>
          <a:p>
            <a:pPr indent="0" lvl="0" marL="0" marR="0" rtl="0" algn="l">
              <a:lnSpc>
                <a:spcPct val="115000"/>
              </a:lnSpc>
              <a:spcBef>
                <a:spcPts val="800"/>
              </a:spcBef>
              <a:spcAft>
                <a:spcPts val="0"/>
              </a:spcAft>
              <a:buClr>
                <a:schemeClr val="dk1"/>
              </a:buClr>
              <a:buSzPts val="1100"/>
              <a:buFont typeface="Arial"/>
              <a:buNone/>
            </a:pPr>
            <a:r>
              <a:t/>
            </a:r>
            <a:endParaRPr b="1" sz="1800"/>
          </a:p>
          <a:p>
            <a:pPr indent="0" lvl="0" marL="0" marR="0" rtl="0" algn="l">
              <a:lnSpc>
                <a:spcPct val="115000"/>
              </a:lnSpc>
              <a:spcBef>
                <a:spcPts val="800"/>
              </a:spcBef>
              <a:spcAft>
                <a:spcPts val="0"/>
              </a:spcAft>
              <a:buClr>
                <a:schemeClr val="dk1"/>
              </a:buClr>
              <a:buSzPts val="1100"/>
              <a:buFont typeface="Arial"/>
              <a:buNone/>
            </a:pPr>
            <a:r>
              <a:t/>
            </a:r>
            <a:endParaRPr b="1" sz="1800"/>
          </a:p>
          <a:p>
            <a:pPr indent="0" lvl="0" marL="0" marR="0" rtl="0" algn="l">
              <a:spcBef>
                <a:spcPts val="2000"/>
              </a:spcBef>
              <a:spcAft>
                <a:spcPts val="0"/>
              </a:spcAft>
              <a:buNone/>
            </a:pPr>
            <a:r>
              <a:t/>
            </a:r>
            <a:endParaRPr>
              <a:solidFill>
                <a:srgbClr val="001D4D"/>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6" name="Shape 766"/>
        <p:cNvGrpSpPr/>
        <p:nvPr/>
      </p:nvGrpSpPr>
      <p:grpSpPr>
        <a:xfrm>
          <a:off x="0" y="0"/>
          <a:ext cx="0" cy="0"/>
          <a:chOff x="0" y="0"/>
          <a:chExt cx="0" cy="0"/>
        </a:xfrm>
      </p:grpSpPr>
      <p:sp>
        <p:nvSpPr>
          <p:cNvPr id="767" name="Google Shape;767;p9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#2877 - </a:t>
            </a:r>
            <a:r>
              <a:rPr lang="en-US" sz="3000"/>
              <a:t>Crime feature improvements.</a:t>
            </a:r>
            <a:endParaRPr b="0" i="0" sz="3000" u="none" cap="none" strike="noStrike">
              <a:solidFill>
                <a:srgbClr val="001D4D"/>
              </a:solidFill>
              <a:latin typeface="Trebuchet MS"/>
              <a:ea typeface="Trebuchet MS"/>
              <a:cs typeface="Trebuchet MS"/>
              <a:sym typeface="Trebuchet MS"/>
            </a:endParaRPr>
          </a:p>
        </p:txBody>
      </p:sp>
      <p:sp>
        <p:nvSpPr>
          <p:cNvPr id="768" name="Google Shape;768;p94"/>
          <p:cNvSpPr txBox="1"/>
          <p:nvPr>
            <p:ph idx="1" type="body"/>
          </p:nvPr>
        </p:nvSpPr>
        <p:spPr>
          <a:xfrm>
            <a:off x="779463" y="1494100"/>
            <a:ext cx="7583400" cy="42084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800"/>
              </a:spcBef>
              <a:spcAft>
                <a:spcPts val="0"/>
              </a:spcAft>
              <a:buClr>
                <a:schemeClr val="dk1"/>
              </a:buClr>
              <a:buSzPts val="1100"/>
              <a:buFont typeface="Arial"/>
              <a:buNone/>
            </a:pPr>
            <a:r>
              <a:rPr b="1" lang="en-US" sz="1800">
                <a:solidFill>
                  <a:srgbClr val="001D4D"/>
                </a:solidFill>
              </a:rPr>
              <a:t>Description:</a:t>
            </a:r>
            <a:endParaRPr b="1" sz="1800">
              <a:solidFill>
                <a:srgbClr val="001D4D"/>
              </a:solidFill>
            </a:endParaRPr>
          </a:p>
          <a:p>
            <a:pPr indent="-342900" lvl="0" marL="558800" rtl="0">
              <a:lnSpc>
                <a:spcPct val="133636"/>
              </a:lnSpc>
              <a:spcBef>
                <a:spcPts val="400"/>
              </a:spcBef>
              <a:spcAft>
                <a:spcPts val="0"/>
              </a:spcAft>
              <a:buClr>
                <a:srgbClr val="001D4D"/>
              </a:buClr>
              <a:buSzPts val="1800"/>
              <a:buFont typeface="Trebuchet MS"/>
              <a:buChar char="●"/>
            </a:pPr>
            <a:r>
              <a:rPr lang="en-US" sz="1800">
                <a:solidFill>
                  <a:srgbClr val="001D4D"/>
                </a:solidFill>
              </a:rPr>
              <a:t>As an user when I get crime rating for a region, it should be consistent for that region so that the information is meaningful.</a:t>
            </a:r>
            <a:endParaRPr sz="1800">
              <a:solidFill>
                <a:srgbClr val="001D4D"/>
              </a:solidFill>
            </a:endParaRPr>
          </a:p>
          <a:p>
            <a:pPr indent="0" lvl="0" marL="0" rtl="0">
              <a:lnSpc>
                <a:spcPct val="133636"/>
              </a:lnSpc>
              <a:spcBef>
                <a:spcPts val="1200"/>
              </a:spcBef>
              <a:spcAft>
                <a:spcPts val="0"/>
              </a:spcAft>
              <a:buClr>
                <a:schemeClr val="dk1"/>
              </a:buClr>
              <a:buSzPts val="1100"/>
              <a:buFont typeface="Arial"/>
              <a:buNone/>
            </a:pPr>
            <a:r>
              <a:rPr lang="en-US" sz="1800">
                <a:solidFill>
                  <a:srgbClr val="001D4D"/>
                </a:solidFill>
              </a:rPr>
              <a:t> </a:t>
            </a:r>
            <a:r>
              <a:rPr b="1" lang="en-US" sz="1800">
                <a:solidFill>
                  <a:srgbClr val="001D4D"/>
                </a:solidFill>
              </a:rPr>
              <a:t>Acceptance Criteria:</a:t>
            </a:r>
            <a:endParaRPr b="1" sz="1800">
              <a:solidFill>
                <a:srgbClr val="001D4D"/>
              </a:solidFill>
            </a:endParaRPr>
          </a:p>
          <a:p>
            <a:pPr indent="-342900" lvl="0" marL="558800" rtl="0">
              <a:lnSpc>
                <a:spcPct val="133636"/>
              </a:lnSpc>
              <a:spcBef>
                <a:spcPts val="800"/>
              </a:spcBef>
              <a:spcAft>
                <a:spcPts val="0"/>
              </a:spcAft>
              <a:buClr>
                <a:srgbClr val="001D4D"/>
              </a:buClr>
              <a:buSzPts val="1800"/>
              <a:buFont typeface="Trebuchet MS"/>
              <a:buAutoNum type="arabicPeriod"/>
            </a:pPr>
            <a:r>
              <a:rPr lang="en-US" sz="1800">
                <a:solidFill>
                  <a:srgbClr val="001D4D"/>
                </a:solidFill>
              </a:rPr>
              <a:t>When the user opens the crime info there is a crime rating calculated(if available)</a:t>
            </a:r>
            <a:endParaRPr sz="1800">
              <a:solidFill>
                <a:srgbClr val="001D4D"/>
              </a:solidFill>
            </a:endParaRPr>
          </a:p>
          <a:p>
            <a:pPr indent="-342900" lvl="0" marL="558800" rtl="0">
              <a:lnSpc>
                <a:spcPct val="133636"/>
              </a:lnSpc>
              <a:spcBef>
                <a:spcPts val="0"/>
              </a:spcBef>
              <a:spcAft>
                <a:spcPts val="0"/>
              </a:spcAft>
              <a:buClr>
                <a:srgbClr val="001D4D"/>
              </a:buClr>
              <a:buSzPts val="1800"/>
              <a:buFont typeface="Trebuchet MS"/>
              <a:buAutoNum type="arabicPeriod"/>
            </a:pPr>
            <a:r>
              <a:rPr lang="en-US" sz="1800">
                <a:solidFill>
                  <a:srgbClr val="001D4D"/>
                </a:solidFill>
              </a:rPr>
              <a:t>This crime rating should be constant and consistent for each location</a:t>
            </a:r>
            <a:endParaRPr sz="1800">
              <a:solidFill>
                <a:srgbClr val="001D4D"/>
              </a:solidFill>
            </a:endParaRPr>
          </a:p>
          <a:p>
            <a:pPr indent="-342900" lvl="0" marL="558800" rtl="0">
              <a:lnSpc>
                <a:spcPct val="133636"/>
              </a:lnSpc>
              <a:spcBef>
                <a:spcPts val="0"/>
              </a:spcBef>
              <a:spcAft>
                <a:spcPts val="0"/>
              </a:spcAft>
              <a:buClr>
                <a:srgbClr val="001D4D"/>
              </a:buClr>
              <a:buSzPts val="1800"/>
              <a:buFont typeface="Trebuchet MS"/>
              <a:buAutoNum type="arabicPeriod"/>
            </a:pPr>
            <a:r>
              <a:rPr lang="en-US" sz="1800">
                <a:solidFill>
                  <a:srgbClr val="001D4D"/>
                </a:solidFill>
              </a:rPr>
              <a:t>The Map for this feature should be manipulable, as to allow users to clearly see and navigate on it.</a:t>
            </a:r>
            <a:endParaRPr sz="1800">
              <a:solidFill>
                <a:srgbClr val="001D4D"/>
              </a:solidFill>
            </a:endParaRPr>
          </a:p>
          <a:p>
            <a:pPr indent="0" lvl="0" marL="0" marR="0" rtl="0" algn="l">
              <a:spcBef>
                <a:spcPts val="2000"/>
              </a:spcBef>
              <a:spcAft>
                <a:spcPts val="0"/>
              </a:spcAft>
              <a:buNone/>
            </a:pPr>
            <a:r>
              <a:t/>
            </a:r>
            <a:endParaRPr>
              <a:solidFill>
                <a:srgbClr val="001D4D"/>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3" name="Shape 773"/>
        <p:cNvGrpSpPr/>
        <p:nvPr/>
      </p:nvGrpSpPr>
      <p:grpSpPr>
        <a:xfrm>
          <a:off x="0" y="0"/>
          <a:ext cx="0" cy="0"/>
          <a:chOff x="0" y="0"/>
          <a:chExt cx="0" cy="0"/>
        </a:xfrm>
      </p:grpSpPr>
      <p:sp>
        <p:nvSpPr>
          <p:cNvPr id="774" name="Google Shape;774;p9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#2877 - Crime feature improvements.</a:t>
            </a:r>
            <a:endParaRPr b="0" i="0" sz="3000" u="none" cap="none" strike="noStrike">
              <a:solidFill>
                <a:srgbClr val="001D4D"/>
              </a:solidFill>
              <a:latin typeface="Trebuchet MS"/>
              <a:ea typeface="Trebuchet MS"/>
              <a:cs typeface="Trebuchet MS"/>
              <a:sym typeface="Trebuchet MS"/>
            </a:endParaRPr>
          </a:p>
        </p:txBody>
      </p:sp>
      <p:sp>
        <p:nvSpPr>
          <p:cNvPr id="775" name="Google Shape;775;p95"/>
          <p:cNvSpPr txBox="1"/>
          <p:nvPr>
            <p:ph idx="1" type="body"/>
          </p:nvPr>
        </p:nvSpPr>
        <p:spPr>
          <a:xfrm>
            <a:off x="874300" y="1631050"/>
            <a:ext cx="7583400" cy="3480000"/>
          </a:xfrm>
          <a:prstGeom prst="rect">
            <a:avLst/>
          </a:prstGeom>
          <a:noFill/>
          <a:ln>
            <a:noFill/>
          </a:ln>
        </p:spPr>
        <p:txBody>
          <a:bodyPr anchorCtr="0" anchor="t" bIns="45700" lIns="91425" spcFirstLastPara="1" rIns="91425" wrap="square" tIns="45700">
            <a:noAutofit/>
          </a:bodyPr>
          <a:lstStyle/>
          <a:p>
            <a:pPr indent="-342900" lvl="0" marL="457200" rtl="0">
              <a:lnSpc>
                <a:spcPct val="115000"/>
              </a:lnSpc>
              <a:spcBef>
                <a:spcPts val="800"/>
              </a:spcBef>
              <a:spcAft>
                <a:spcPts val="0"/>
              </a:spcAft>
              <a:buClr>
                <a:srgbClr val="001D4D"/>
              </a:buClr>
              <a:buSzPts val="1800"/>
              <a:buFont typeface="Arial"/>
              <a:buChar char="➢"/>
            </a:pPr>
            <a:r>
              <a:rPr lang="en-US" sz="1800">
                <a:solidFill>
                  <a:srgbClr val="001D4D"/>
                </a:solidFill>
              </a:rPr>
              <a:t>Calculate rating only once.</a:t>
            </a:r>
            <a:endParaRPr sz="1800">
              <a:solidFill>
                <a:srgbClr val="001D4D"/>
              </a:solidFill>
            </a:endParaRPr>
          </a:p>
          <a:p>
            <a:pPr indent="-342900" lvl="0" marL="914400" rtl="0">
              <a:lnSpc>
                <a:spcPct val="115000"/>
              </a:lnSpc>
              <a:spcBef>
                <a:spcPts val="0"/>
              </a:spcBef>
              <a:spcAft>
                <a:spcPts val="0"/>
              </a:spcAft>
              <a:buClr>
                <a:srgbClr val="001D4D"/>
              </a:buClr>
              <a:buSzPts val="1800"/>
              <a:buFont typeface="Arial"/>
              <a:buChar char="●"/>
            </a:pPr>
            <a:r>
              <a:rPr lang="en-US" sz="1800">
                <a:solidFill>
                  <a:srgbClr val="001D4D"/>
                </a:solidFill>
              </a:rPr>
              <a:t>Rating is requested on load and not recalculated again.</a:t>
            </a:r>
            <a:endParaRPr sz="1800">
              <a:solidFill>
                <a:srgbClr val="001D4D"/>
              </a:solidFill>
            </a:endParaRPr>
          </a:p>
          <a:p>
            <a:pPr indent="-342900" lvl="0" marL="457200" rtl="0">
              <a:lnSpc>
                <a:spcPct val="115000"/>
              </a:lnSpc>
              <a:spcBef>
                <a:spcPts val="0"/>
              </a:spcBef>
              <a:spcAft>
                <a:spcPts val="0"/>
              </a:spcAft>
              <a:buClr>
                <a:srgbClr val="001D4D"/>
              </a:buClr>
              <a:buSzPts val="1800"/>
              <a:buFont typeface="Arial"/>
              <a:buChar char="➢"/>
            </a:pPr>
            <a:r>
              <a:rPr lang="en-US" sz="1800">
                <a:solidFill>
                  <a:srgbClr val="001D4D"/>
                </a:solidFill>
              </a:rPr>
              <a:t>User interface improvements for the map</a:t>
            </a:r>
            <a:endParaRPr sz="1800">
              <a:solidFill>
                <a:srgbClr val="001D4D"/>
              </a:solidFill>
            </a:endParaRPr>
          </a:p>
          <a:p>
            <a:pPr indent="-342900" lvl="0" marL="914400" rtl="0">
              <a:lnSpc>
                <a:spcPct val="115000"/>
              </a:lnSpc>
              <a:spcBef>
                <a:spcPts val="0"/>
              </a:spcBef>
              <a:spcAft>
                <a:spcPts val="0"/>
              </a:spcAft>
              <a:buClr>
                <a:srgbClr val="001D4D"/>
              </a:buClr>
              <a:buSzPts val="1800"/>
              <a:buChar char="●"/>
            </a:pPr>
            <a:r>
              <a:rPr lang="en-US" sz="1800">
                <a:solidFill>
                  <a:srgbClr val="001D4D"/>
                </a:solidFill>
              </a:rPr>
              <a:t>Allows zooming in and out.</a:t>
            </a:r>
            <a:endParaRPr sz="1800">
              <a:solidFill>
                <a:srgbClr val="001D4D"/>
              </a:solidFill>
            </a:endParaRPr>
          </a:p>
          <a:p>
            <a:pPr indent="-342900" lvl="0" marL="914400" rtl="0">
              <a:lnSpc>
                <a:spcPct val="115000"/>
              </a:lnSpc>
              <a:spcBef>
                <a:spcPts val="0"/>
              </a:spcBef>
              <a:spcAft>
                <a:spcPts val="0"/>
              </a:spcAft>
              <a:buClr>
                <a:srgbClr val="001D4D"/>
              </a:buClr>
              <a:buSzPts val="1800"/>
              <a:buChar char="●"/>
            </a:pPr>
            <a:r>
              <a:rPr lang="en-US" sz="1800">
                <a:solidFill>
                  <a:srgbClr val="001D4D"/>
                </a:solidFill>
              </a:rPr>
              <a:t>Allows </a:t>
            </a:r>
            <a:r>
              <a:rPr lang="en-US" sz="1800">
                <a:solidFill>
                  <a:srgbClr val="001D4D"/>
                </a:solidFill>
              </a:rPr>
              <a:t>dragging</a:t>
            </a:r>
            <a:r>
              <a:rPr lang="en-US" sz="1800">
                <a:solidFill>
                  <a:srgbClr val="001D4D"/>
                </a:solidFill>
              </a:rPr>
              <a:t> around to be able to see info.</a:t>
            </a:r>
            <a:endParaRPr sz="1800">
              <a:solidFill>
                <a:srgbClr val="001D4D"/>
              </a:solidFill>
            </a:endParaRPr>
          </a:p>
          <a:p>
            <a:pPr indent="-342900" lvl="0" marL="914400" rtl="0">
              <a:lnSpc>
                <a:spcPct val="115000"/>
              </a:lnSpc>
              <a:spcBef>
                <a:spcPts val="0"/>
              </a:spcBef>
              <a:spcAft>
                <a:spcPts val="0"/>
              </a:spcAft>
              <a:buClr>
                <a:srgbClr val="001D4D"/>
              </a:buClr>
              <a:buSzPts val="1800"/>
              <a:buChar char="●"/>
            </a:pPr>
            <a:r>
              <a:rPr lang="en-US" sz="1800">
                <a:solidFill>
                  <a:srgbClr val="001D4D"/>
                </a:solidFill>
              </a:rPr>
              <a:t>Markers with info for each events easily accessible.</a:t>
            </a:r>
            <a:endParaRPr sz="1800">
              <a:solidFill>
                <a:srgbClr val="001D4D"/>
              </a:solidFill>
            </a:endParaRPr>
          </a:p>
          <a:p>
            <a:pPr indent="0" lvl="0" marL="0" rtl="0">
              <a:lnSpc>
                <a:spcPct val="115000"/>
              </a:lnSpc>
              <a:spcBef>
                <a:spcPts val="800"/>
              </a:spcBef>
              <a:spcAft>
                <a:spcPts val="0"/>
              </a:spcAft>
              <a:buNone/>
            </a:pPr>
            <a:r>
              <a:rPr lang="en-US" sz="1800">
                <a:solidFill>
                  <a:srgbClr val="001D4D"/>
                </a:solidFill>
              </a:rPr>
              <a:t>Map changes also affect positively other features, especially transportation which was hard to interact with and understand.</a:t>
            </a:r>
            <a:endParaRPr sz="1800">
              <a:solidFill>
                <a:srgbClr val="001D4D"/>
              </a:solidFill>
            </a:endParaRPr>
          </a:p>
          <a:p>
            <a:pPr indent="0" lvl="0" marL="0" rtl="0">
              <a:spcBef>
                <a:spcPts val="2000"/>
              </a:spcBef>
              <a:spcAft>
                <a:spcPts val="0"/>
              </a:spcAft>
              <a:buNone/>
            </a:pPr>
            <a:r>
              <a:t/>
            </a:r>
            <a:endParaRPr sz="1400">
              <a:latin typeface="Arial"/>
              <a:ea typeface="Arial"/>
              <a:cs typeface="Arial"/>
              <a:sym typeface="Arial"/>
            </a:endParaRPr>
          </a:p>
          <a:p>
            <a:pPr indent="0" lvl="0" marL="0" marR="0" rtl="0" algn="l">
              <a:spcBef>
                <a:spcPts val="2000"/>
              </a:spcBef>
              <a:spcAft>
                <a:spcPts val="0"/>
              </a:spcAft>
              <a:buNone/>
            </a:pPr>
            <a:r>
              <a:t/>
            </a:r>
            <a:endParaRPr b="1" sz="1800"/>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0" name="Shape 780"/>
        <p:cNvGrpSpPr/>
        <p:nvPr/>
      </p:nvGrpSpPr>
      <p:grpSpPr>
        <a:xfrm>
          <a:off x="0" y="0"/>
          <a:ext cx="0" cy="0"/>
          <a:chOff x="0" y="0"/>
          <a:chExt cx="0" cy="0"/>
        </a:xfrm>
      </p:grpSpPr>
      <p:sp>
        <p:nvSpPr>
          <p:cNvPr id="781" name="Google Shape;781;p96"/>
          <p:cNvSpPr txBox="1"/>
          <p:nvPr>
            <p:ph type="title"/>
          </p:nvPr>
        </p:nvSpPr>
        <p:spPr>
          <a:xfrm>
            <a:off x="547800" y="791850"/>
            <a:ext cx="8069700" cy="1065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lang="en-US" sz="3000"/>
              <a:t>#3206 - Display crime rating on the map on category selection</a:t>
            </a:r>
            <a:endParaRPr b="0" i="0" sz="3000" u="none" cap="none" strike="noStrike">
              <a:solidFill>
                <a:srgbClr val="001D4D"/>
              </a:solidFill>
              <a:latin typeface="Trebuchet MS"/>
              <a:ea typeface="Trebuchet MS"/>
              <a:cs typeface="Trebuchet MS"/>
              <a:sym typeface="Trebuchet MS"/>
            </a:endParaRPr>
          </a:p>
        </p:txBody>
      </p:sp>
      <p:sp>
        <p:nvSpPr>
          <p:cNvPr id="782" name="Google Shape;782;p96"/>
          <p:cNvSpPr txBox="1"/>
          <p:nvPr>
            <p:ph idx="1" type="body"/>
          </p:nvPr>
        </p:nvSpPr>
        <p:spPr>
          <a:xfrm>
            <a:off x="453000" y="2257725"/>
            <a:ext cx="8238000" cy="3896100"/>
          </a:xfrm>
          <a:prstGeom prst="rect">
            <a:avLst/>
          </a:prstGeom>
          <a:noFill/>
          <a:ln>
            <a:noFill/>
          </a:ln>
        </p:spPr>
        <p:txBody>
          <a:bodyPr anchorCtr="0" anchor="t" bIns="45700" lIns="91425" spcFirstLastPara="1" rIns="91425" wrap="square" tIns="45700">
            <a:noAutofit/>
          </a:bodyPr>
          <a:lstStyle/>
          <a:p>
            <a:pPr indent="-342900" lvl="0" marL="561975" marR="0" rtl="0" algn="l">
              <a:lnSpc>
                <a:spcPct val="100000"/>
              </a:lnSpc>
              <a:spcBef>
                <a:spcPts val="400"/>
              </a:spcBef>
              <a:spcAft>
                <a:spcPts val="0"/>
              </a:spcAft>
              <a:buClr>
                <a:srgbClr val="001D4D"/>
              </a:buClr>
              <a:buSzPts val="1800"/>
              <a:buFont typeface="Arial"/>
              <a:buChar char="●"/>
            </a:pPr>
            <a:r>
              <a:rPr lang="en-US" sz="1800">
                <a:solidFill>
                  <a:srgbClr val="001D4D"/>
                </a:solidFill>
              </a:rPr>
              <a:t>Description:As a user, I can see the rating as a bubble in the map more easily, so that I have a better idea of the area and information.</a:t>
            </a:r>
            <a:endParaRPr sz="1800">
              <a:solidFill>
                <a:srgbClr val="001D4D"/>
              </a:solidFill>
            </a:endParaRPr>
          </a:p>
          <a:p>
            <a:pPr indent="0" lvl="0" marL="0" marR="0" rtl="0" algn="l">
              <a:lnSpc>
                <a:spcPct val="100000"/>
              </a:lnSpc>
              <a:spcBef>
                <a:spcPts val="400"/>
              </a:spcBef>
              <a:spcAft>
                <a:spcPts val="0"/>
              </a:spcAft>
              <a:buNone/>
            </a:pPr>
            <a:r>
              <a:t/>
            </a:r>
            <a:endParaRPr sz="1800">
              <a:solidFill>
                <a:srgbClr val="001D4D"/>
              </a:solidFill>
            </a:endParaRPr>
          </a:p>
          <a:p>
            <a:pPr indent="-342900" lvl="0" marL="561975" marR="0" rtl="0" algn="l">
              <a:lnSpc>
                <a:spcPct val="100000"/>
              </a:lnSpc>
              <a:spcBef>
                <a:spcPts val="400"/>
              </a:spcBef>
              <a:spcAft>
                <a:spcPts val="0"/>
              </a:spcAft>
              <a:buClr>
                <a:srgbClr val="001D4D"/>
              </a:buClr>
              <a:buSzPts val="1800"/>
              <a:buFont typeface="Arial"/>
              <a:buChar char="●"/>
            </a:pPr>
            <a:r>
              <a:rPr lang="en-US" sz="1800">
                <a:solidFill>
                  <a:srgbClr val="001D4D"/>
                </a:solidFill>
              </a:rPr>
              <a:t>Acceptance Criteria</a:t>
            </a:r>
            <a:endParaRPr sz="1800">
              <a:solidFill>
                <a:srgbClr val="001D4D"/>
              </a:solidFill>
            </a:endParaRPr>
          </a:p>
          <a:p>
            <a:pPr indent="-342900" lvl="0" marL="914400" marR="0" rtl="0" algn="l">
              <a:lnSpc>
                <a:spcPct val="115000"/>
              </a:lnSpc>
              <a:spcBef>
                <a:spcPts val="0"/>
              </a:spcBef>
              <a:spcAft>
                <a:spcPts val="0"/>
              </a:spcAft>
              <a:buSzPts val="1800"/>
              <a:buAutoNum type="arabicPeriod"/>
            </a:pPr>
            <a:r>
              <a:rPr lang="en-US" sz="1800"/>
              <a:t>The rating is properly reflected in the map around the property in question.</a:t>
            </a:r>
            <a:endParaRPr sz="1800"/>
          </a:p>
          <a:p>
            <a:pPr indent="-342900" lvl="0" marL="914400" rtl="0">
              <a:spcBef>
                <a:spcPts val="0"/>
              </a:spcBef>
              <a:spcAft>
                <a:spcPts val="0"/>
              </a:spcAft>
              <a:buSzPts val="1800"/>
              <a:buAutoNum type="arabicPeriod"/>
            </a:pPr>
            <a:r>
              <a:rPr lang="en-US" sz="1800"/>
              <a:t>It has proper color contract and representation</a:t>
            </a:r>
            <a:endParaRPr sz="1800"/>
          </a:p>
          <a:p>
            <a:pPr indent="-342900" lvl="0" marL="914400" rtl="0">
              <a:spcBef>
                <a:spcPts val="0"/>
              </a:spcBef>
              <a:spcAft>
                <a:spcPts val="0"/>
              </a:spcAft>
              <a:buSzPts val="1800"/>
              <a:buAutoNum type="arabicPeriod"/>
            </a:pPr>
            <a:r>
              <a:rPr lang="en-US" sz="1800"/>
              <a:t>The information is easy to toggle and change to other features.</a:t>
            </a:r>
            <a:endParaRPr sz="1800"/>
          </a:p>
          <a:p>
            <a:pPr indent="0" lvl="0" marL="0" rtl="0">
              <a:lnSpc>
                <a:spcPct val="115000"/>
              </a:lnSpc>
              <a:spcBef>
                <a:spcPts val="800"/>
              </a:spcBef>
              <a:spcAft>
                <a:spcPts val="0"/>
              </a:spcAft>
              <a:buSzPts val="1100"/>
              <a:buNone/>
            </a:pPr>
            <a:r>
              <a:t/>
            </a:r>
            <a:endParaRPr b="1" sz="1800"/>
          </a:p>
          <a:p>
            <a:pPr indent="0" lvl="0" marL="0" marR="0" rtl="0" algn="l">
              <a:lnSpc>
                <a:spcPct val="115000"/>
              </a:lnSpc>
              <a:spcBef>
                <a:spcPts val="800"/>
              </a:spcBef>
              <a:spcAft>
                <a:spcPts val="0"/>
              </a:spcAft>
              <a:buSzPts val="1100"/>
              <a:buNone/>
            </a:pPr>
            <a:r>
              <a:t/>
            </a:r>
            <a:endParaRPr sz="1800"/>
          </a:p>
          <a:p>
            <a:pPr indent="0" lvl="0" marL="0" marR="0" rtl="0" algn="l">
              <a:spcBef>
                <a:spcPts val="2000"/>
              </a:spcBef>
              <a:spcAft>
                <a:spcPts val="0"/>
              </a:spcAft>
              <a:buNone/>
            </a:pPr>
            <a:r>
              <a:t/>
            </a:r>
            <a:endParaRPr>
              <a:solidFill>
                <a:srgbClr val="001D4D"/>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sp>
        <p:nvSpPr>
          <p:cNvPr id="201" name="Google Shape;201;p25"/>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#2916</a:t>
            </a:r>
            <a:endParaRPr sz="3000"/>
          </a:p>
          <a:p>
            <a:pPr indent="0" lvl="0" marL="0" rtl="0">
              <a:spcBef>
                <a:spcPts val="0"/>
              </a:spcBef>
              <a:spcAft>
                <a:spcPts val="0"/>
              </a:spcAft>
              <a:buNone/>
            </a:pPr>
            <a:r>
              <a:rPr lang="en-US" sz="3000"/>
              <a:t>Create Main Navigation Links</a:t>
            </a:r>
            <a:endParaRPr sz="3000"/>
          </a:p>
        </p:txBody>
      </p:sp>
      <p:pic>
        <p:nvPicPr>
          <p:cNvPr id="202" name="Google Shape;202;p25"/>
          <p:cNvPicPr preferRelativeResize="0"/>
          <p:nvPr/>
        </p:nvPicPr>
        <p:blipFill>
          <a:blip r:embed="rId3">
            <a:alphaModFix/>
          </a:blip>
          <a:stretch>
            <a:fillRect/>
          </a:stretch>
        </p:blipFill>
        <p:spPr>
          <a:xfrm>
            <a:off x="927525" y="3074525"/>
            <a:ext cx="7288949" cy="2473450"/>
          </a:xfrm>
          <a:prstGeom prst="rect">
            <a:avLst/>
          </a:prstGeom>
          <a:noFill/>
          <a:ln>
            <a:noFill/>
          </a:ln>
        </p:spPr>
      </p:pic>
      <p:pic>
        <p:nvPicPr>
          <p:cNvPr id="203" name="Google Shape;203;p25"/>
          <p:cNvPicPr preferRelativeResize="0"/>
          <p:nvPr/>
        </p:nvPicPr>
        <p:blipFill>
          <a:blip r:embed="rId4">
            <a:alphaModFix/>
          </a:blip>
          <a:stretch>
            <a:fillRect/>
          </a:stretch>
        </p:blipFill>
        <p:spPr>
          <a:xfrm>
            <a:off x="3537675" y="1889350"/>
            <a:ext cx="2068625" cy="827425"/>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7" name="Shape 787"/>
        <p:cNvGrpSpPr/>
        <p:nvPr/>
      </p:nvGrpSpPr>
      <p:grpSpPr>
        <a:xfrm>
          <a:off x="0" y="0"/>
          <a:ext cx="0" cy="0"/>
          <a:chOff x="0" y="0"/>
          <a:chExt cx="0" cy="0"/>
        </a:xfrm>
      </p:grpSpPr>
      <p:sp>
        <p:nvSpPr>
          <p:cNvPr id="788" name="Google Shape;788;p97"/>
          <p:cNvSpPr txBox="1"/>
          <p:nvPr>
            <p:ph type="title"/>
          </p:nvPr>
        </p:nvSpPr>
        <p:spPr>
          <a:xfrm>
            <a:off x="969100" y="1339650"/>
            <a:ext cx="4140300" cy="7479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Crime heatmap </a:t>
            </a:r>
            <a:endParaRPr/>
          </a:p>
        </p:txBody>
      </p:sp>
      <p:sp>
        <p:nvSpPr>
          <p:cNvPr id="789" name="Google Shape;789;p97"/>
          <p:cNvSpPr txBox="1"/>
          <p:nvPr>
            <p:ph idx="1" type="body"/>
          </p:nvPr>
        </p:nvSpPr>
        <p:spPr>
          <a:xfrm>
            <a:off x="526725" y="2224575"/>
            <a:ext cx="8216700" cy="24123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lang="en-US"/>
              <a:t>Current info is functional but too specific and verbose.</a:t>
            </a:r>
            <a:endParaRPr/>
          </a:p>
          <a:p>
            <a:pPr indent="0" lvl="0" marL="0" rtl="0">
              <a:spcBef>
                <a:spcPts val="2000"/>
              </a:spcBef>
              <a:spcAft>
                <a:spcPts val="0"/>
              </a:spcAft>
              <a:buNone/>
            </a:pPr>
            <a:r>
              <a:rPr lang="en-US"/>
              <a:t>A good alternative from competitors and other map interfaces is making a more general heatmap.</a:t>
            </a:r>
            <a:endParaRPr/>
          </a:p>
          <a:p>
            <a:pPr indent="0" lvl="0" marL="0">
              <a:spcBef>
                <a:spcPts val="2000"/>
              </a:spcBef>
              <a:spcAft>
                <a:spcPts val="0"/>
              </a:spcAft>
              <a:buNone/>
            </a:pPr>
            <a:r>
              <a:rPr lang="en-US"/>
              <a:t>Allows a more general view of the data.</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4" name="Shape 794"/>
        <p:cNvGrpSpPr/>
        <p:nvPr/>
      </p:nvGrpSpPr>
      <p:grpSpPr>
        <a:xfrm>
          <a:off x="0" y="0"/>
          <a:ext cx="0" cy="0"/>
          <a:chOff x="0" y="0"/>
          <a:chExt cx="0" cy="0"/>
        </a:xfrm>
      </p:grpSpPr>
      <p:pic>
        <p:nvPicPr>
          <p:cNvPr id="795" name="Google Shape;795;p98"/>
          <p:cNvPicPr preferRelativeResize="0"/>
          <p:nvPr/>
        </p:nvPicPr>
        <p:blipFill>
          <a:blip r:embed="rId3">
            <a:alphaModFix/>
          </a:blip>
          <a:stretch>
            <a:fillRect/>
          </a:stretch>
        </p:blipFill>
        <p:spPr>
          <a:xfrm>
            <a:off x="605150" y="542150"/>
            <a:ext cx="7779876" cy="3592775"/>
          </a:xfrm>
          <a:prstGeom prst="rect">
            <a:avLst/>
          </a:prstGeom>
          <a:noFill/>
          <a:ln>
            <a:noFill/>
          </a:ln>
        </p:spPr>
      </p:pic>
      <p:sp>
        <p:nvSpPr>
          <p:cNvPr id="796" name="Google Shape;796;p98"/>
          <p:cNvSpPr txBox="1"/>
          <p:nvPr/>
        </p:nvSpPr>
        <p:spPr>
          <a:xfrm>
            <a:off x="368675" y="3994350"/>
            <a:ext cx="8564700" cy="1980600"/>
          </a:xfrm>
          <a:prstGeom prst="rect">
            <a:avLst/>
          </a:prstGeom>
          <a:noFill/>
          <a:ln>
            <a:noFill/>
          </a:ln>
        </p:spPr>
        <p:txBody>
          <a:bodyPr anchorCtr="0" anchor="ctr" bIns="91425" lIns="91425" spcFirstLastPara="1" rIns="91425" wrap="square" tIns="91425">
            <a:noAutofit/>
          </a:bodyPr>
          <a:lstStyle/>
          <a:p>
            <a:pPr indent="-342900" lvl="0" marL="561975" rtl="0">
              <a:spcBef>
                <a:spcPts val="400"/>
              </a:spcBef>
              <a:spcAft>
                <a:spcPts val="0"/>
              </a:spcAft>
              <a:buClr>
                <a:srgbClr val="001D4D"/>
              </a:buClr>
              <a:buSzPts val="1800"/>
              <a:buChar char="●"/>
            </a:pPr>
            <a:r>
              <a:rPr lang="en-US" sz="1800">
                <a:solidFill>
                  <a:srgbClr val="001D4D"/>
                </a:solidFill>
                <a:latin typeface="Trebuchet MS"/>
                <a:ea typeface="Trebuchet MS"/>
                <a:cs typeface="Trebuchet MS"/>
                <a:sym typeface="Trebuchet MS"/>
              </a:rPr>
              <a:t>Acceptance Criteria</a:t>
            </a:r>
            <a:endParaRPr sz="1800">
              <a:solidFill>
                <a:srgbClr val="001D4D"/>
              </a:solidFill>
              <a:latin typeface="Trebuchet MS"/>
              <a:ea typeface="Trebuchet MS"/>
              <a:cs typeface="Trebuchet MS"/>
              <a:sym typeface="Trebuchet MS"/>
            </a:endParaRPr>
          </a:p>
          <a:p>
            <a:pPr indent="-342900" lvl="0" marL="914400" rtl="0">
              <a:lnSpc>
                <a:spcPct val="115000"/>
              </a:lnSpc>
              <a:spcBef>
                <a:spcPts val="0"/>
              </a:spcBef>
              <a:spcAft>
                <a:spcPts val="0"/>
              </a:spcAft>
              <a:buClr>
                <a:srgbClr val="001D4D"/>
              </a:buClr>
              <a:buSzPts val="1800"/>
              <a:buFont typeface="Noto Sans Symbols"/>
              <a:buAutoNum type="arabicPeriod"/>
            </a:pPr>
            <a:r>
              <a:rPr lang="en-US" sz="1800">
                <a:solidFill>
                  <a:srgbClr val="001D4D"/>
                </a:solidFill>
                <a:latin typeface="Trebuchet MS"/>
                <a:ea typeface="Trebuchet MS"/>
                <a:cs typeface="Trebuchet MS"/>
                <a:sym typeface="Trebuchet MS"/>
              </a:rPr>
              <a:t>Heatmap renders on the scope of the current map.</a:t>
            </a:r>
            <a:endParaRPr sz="1800">
              <a:solidFill>
                <a:srgbClr val="001D4D"/>
              </a:solidFill>
              <a:latin typeface="Trebuchet MS"/>
              <a:ea typeface="Trebuchet MS"/>
              <a:cs typeface="Trebuchet MS"/>
              <a:sym typeface="Trebuchet MS"/>
            </a:endParaRPr>
          </a:p>
          <a:p>
            <a:pPr indent="-342900" lvl="0" marL="914400" rtl="0">
              <a:lnSpc>
                <a:spcPct val="115000"/>
              </a:lnSpc>
              <a:spcBef>
                <a:spcPts val="0"/>
              </a:spcBef>
              <a:spcAft>
                <a:spcPts val="0"/>
              </a:spcAft>
              <a:buClr>
                <a:srgbClr val="001D4D"/>
              </a:buClr>
              <a:buSzPts val="1800"/>
              <a:buFont typeface="Noto Sans Symbols"/>
              <a:buAutoNum type="arabicPeriod"/>
            </a:pPr>
            <a:r>
              <a:rPr lang="en-US" sz="1800">
                <a:solidFill>
                  <a:srgbClr val="001D4D"/>
                </a:solidFill>
                <a:latin typeface="Trebuchet MS"/>
                <a:ea typeface="Trebuchet MS"/>
                <a:cs typeface="Trebuchet MS"/>
                <a:sym typeface="Trebuchet MS"/>
              </a:rPr>
              <a:t>Heatmap refreshes when the user changes location, either by the search box or dragging.</a:t>
            </a:r>
            <a:endParaRPr sz="1800">
              <a:solidFill>
                <a:srgbClr val="001D4D"/>
              </a:solidFill>
              <a:latin typeface="Trebuchet MS"/>
              <a:ea typeface="Trebuchet MS"/>
              <a:cs typeface="Trebuchet MS"/>
              <a:sym typeface="Trebuchet MS"/>
            </a:endParaRPr>
          </a:p>
          <a:p>
            <a:pPr indent="-342900" lvl="0" marL="914400" rtl="0">
              <a:lnSpc>
                <a:spcPct val="115000"/>
              </a:lnSpc>
              <a:spcBef>
                <a:spcPts val="0"/>
              </a:spcBef>
              <a:spcAft>
                <a:spcPts val="0"/>
              </a:spcAft>
              <a:buClr>
                <a:srgbClr val="001D4D"/>
              </a:buClr>
              <a:buSzPts val="1800"/>
              <a:buFont typeface="Noto Sans Symbols"/>
              <a:buAutoNum type="arabicPeriod"/>
            </a:pPr>
            <a:r>
              <a:rPr lang="en-US" sz="1800">
                <a:solidFill>
                  <a:srgbClr val="001D4D"/>
                </a:solidFill>
                <a:latin typeface="Trebuchet MS"/>
                <a:ea typeface="Trebuchet MS"/>
                <a:cs typeface="Trebuchet MS"/>
                <a:sym typeface="Trebuchet MS"/>
              </a:rPr>
              <a:t>Heatmap hides as categories are changed.</a:t>
            </a:r>
            <a:endParaRPr i="1" sz="1100">
              <a:solidFill>
                <a:schemeClr val="dk1"/>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1" name="Shape 801"/>
        <p:cNvGrpSpPr/>
        <p:nvPr/>
      </p:nvGrpSpPr>
      <p:grpSpPr>
        <a:xfrm>
          <a:off x="0" y="0"/>
          <a:ext cx="0" cy="0"/>
          <a:chOff x="0" y="0"/>
          <a:chExt cx="0" cy="0"/>
        </a:xfrm>
      </p:grpSpPr>
      <p:sp>
        <p:nvSpPr>
          <p:cNvPr id="802" name="Google Shape;802;p9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 Case</a:t>
            </a:r>
            <a:endParaRPr b="0" i="0" sz="3800" u="none" cap="none" strike="noStrike">
              <a:solidFill>
                <a:srgbClr val="001D4D"/>
              </a:solidFill>
              <a:latin typeface="Trebuchet MS"/>
              <a:ea typeface="Trebuchet MS"/>
              <a:cs typeface="Trebuchet MS"/>
              <a:sym typeface="Trebuchet MS"/>
            </a:endParaRPr>
          </a:p>
        </p:txBody>
      </p:sp>
      <p:pic>
        <p:nvPicPr>
          <p:cNvPr id="803" name="Google Shape;803;p99"/>
          <p:cNvPicPr preferRelativeResize="0"/>
          <p:nvPr/>
        </p:nvPicPr>
        <p:blipFill rotWithShape="1">
          <a:blip r:embed="rId3">
            <a:alphaModFix/>
          </a:blip>
          <a:srcRect b="0" l="2969" r="0" t="2771"/>
          <a:stretch/>
        </p:blipFill>
        <p:spPr>
          <a:xfrm>
            <a:off x="779475" y="1638225"/>
            <a:ext cx="7468402" cy="4985751"/>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8" name="Shape 808"/>
        <p:cNvGrpSpPr/>
        <p:nvPr/>
      </p:nvGrpSpPr>
      <p:grpSpPr>
        <a:xfrm>
          <a:off x="0" y="0"/>
          <a:ext cx="0" cy="0"/>
          <a:chOff x="0" y="0"/>
          <a:chExt cx="0" cy="0"/>
        </a:xfrm>
      </p:grpSpPr>
      <p:pic>
        <p:nvPicPr>
          <p:cNvPr id="809" name="Google Shape;809;p100"/>
          <p:cNvPicPr preferRelativeResize="0"/>
          <p:nvPr/>
        </p:nvPicPr>
        <p:blipFill rotWithShape="1">
          <a:blip r:embed="rId3">
            <a:alphaModFix/>
          </a:blip>
          <a:srcRect b="0" l="0" r="8256" t="9804"/>
          <a:stretch/>
        </p:blipFill>
        <p:spPr>
          <a:xfrm>
            <a:off x="255850" y="1230850"/>
            <a:ext cx="8629890" cy="4772350"/>
          </a:xfrm>
          <a:prstGeom prst="rect">
            <a:avLst/>
          </a:prstGeom>
          <a:noFill/>
          <a:ln>
            <a:noFill/>
          </a:ln>
        </p:spPr>
      </p:pic>
      <p:sp>
        <p:nvSpPr>
          <p:cNvPr id="810" name="Google Shape;810;p100"/>
          <p:cNvSpPr txBox="1"/>
          <p:nvPr/>
        </p:nvSpPr>
        <p:spPr>
          <a:xfrm>
            <a:off x="1731550" y="299950"/>
            <a:ext cx="6326400" cy="9309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n-US" sz="3800">
                <a:solidFill>
                  <a:srgbClr val="001D4D"/>
                </a:solidFill>
                <a:latin typeface="Trebuchet MS"/>
                <a:ea typeface="Trebuchet MS"/>
                <a:cs typeface="Trebuchet MS"/>
                <a:sym typeface="Trebuchet MS"/>
              </a:rPr>
              <a:t>H</a:t>
            </a:r>
            <a:r>
              <a:rPr lang="en-US" sz="3800">
                <a:solidFill>
                  <a:srgbClr val="001D4D"/>
                </a:solidFill>
                <a:latin typeface="Trebuchet MS"/>
                <a:ea typeface="Trebuchet MS"/>
                <a:cs typeface="Trebuchet MS"/>
                <a:sym typeface="Trebuchet MS"/>
              </a:rPr>
              <a:t>eatmap in action.</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5" name="Shape 815"/>
        <p:cNvGrpSpPr/>
        <p:nvPr/>
      </p:nvGrpSpPr>
      <p:grpSpPr>
        <a:xfrm>
          <a:off x="0" y="0"/>
          <a:ext cx="0" cy="0"/>
          <a:chOff x="0" y="0"/>
          <a:chExt cx="0" cy="0"/>
        </a:xfrm>
      </p:grpSpPr>
      <p:sp>
        <p:nvSpPr>
          <p:cNvPr id="816" name="Google Shape;816;p101"/>
          <p:cNvSpPr txBox="1"/>
          <p:nvPr>
            <p:ph type="title"/>
          </p:nvPr>
        </p:nvSpPr>
        <p:spPr>
          <a:xfrm>
            <a:off x="452975" y="1413350"/>
            <a:ext cx="7237200" cy="9270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3000"/>
              <a:t>Defect 3820: Crime </a:t>
            </a:r>
            <a:r>
              <a:rPr lang="en-US" sz="3000"/>
              <a:t>heat map</a:t>
            </a:r>
            <a:r>
              <a:rPr lang="en-US" sz="3000"/>
              <a:t> rendering</a:t>
            </a:r>
            <a:endParaRPr sz="3000"/>
          </a:p>
        </p:txBody>
      </p:sp>
      <p:sp>
        <p:nvSpPr>
          <p:cNvPr id="817" name="Google Shape;817;p101"/>
          <p:cNvSpPr txBox="1"/>
          <p:nvPr>
            <p:ph idx="1" type="body"/>
          </p:nvPr>
        </p:nvSpPr>
        <p:spPr>
          <a:xfrm>
            <a:off x="780300" y="2456325"/>
            <a:ext cx="7583400" cy="21489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Improvements in performance.</a:t>
            </a:r>
            <a:endParaRPr/>
          </a:p>
          <a:p>
            <a:pPr indent="-368300" lvl="0" marL="457200" rtl="0">
              <a:spcBef>
                <a:spcPts val="0"/>
              </a:spcBef>
              <a:spcAft>
                <a:spcPts val="0"/>
              </a:spcAft>
              <a:buSzPts val="2200"/>
              <a:buChar char="●"/>
            </a:pPr>
            <a:r>
              <a:rPr lang="en-US"/>
              <a:t>Optimization of the information fetching.</a:t>
            </a:r>
            <a:endParaRPr/>
          </a:p>
          <a:p>
            <a:pPr indent="-368300" lvl="0" marL="457200">
              <a:spcBef>
                <a:spcPts val="0"/>
              </a:spcBef>
              <a:spcAft>
                <a:spcPts val="0"/>
              </a:spcAft>
              <a:buSzPts val="2200"/>
              <a:buChar char="●"/>
            </a:pPr>
            <a:r>
              <a:rPr lang="en-US"/>
              <a:t>UI and presentation changes for the map.</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2" name="Shape 822"/>
        <p:cNvGrpSpPr/>
        <p:nvPr/>
      </p:nvGrpSpPr>
      <p:grpSpPr>
        <a:xfrm>
          <a:off x="0" y="0"/>
          <a:ext cx="0" cy="0"/>
          <a:chOff x="0" y="0"/>
          <a:chExt cx="0" cy="0"/>
        </a:xfrm>
      </p:grpSpPr>
      <p:sp>
        <p:nvSpPr>
          <p:cNvPr id="823" name="Google Shape;823;p102"/>
          <p:cNvSpPr txBox="1"/>
          <p:nvPr>
            <p:ph type="title"/>
          </p:nvPr>
        </p:nvSpPr>
        <p:spPr>
          <a:xfrm>
            <a:off x="452975" y="1131650"/>
            <a:ext cx="8872800" cy="16089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3000"/>
              <a:t>Defe</a:t>
            </a:r>
            <a:r>
              <a:rPr lang="en-US" sz="3000"/>
              <a:t>ct 3985:</a:t>
            </a:r>
            <a:endParaRPr sz="3000"/>
          </a:p>
          <a:p>
            <a:pPr indent="0" lvl="0" marL="0">
              <a:spcBef>
                <a:spcPts val="0"/>
              </a:spcBef>
              <a:spcAft>
                <a:spcPts val="0"/>
              </a:spcAft>
              <a:buNone/>
            </a:pPr>
            <a:r>
              <a:rPr lang="en-US" sz="3000"/>
              <a:t>Local scoop map heatmap rendering out of time</a:t>
            </a:r>
            <a:endParaRPr b="1" sz="2300">
              <a:solidFill>
                <a:schemeClr val="dk1"/>
              </a:solidFill>
              <a:latin typeface="Arial"/>
              <a:ea typeface="Arial"/>
              <a:cs typeface="Arial"/>
              <a:sym typeface="Arial"/>
            </a:endParaRPr>
          </a:p>
          <a:p>
            <a:pPr indent="0" lvl="0" marL="0" rtl="0">
              <a:spcBef>
                <a:spcPts val="0"/>
              </a:spcBef>
              <a:spcAft>
                <a:spcPts val="0"/>
              </a:spcAft>
              <a:buNone/>
            </a:pPr>
            <a:r>
              <a:t/>
            </a:r>
            <a:endParaRPr sz="3000"/>
          </a:p>
        </p:txBody>
      </p:sp>
      <p:sp>
        <p:nvSpPr>
          <p:cNvPr id="824" name="Google Shape;824;p102"/>
          <p:cNvSpPr txBox="1"/>
          <p:nvPr>
            <p:ph idx="1" type="body"/>
          </p:nvPr>
        </p:nvSpPr>
        <p:spPr>
          <a:xfrm>
            <a:off x="780300" y="2456325"/>
            <a:ext cx="7918200" cy="2148900"/>
          </a:xfrm>
          <a:prstGeom prst="rect">
            <a:avLst/>
          </a:prstGeom>
        </p:spPr>
        <p:txBody>
          <a:bodyPr anchorCtr="0" anchor="t" bIns="91425" lIns="91425" spcFirstLastPara="1" rIns="91425" wrap="square" tIns="91425">
            <a:noAutofit/>
          </a:bodyPr>
          <a:lstStyle/>
          <a:p>
            <a:pPr indent="-368300" lvl="0" marL="457200" rtl="0">
              <a:spcBef>
                <a:spcPts val="2000"/>
              </a:spcBef>
              <a:spcAft>
                <a:spcPts val="0"/>
              </a:spcAft>
              <a:buSzPts val="2200"/>
              <a:buChar char="●"/>
            </a:pPr>
            <a:r>
              <a:rPr lang="en-US"/>
              <a:t>Bugfixes related to switching too fast.</a:t>
            </a:r>
            <a:endParaRPr/>
          </a:p>
          <a:p>
            <a:pPr indent="-368300" lvl="0" marL="457200" rtl="0">
              <a:spcBef>
                <a:spcPts val="0"/>
              </a:spcBef>
              <a:spcAft>
                <a:spcPts val="0"/>
              </a:spcAft>
              <a:buSzPts val="2200"/>
              <a:buChar char="●"/>
            </a:pPr>
            <a:r>
              <a:rPr lang="en-US"/>
              <a:t>Cleaned and refactored code on the localscoop controller.</a:t>
            </a:r>
            <a:endParaRPr/>
          </a:p>
          <a:p>
            <a:pPr indent="-368300" lvl="0" marL="457200" rtl="0">
              <a:spcBef>
                <a:spcPts val="0"/>
              </a:spcBef>
              <a:spcAft>
                <a:spcPts val="0"/>
              </a:spcAft>
              <a:buSzPts val="2200"/>
              <a:buChar char="●"/>
            </a:pPr>
            <a:r>
              <a:rPr lang="en-US"/>
              <a:t>Faced issues with fetching data</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9" name="Shape 829"/>
        <p:cNvGrpSpPr/>
        <p:nvPr/>
      </p:nvGrpSpPr>
      <p:grpSpPr>
        <a:xfrm>
          <a:off x="0" y="0"/>
          <a:ext cx="0" cy="0"/>
          <a:chOff x="0" y="0"/>
          <a:chExt cx="0" cy="0"/>
        </a:xfrm>
      </p:grpSpPr>
      <p:sp>
        <p:nvSpPr>
          <p:cNvPr id="830" name="Google Shape;830;p103"/>
          <p:cNvSpPr txBox="1"/>
          <p:nvPr>
            <p:ph type="title"/>
          </p:nvPr>
        </p:nvSpPr>
        <p:spPr>
          <a:xfrm>
            <a:off x="642513" y="939350"/>
            <a:ext cx="7583400" cy="104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Wish list:</a:t>
            </a:r>
            <a:endParaRPr/>
          </a:p>
        </p:txBody>
      </p:sp>
      <p:sp>
        <p:nvSpPr>
          <p:cNvPr id="831" name="Google Shape;831;p103"/>
          <p:cNvSpPr txBox="1"/>
          <p:nvPr>
            <p:ph idx="1" type="body"/>
          </p:nvPr>
        </p:nvSpPr>
        <p:spPr>
          <a:xfrm>
            <a:off x="779475" y="2224550"/>
            <a:ext cx="7583400" cy="3812700"/>
          </a:xfrm>
          <a:prstGeom prst="rect">
            <a:avLst/>
          </a:prstGeom>
        </p:spPr>
        <p:txBody>
          <a:bodyPr anchorCtr="0" anchor="t" bIns="91425" lIns="91425" spcFirstLastPara="1" rIns="91425" wrap="square" tIns="91425">
            <a:noAutofit/>
          </a:bodyPr>
          <a:lstStyle/>
          <a:p>
            <a:pPr indent="0" lvl="0" marL="0" rtl="0">
              <a:spcBef>
                <a:spcPts val="2000"/>
              </a:spcBef>
              <a:spcAft>
                <a:spcPts val="0"/>
              </a:spcAft>
              <a:buNone/>
            </a:pPr>
            <a:r>
              <a:rPr lang="en-US"/>
              <a:t>Similar to crime heat map have a similar feature for traffic intensity, showing high/low </a:t>
            </a:r>
            <a:r>
              <a:rPr lang="en-US"/>
              <a:t>commute</a:t>
            </a:r>
            <a:r>
              <a:rPr lang="en-US"/>
              <a:t> times. Main limitation, hard to find good data or API for free.</a:t>
            </a:r>
            <a:endParaRPr/>
          </a:p>
          <a:p>
            <a:pPr indent="0" lvl="0" marL="0" rtl="0">
              <a:spcBef>
                <a:spcPts val="2000"/>
              </a:spcBef>
              <a:spcAft>
                <a:spcPts val="0"/>
              </a:spcAft>
              <a:buNone/>
            </a:pPr>
            <a:r>
              <a:rPr lang="en-US"/>
              <a:t>Performance can still be improved.</a:t>
            </a:r>
            <a:endParaRPr/>
          </a:p>
          <a:p>
            <a:pPr indent="0" lvl="0" marL="0">
              <a:spcBef>
                <a:spcPts val="2000"/>
              </a:spcBef>
              <a:spcAft>
                <a:spcPts val="0"/>
              </a:spcAft>
              <a:buNone/>
            </a:pPr>
            <a:r>
              <a:rPr lang="en-US"/>
              <a:t>The API c</a:t>
            </a:r>
            <a:r>
              <a:rPr lang="en-US"/>
              <a:t>urrently </a:t>
            </a:r>
            <a:r>
              <a:rPr lang="en-US"/>
              <a:t>in use for crime info is unavailable, rendering both normal info and heatmap unusable atm. Currently in contact with their support.</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6" name="Shape 836"/>
        <p:cNvGrpSpPr/>
        <p:nvPr/>
      </p:nvGrpSpPr>
      <p:grpSpPr>
        <a:xfrm>
          <a:off x="0" y="0"/>
          <a:ext cx="0" cy="0"/>
          <a:chOff x="0" y="0"/>
          <a:chExt cx="0" cy="0"/>
        </a:xfrm>
      </p:grpSpPr>
      <p:sp>
        <p:nvSpPr>
          <p:cNvPr id="837" name="Google Shape;837;p10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838" name="Google Shape;838;p104"/>
          <p:cNvSpPr txBox="1"/>
          <p:nvPr>
            <p:ph idx="1" type="body"/>
          </p:nvPr>
        </p:nvSpPr>
        <p:spPr>
          <a:xfrm>
            <a:off x="779475" y="1828800"/>
            <a:ext cx="7583400" cy="20727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2000"/>
              </a:spcBef>
              <a:spcAft>
                <a:spcPts val="0"/>
              </a:spcAft>
              <a:buClr>
                <a:srgbClr val="001D4D"/>
              </a:buClr>
              <a:buSzPts val="2200"/>
              <a:buFont typeface="Noto Sans Symbols"/>
              <a:buChar char="●"/>
            </a:pPr>
            <a:r>
              <a:rPr lang="en-US"/>
              <a:t>C</a:t>
            </a:r>
            <a:r>
              <a:rPr b="0" i="0" lang="en-US" sz="2200" u="none" cap="none" strike="noStrike">
                <a:solidFill>
                  <a:srgbClr val="001D4D"/>
                </a:solidFill>
                <a:latin typeface="Trebuchet MS"/>
                <a:ea typeface="Trebuchet MS"/>
                <a:cs typeface="Trebuchet MS"/>
                <a:sym typeface="Trebuchet MS"/>
              </a:rPr>
              <a:t>ontact: Jose Gabriel </a:t>
            </a:r>
            <a:r>
              <a:rPr lang="en-US"/>
              <a:t>Perez Clark, </a:t>
            </a:r>
            <a:r>
              <a:rPr b="0" i="0" lang="en-US" sz="2200" u="none" cap="none" strike="noStrike">
                <a:solidFill>
                  <a:srgbClr val="001D4D"/>
                </a:solidFill>
                <a:latin typeface="Trebuchet MS"/>
                <a:ea typeface="Trebuchet MS"/>
                <a:cs typeface="Trebuchet MS"/>
                <a:sym typeface="Trebuchet MS"/>
              </a:rPr>
              <a:t>jpere838@fiu.edu</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839" name="Google Shape;839;p104"/>
          <p:cNvPicPr preferRelativeResize="0"/>
          <p:nvPr/>
        </p:nvPicPr>
        <p:blipFill rotWithShape="1">
          <a:blip r:embed="rId3">
            <a:alphaModFix/>
          </a:blip>
          <a:srcRect b="24773" l="19922" r="62694" t="23213"/>
          <a:stretch/>
        </p:blipFill>
        <p:spPr>
          <a:xfrm>
            <a:off x="1030575" y="4421662"/>
            <a:ext cx="615951" cy="553650"/>
          </a:xfrm>
          <a:prstGeom prst="rect">
            <a:avLst/>
          </a:prstGeom>
          <a:noFill/>
          <a:ln>
            <a:noFill/>
          </a:ln>
        </p:spPr>
      </p:pic>
      <p:pic>
        <p:nvPicPr>
          <p:cNvPr id="840" name="Google Shape;840;p104"/>
          <p:cNvPicPr preferRelativeResize="0"/>
          <p:nvPr/>
        </p:nvPicPr>
        <p:blipFill>
          <a:blip r:embed="rId4">
            <a:alphaModFix/>
          </a:blip>
          <a:stretch>
            <a:fillRect/>
          </a:stretch>
        </p:blipFill>
        <p:spPr>
          <a:xfrm>
            <a:off x="2032400" y="5157020"/>
            <a:ext cx="869561" cy="691934"/>
          </a:xfrm>
          <a:prstGeom prst="rect">
            <a:avLst/>
          </a:prstGeom>
          <a:noFill/>
          <a:ln>
            <a:noFill/>
          </a:ln>
        </p:spPr>
      </p:pic>
      <p:pic>
        <p:nvPicPr>
          <p:cNvPr id="841" name="Google Shape;841;p104"/>
          <p:cNvPicPr preferRelativeResize="0"/>
          <p:nvPr/>
        </p:nvPicPr>
        <p:blipFill>
          <a:blip r:embed="rId5">
            <a:alphaModFix/>
          </a:blip>
          <a:stretch>
            <a:fillRect/>
          </a:stretch>
        </p:blipFill>
        <p:spPr>
          <a:xfrm>
            <a:off x="2166356" y="4389830"/>
            <a:ext cx="601642" cy="497571"/>
          </a:xfrm>
          <a:prstGeom prst="rect">
            <a:avLst/>
          </a:prstGeom>
          <a:noFill/>
          <a:ln>
            <a:noFill/>
          </a:ln>
        </p:spPr>
      </p:pic>
      <p:pic>
        <p:nvPicPr>
          <p:cNvPr id="842" name="Google Shape;842;p104"/>
          <p:cNvPicPr preferRelativeResize="0"/>
          <p:nvPr/>
        </p:nvPicPr>
        <p:blipFill rotWithShape="1">
          <a:blip r:embed="rId6">
            <a:alphaModFix/>
          </a:blip>
          <a:srcRect b="0" l="24523" r="23366" t="0"/>
          <a:stretch/>
        </p:blipFill>
        <p:spPr>
          <a:xfrm>
            <a:off x="3214619" y="5217859"/>
            <a:ext cx="869561" cy="690016"/>
          </a:xfrm>
          <a:prstGeom prst="rect">
            <a:avLst/>
          </a:prstGeom>
          <a:noFill/>
          <a:ln>
            <a:noFill/>
          </a:ln>
        </p:spPr>
      </p:pic>
      <p:pic>
        <p:nvPicPr>
          <p:cNvPr id="843" name="Google Shape;843;p104"/>
          <p:cNvPicPr preferRelativeResize="0"/>
          <p:nvPr/>
        </p:nvPicPr>
        <p:blipFill>
          <a:blip r:embed="rId7">
            <a:alphaModFix/>
          </a:blip>
          <a:stretch>
            <a:fillRect/>
          </a:stretch>
        </p:blipFill>
        <p:spPr>
          <a:xfrm>
            <a:off x="3287832" y="4389825"/>
            <a:ext cx="723135" cy="617336"/>
          </a:xfrm>
          <a:prstGeom prst="rect">
            <a:avLst/>
          </a:prstGeom>
          <a:noFill/>
          <a:ln>
            <a:noFill/>
          </a:ln>
        </p:spPr>
      </p:pic>
      <p:pic>
        <p:nvPicPr>
          <p:cNvPr id="844" name="Google Shape;844;p104"/>
          <p:cNvPicPr preferRelativeResize="0"/>
          <p:nvPr/>
        </p:nvPicPr>
        <p:blipFill>
          <a:blip r:embed="rId8">
            <a:alphaModFix/>
          </a:blip>
          <a:stretch>
            <a:fillRect/>
          </a:stretch>
        </p:blipFill>
        <p:spPr>
          <a:xfrm>
            <a:off x="4316739" y="4357978"/>
            <a:ext cx="508945" cy="617331"/>
          </a:xfrm>
          <a:prstGeom prst="rect">
            <a:avLst/>
          </a:prstGeom>
          <a:noFill/>
          <a:ln>
            <a:noFill/>
          </a:ln>
        </p:spPr>
      </p:pic>
      <p:pic>
        <p:nvPicPr>
          <p:cNvPr id="845" name="Google Shape;845;p104"/>
          <p:cNvPicPr preferRelativeResize="0"/>
          <p:nvPr/>
        </p:nvPicPr>
        <p:blipFill>
          <a:blip r:embed="rId9">
            <a:alphaModFix/>
          </a:blip>
          <a:stretch>
            <a:fillRect/>
          </a:stretch>
        </p:blipFill>
        <p:spPr>
          <a:xfrm>
            <a:off x="4970725" y="4320673"/>
            <a:ext cx="1826669" cy="691924"/>
          </a:xfrm>
          <a:prstGeom prst="rect">
            <a:avLst/>
          </a:prstGeom>
          <a:noFill/>
          <a:ln>
            <a:noFill/>
          </a:ln>
        </p:spPr>
      </p:pic>
      <p:pic>
        <p:nvPicPr>
          <p:cNvPr id="846" name="Google Shape;846;p104"/>
          <p:cNvPicPr preferRelativeResize="0"/>
          <p:nvPr/>
        </p:nvPicPr>
        <p:blipFill>
          <a:blip r:embed="rId10">
            <a:alphaModFix/>
          </a:blip>
          <a:stretch>
            <a:fillRect/>
          </a:stretch>
        </p:blipFill>
        <p:spPr>
          <a:xfrm>
            <a:off x="1037725" y="5202160"/>
            <a:ext cx="601650" cy="601650"/>
          </a:xfrm>
          <a:prstGeom prst="rect">
            <a:avLst/>
          </a:prstGeom>
          <a:noFill/>
          <a:ln>
            <a:noFill/>
          </a:ln>
        </p:spPr>
      </p:pic>
      <p:pic>
        <p:nvPicPr>
          <p:cNvPr id="847" name="Google Shape;847;p104"/>
          <p:cNvPicPr preferRelativeResize="0"/>
          <p:nvPr/>
        </p:nvPicPr>
        <p:blipFill rotWithShape="1">
          <a:blip r:embed="rId11">
            <a:alphaModFix/>
          </a:blip>
          <a:srcRect b="0" l="0" r="75287" t="0"/>
          <a:stretch/>
        </p:blipFill>
        <p:spPr>
          <a:xfrm>
            <a:off x="4317530" y="5230125"/>
            <a:ext cx="508924" cy="545736"/>
          </a:xfrm>
          <a:prstGeom prst="rect">
            <a:avLst/>
          </a:prstGeom>
          <a:noFill/>
          <a:ln>
            <a:noFill/>
          </a:ln>
        </p:spPr>
      </p:pic>
      <p:pic>
        <p:nvPicPr>
          <p:cNvPr id="848" name="Google Shape;848;p104"/>
          <p:cNvPicPr preferRelativeResize="0"/>
          <p:nvPr/>
        </p:nvPicPr>
        <p:blipFill>
          <a:blip r:embed="rId12">
            <a:alphaModFix/>
          </a:blip>
          <a:stretch>
            <a:fillRect/>
          </a:stretch>
        </p:blipFill>
        <p:spPr>
          <a:xfrm>
            <a:off x="5059799" y="5277375"/>
            <a:ext cx="637350" cy="451225"/>
          </a:xfrm>
          <a:prstGeom prst="rect">
            <a:avLst/>
          </a:prstGeom>
          <a:noFill/>
          <a:ln>
            <a:noFill/>
          </a:ln>
        </p:spPr>
      </p:pic>
      <p:pic>
        <p:nvPicPr>
          <p:cNvPr id="849" name="Google Shape;849;p104"/>
          <p:cNvPicPr preferRelativeResize="0"/>
          <p:nvPr/>
        </p:nvPicPr>
        <p:blipFill>
          <a:blip r:embed="rId13">
            <a:alphaModFix/>
          </a:blip>
          <a:stretch>
            <a:fillRect/>
          </a:stretch>
        </p:blipFill>
        <p:spPr>
          <a:xfrm>
            <a:off x="5930500" y="5157951"/>
            <a:ext cx="1268355" cy="617324"/>
          </a:xfrm>
          <a:prstGeom prst="rect">
            <a:avLst/>
          </a:prstGeom>
          <a:noFill/>
          <a:ln>
            <a:noFill/>
          </a:ln>
        </p:spPr>
      </p:pic>
      <p:pic>
        <p:nvPicPr>
          <p:cNvPr id="850" name="Google Shape;850;p104"/>
          <p:cNvPicPr preferRelativeResize="0"/>
          <p:nvPr/>
        </p:nvPicPr>
        <p:blipFill>
          <a:blip r:embed="rId14">
            <a:alphaModFix/>
          </a:blip>
          <a:stretch>
            <a:fillRect/>
          </a:stretch>
        </p:blipFill>
        <p:spPr>
          <a:xfrm>
            <a:off x="7198850" y="4347963"/>
            <a:ext cx="637350" cy="637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26"/>
          <p:cNvSpPr txBox="1"/>
          <p:nvPr>
            <p:ph type="title"/>
          </p:nvPr>
        </p:nvSpPr>
        <p:spPr>
          <a:xfrm>
            <a:off x="780288" y="589600"/>
            <a:ext cx="7583400" cy="104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000"/>
              <a:t>User Story #2916</a:t>
            </a:r>
            <a:endParaRPr sz="3000"/>
          </a:p>
          <a:p>
            <a:pPr indent="0" lvl="0" marL="0" rtl="0">
              <a:spcBef>
                <a:spcPts val="0"/>
              </a:spcBef>
              <a:spcAft>
                <a:spcPts val="0"/>
              </a:spcAft>
              <a:buNone/>
            </a:pPr>
            <a:r>
              <a:rPr lang="en-US" sz="3000"/>
              <a:t>Create Main Navigation Links</a:t>
            </a:r>
            <a:endParaRPr sz="3000"/>
          </a:p>
        </p:txBody>
      </p:sp>
      <p:pic>
        <p:nvPicPr>
          <p:cNvPr id="210" name="Google Shape;210;p26"/>
          <p:cNvPicPr preferRelativeResize="0"/>
          <p:nvPr/>
        </p:nvPicPr>
        <p:blipFill rotWithShape="1">
          <a:blip r:embed="rId3">
            <a:alphaModFix/>
          </a:blip>
          <a:srcRect b="25943" l="0" r="980" t="6915"/>
          <a:stretch/>
        </p:blipFill>
        <p:spPr>
          <a:xfrm>
            <a:off x="859525" y="2894875"/>
            <a:ext cx="7424952" cy="2832149"/>
          </a:xfrm>
          <a:prstGeom prst="rect">
            <a:avLst/>
          </a:prstGeom>
          <a:noFill/>
          <a:ln cap="flat" cmpd="sng" w="9525">
            <a:solidFill>
              <a:schemeClr val="dk2"/>
            </a:solidFill>
            <a:prstDash val="solid"/>
            <a:round/>
            <a:headEnd len="sm" w="sm" type="none"/>
            <a:tailEnd len="sm" w="sm" type="none"/>
          </a:ln>
        </p:spPr>
      </p:pic>
      <p:sp>
        <p:nvSpPr>
          <p:cNvPr id="211" name="Google Shape;211;p26"/>
          <p:cNvSpPr/>
          <p:nvPr/>
        </p:nvSpPr>
        <p:spPr>
          <a:xfrm>
            <a:off x="5006600" y="2894875"/>
            <a:ext cx="1486350" cy="216850"/>
          </a:xfrm>
          <a:prstGeom prst="flowChartProcess">
            <a:avLst/>
          </a:prstGeom>
          <a:noFill/>
          <a:ln cap="flat" cmpd="sng" w="28575">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212" name="Google Shape;212;p26"/>
          <p:cNvCxnSpPr>
            <a:stCxn id="211" idx="1"/>
            <a:endCxn id="213" idx="1"/>
          </p:cNvCxnSpPr>
          <p:nvPr/>
        </p:nvCxnSpPr>
        <p:spPr>
          <a:xfrm rot="10800000">
            <a:off x="3708200" y="2340600"/>
            <a:ext cx="1298400" cy="662700"/>
          </a:xfrm>
          <a:prstGeom prst="straightConnector1">
            <a:avLst/>
          </a:prstGeom>
          <a:noFill/>
          <a:ln cap="flat" cmpd="sng" w="19050">
            <a:solidFill>
              <a:srgbClr val="FFFF00"/>
            </a:solidFill>
            <a:prstDash val="solid"/>
            <a:round/>
            <a:headEnd len="med" w="med" type="none"/>
            <a:tailEnd len="med" w="med" type="none"/>
          </a:ln>
        </p:spPr>
      </p:cxnSp>
      <p:cxnSp>
        <p:nvCxnSpPr>
          <p:cNvPr id="214" name="Google Shape;214;p26"/>
          <p:cNvCxnSpPr>
            <a:stCxn id="211" idx="3"/>
            <a:endCxn id="213" idx="3"/>
          </p:cNvCxnSpPr>
          <p:nvPr/>
        </p:nvCxnSpPr>
        <p:spPr>
          <a:xfrm flipH="1" rot="10800000">
            <a:off x="6492950" y="2340600"/>
            <a:ext cx="1298400" cy="662700"/>
          </a:xfrm>
          <a:prstGeom prst="straightConnector1">
            <a:avLst/>
          </a:prstGeom>
          <a:noFill/>
          <a:ln cap="flat" cmpd="sng" w="19050">
            <a:solidFill>
              <a:srgbClr val="FFFF00"/>
            </a:solidFill>
            <a:prstDash val="solid"/>
            <a:round/>
            <a:headEnd len="med" w="med" type="none"/>
            <a:tailEnd len="med" w="med" type="none"/>
          </a:ln>
        </p:spPr>
      </p:cxnSp>
      <p:pic>
        <p:nvPicPr>
          <p:cNvPr id="213" name="Google Shape;213;p26"/>
          <p:cNvPicPr preferRelativeResize="0"/>
          <p:nvPr/>
        </p:nvPicPr>
        <p:blipFill rotWithShape="1">
          <a:blip r:embed="rId4">
            <a:alphaModFix/>
          </a:blip>
          <a:srcRect b="84646" l="28279" r="37595" t="7748"/>
          <a:stretch/>
        </p:blipFill>
        <p:spPr>
          <a:xfrm>
            <a:off x="3708269" y="2084575"/>
            <a:ext cx="4083000" cy="511801"/>
          </a:xfrm>
          <a:prstGeom prst="rect">
            <a:avLst/>
          </a:prstGeom>
          <a:noFill/>
          <a:ln cap="flat" cmpd="sng" w="38100">
            <a:solidFill>
              <a:srgbClr val="FFFF00"/>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