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Montserrat"/>
      <p:regular r:id="rId15"/>
      <p:bold r:id="rId16"/>
      <p:italic r:id="rId17"/>
      <p:boldItalic r:id="rId18"/>
    </p:embeddedFont>
    <p:embeddedFont>
      <p:font typeface="Lato"/>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bold.fntdata"/><Relationship Id="rId11" Type="http://schemas.openxmlformats.org/officeDocument/2006/relationships/slide" Target="slides/slide6.xml"/><Relationship Id="rId22" Type="http://schemas.openxmlformats.org/officeDocument/2006/relationships/font" Target="fonts/Lato-boldItalic.fntdata"/><Relationship Id="rId10" Type="http://schemas.openxmlformats.org/officeDocument/2006/relationships/slide" Target="slides/slide5.xml"/><Relationship Id="rId21" Type="http://schemas.openxmlformats.org/officeDocument/2006/relationships/font" Target="fonts/Lato-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Montserrat-regular.fntdata"/><Relationship Id="rId14" Type="http://schemas.openxmlformats.org/officeDocument/2006/relationships/slide" Target="slides/slide9.xml"/><Relationship Id="rId17" Type="http://schemas.openxmlformats.org/officeDocument/2006/relationships/font" Target="fonts/Montserrat-italic.fntdata"/><Relationship Id="rId16" Type="http://schemas.openxmlformats.org/officeDocument/2006/relationships/font" Target="fonts/Montserrat-bold.fntdata"/><Relationship Id="rId5" Type="http://schemas.openxmlformats.org/officeDocument/2006/relationships/notesMaster" Target="notesMasters/notesMaster1.xml"/><Relationship Id="rId19" Type="http://schemas.openxmlformats.org/officeDocument/2006/relationships/font" Target="fonts/Lato-regular.fntdata"/><Relationship Id="rId6" Type="http://schemas.openxmlformats.org/officeDocument/2006/relationships/slide" Target="slides/slide1.xml"/><Relationship Id="rId18" Type="http://schemas.openxmlformats.org/officeDocument/2006/relationships/font" Target="fonts/Montserrat-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p1:notes"/>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 name="Google Shape;13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Google Shape;136;p2: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7" name="Google Shape;13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Google Shape;142;p3: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 name="Shape 147"/>
        <p:cNvGrpSpPr/>
        <p:nvPr/>
      </p:nvGrpSpPr>
      <p:grpSpPr>
        <a:xfrm>
          <a:off x="0" y="0"/>
          <a:ext cx="0" cy="0"/>
          <a:chOff x="0" y="0"/>
          <a:chExt cx="0" cy="0"/>
        </a:xfrm>
      </p:grpSpPr>
      <p:sp>
        <p:nvSpPr>
          <p:cNvPr id="148" name="Google Shape;148;p4: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p5: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 name="Google Shape;15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Google Shape;163;p6: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 name="Google Shape;16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Google Shape;170;p7: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 name="Google Shape;17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p8: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7" name="Google Shape;17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p9:notes"/>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 name="Google Shape;18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fmla="val 0" name="adj"/>
            </a:avLst>
          </a:prstGeom>
          <a:solidFill>
            <a:schemeClr val="lt1">
              <a:alpha val="2745"/>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fmla="val 50000" name="adj"/>
              </a:avLst>
            </a:prstGeom>
            <a:solidFill>
              <a:schemeClr val="lt1">
                <a:alpha val="2745"/>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 name="Google Shape;13;p2"/>
            <p:cNvSpPr/>
            <p:nvPr/>
          </p:nvSpPr>
          <p:spPr>
            <a:xfrm rot="-5400000">
              <a:off x="150" y="1145825"/>
              <a:ext cx="3996600" cy="3996900"/>
            </a:xfrm>
            <a:prstGeom prst="diagStripe">
              <a:avLst>
                <a:gd fmla="val 58774" name="adj"/>
              </a:avLst>
            </a:prstGeom>
            <a:solidFill>
              <a:schemeClr val="lt1">
                <a:alpha val="2745"/>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 name="Google Shape;14;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 name="Google Shape;15;p2"/>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6" name="Google Shape;16;p2"/>
          <p:cNvSpPr txBox="1"/>
          <p:nvPr>
            <p:ph type="ctrTitle"/>
          </p:nvPr>
        </p:nvSpPr>
        <p:spPr>
          <a:xfrm>
            <a:off x="3537150" y="1578400"/>
            <a:ext cx="5017500" cy="15789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4000"/>
              <a:buFont typeface="Montserrat"/>
              <a:buNone/>
              <a:defRPr b="0" i="0" sz="4000" u="none" cap="none" strike="noStrike">
                <a:solidFill>
                  <a:schemeClr val="lt1"/>
                </a:solidFill>
                <a:latin typeface="Montserrat"/>
                <a:ea typeface="Montserrat"/>
                <a:cs typeface="Montserrat"/>
                <a:sym typeface="Montserrat"/>
              </a:defRPr>
            </a:lvl9pPr>
          </a:lstStyle>
          <a:p/>
        </p:txBody>
      </p:sp>
      <p:sp>
        <p:nvSpPr>
          <p:cNvPr id="17" name="Google Shape;17;p2"/>
          <p:cNvSpPr txBox="1"/>
          <p:nvPr>
            <p:ph idx="1" type="subTitle"/>
          </p:nvPr>
        </p:nvSpPr>
        <p:spPr>
          <a:xfrm>
            <a:off x="5083950" y="3924925"/>
            <a:ext cx="3470700" cy="506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1pPr>
            <a:lvl2pPr lvl="1"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2pPr>
            <a:lvl3pPr lvl="2"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3pPr>
            <a:lvl4pPr lvl="3"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4pPr>
            <a:lvl5pPr lvl="4"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5pPr>
            <a:lvl6pPr lvl="5"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6pPr>
            <a:lvl7pPr lvl="6"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7pPr>
            <a:lvl8pPr lvl="7"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8pPr>
            <a:lvl9pPr lvl="8"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9pPr>
          </a:lstStyle>
          <a:p/>
        </p:txBody>
      </p:sp>
      <p:sp>
        <p:nvSpPr>
          <p:cNvPr id="18" name="Google Shape;18;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05"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11"/>
            <p:cNvSpPr/>
            <p:nvPr/>
          </p:nvSpPr>
          <p:spPr>
            <a:xfrm rot="5400000">
              <a:off x="4841125" y="5700"/>
              <a:ext cx="42981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p11"/>
            <p:cNvSpPr/>
            <p:nvPr/>
          </p:nvSpPr>
          <p:spPr>
            <a:xfrm rot="-5400000">
              <a:off x="5618399" y="123646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p11"/>
            <p:cNvSpPr/>
            <p:nvPr/>
          </p:nvSpPr>
          <p:spPr>
            <a:xfrm flipH="1">
              <a:off x="5849857" y="14439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11"/>
            <p:cNvSpPr/>
            <p:nvPr/>
          </p:nvSpPr>
          <p:spPr>
            <a:xfrm rot="-5400000">
              <a:off x="5987081" y="24694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11"/>
            <p:cNvSpPr/>
            <p:nvPr/>
          </p:nvSpPr>
          <p:spPr>
            <a:xfrm flipH="1">
              <a:off x="6222115" y="267695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p11"/>
            <p:cNvSpPr/>
            <p:nvPr/>
          </p:nvSpPr>
          <p:spPr>
            <a:xfrm rot="-5400000">
              <a:off x="6675341" y="186201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p11"/>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p11"/>
            <p:cNvSpPr/>
            <p:nvPr/>
          </p:nvSpPr>
          <p:spPr>
            <a:xfrm rot="-5400000">
              <a:off x="6861141" y="247781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p11"/>
            <p:cNvSpPr/>
            <p:nvPr/>
          </p:nvSpPr>
          <p:spPr>
            <a:xfrm flipH="1">
              <a:off x="7965266" y="269296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11"/>
            <p:cNvSpPr/>
            <p:nvPr/>
          </p:nvSpPr>
          <p:spPr>
            <a:xfrm flipH="1">
              <a:off x="8145082" y="330875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p11"/>
            <p:cNvSpPr/>
            <p:nvPr/>
          </p:nvSpPr>
          <p:spPr>
            <a:xfrm rot="-5400000">
              <a:off x="7047599" y="309501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11"/>
            <p:cNvSpPr/>
            <p:nvPr/>
          </p:nvSpPr>
          <p:spPr>
            <a:xfrm flipH="1">
              <a:off x="7276649" y="330250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p11"/>
            <p:cNvSpPr/>
            <p:nvPr/>
          </p:nvSpPr>
          <p:spPr>
            <a:xfrm flipH="1">
              <a:off x="7462448" y="391829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p11"/>
            <p:cNvSpPr/>
            <p:nvPr/>
          </p:nvSpPr>
          <p:spPr>
            <a:xfrm rot="-5400000">
              <a:off x="8102491" y="371847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11"/>
            <p:cNvSpPr/>
            <p:nvPr/>
          </p:nvSpPr>
          <p:spPr>
            <a:xfrm flipH="1">
              <a:off x="8334533" y="392596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11"/>
            <p:cNvSpPr/>
            <p:nvPr/>
          </p:nvSpPr>
          <p:spPr>
            <a:xfrm rot="-5400000">
              <a:off x="8288290" y="43342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25" name="Google Shape;125;p11"/>
          <p:cNvSpPr txBox="1"/>
          <p:nvPr>
            <p:ph hasCustomPrompt="1" type="title"/>
          </p:nvPr>
        </p:nvSpPr>
        <p:spPr>
          <a:xfrm>
            <a:off x="823850" y="1284675"/>
            <a:ext cx="4776000" cy="13008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8000"/>
              <a:buFont typeface="Montserrat"/>
              <a:buNone/>
              <a:defRPr b="0" i="0" sz="8000" u="none" cap="none" strike="noStrike">
                <a:solidFill>
                  <a:schemeClr val="lt1"/>
                </a:solidFill>
                <a:latin typeface="Montserrat"/>
                <a:ea typeface="Montserrat"/>
                <a:cs typeface="Montserrat"/>
                <a:sym typeface="Montserrat"/>
              </a:defRPr>
            </a:lvl9pPr>
          </a:lstStyle>
          <a:p>
            <a:r>
              <a:t>xx%</a:t>
            </a:r>
          </a:p>
        </p:txBody>
      </p:sp>
      <p:sp>
        <p:nvSpPr>
          <p:cNvPr id="126" name="Google Shape;126;p11"/>
          <p:cNvSpPr txBox="1"/>
          <p:nvPr>
            <p:ph idx="1" type="body"/>
          </p:nvPr>
        </p:nvSpPr>
        <p:spPr>
          <a:xfrm>
            <a:off x="823850" y="2643124"/>
            <a:ext cx="4776000" cy="12189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127" name="Google Shape;127;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8" name="Shape 128"/>
        <p:cNvGrpSpPr/>
        <p:nvPr/>
      </p:nvGrpSpPr>
      <p:grpSpPr>
        <a:xfrm>
          <a:off x="0" y="0"/>
          <a:ext cx="0" cy="0"/>
          <a:chOff x="0" y="0"/>
          <a:chExt cx="0" cy="0"/>
        </a:xfrm>
      </p:grpSpPr>
      <p:sp>
        <p:nvSpPr>
          <p:cNvPr id="129" name="Google Shape;129;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9" name="Shape 19"/>
        <p:cNvGrpSpPr/>
        <p:nvPr/>
      </p:nvGrpSpPr>
      <p:grpSpPr>
        <a:xfrm>
          <a:off x="0" y="0"/>
          <a:ext cx="0" cy="0"/>
          <a:chOff x="0" y="0"/>
          <a:chExt cx="0" cy="0"/>
        </a:xfrm>
      </p:grpSpPr>
      <p:grpSp>
        <p:nvGrpSpPr>
          <p:cNvPr id="20" name="Google Shape;20;p3"/>
          <p:cNvGrpSpPr/>
          <p:nvPr/>
        </p:nvGrpSpPr>
        <p:grpSpPr>
          <a:xfrm>
            <a:off x="0" y="381001"/>
            <a:ext cx="1037850" cy="1016288"/>
            <a:chOff x="0" y="381001"/>
            <a:chExt cx="1037850" cy="1016288"/>
          </a:xfrm>
        </p:grpSpPr>
        <p:sp>
          <p:nvSpPr>
            <p:cNvPr id="21" name="Google Shape;21;p3"/>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3"/>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3" name="Google Shape;23;p3"/>
          <p:cNvSpPr txBox="1"/>
          <p:nvPr>
            <p:ph type="title"/>
          </p:nvPr>
        </p:nvSpPr>
        <p:spPr>
          <a:xfrm>
            <a:off x="1297500" y="393750"/>
            <a:ext cx="3798900" cy="1493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24" name="Google Shape;24;p3"/>
          <p:cNvSpPr txBox="1"/>
          <p:nvPr>
            <p:ph idx="1" type="body"/>
          </p:nvPr>
        </p:nvSpPr>
        <p:spPr>
          <a:xfrm>
            <a:off x="1297500" y="1972550"/>
            <a:ext cx="3798900" cy="24159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25" name="Google Shape;25;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6" name="Shape 26"/>
        <p:cNvGrpSpPr/>
        <p:nvPr/>
      </p:nvGrpSpPr>
      <p:grpSpPr>
        <a:xfrm>
          <a:off x="0" y="0"/>
          <a:ext cx="0" cy="0"/>
          <a:chOff x="0" y="0"/>
          <a:chExt cx="0" cy="0"/>
        </a:xfrm>
      </p:grpSpPr>
      <p:grpSp>
        <p:nvGrpSpPr>
          <p:cNvPr id="27" name="Google Shape;27;p4"/>
          <p:cNvGrpSpPr/>
          <p:nvPr/>
        </p:nvGrpSpPr>
        <p:grpSpPr>
          <a:xfrm>
            <a:off x="0" y="381001"/>
            <a:ext cx="1037850" cy="1016288"/>
            <a:chOff x="0" y="381001"/>
            <a:chExt cx="1037850" cy="1016288"/>
          </a:xfrm>
        </p:grpSpPr>
        <p:sp>
          <p:nvSpPr>
            <p:cNvPr id="28" name="Google Shape;28;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 name="Google Shape;30;p4"/>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31" name="Google Shape;31;p4"/>
          <p:cNvSpPr txBox="1"/>
          <p:nvPr>
            <p:ph idx="1" type="body"/>
          </p:nvPr>
        </p:nvSpPr>
        <p:spPr>
          <a:xfrm>
            <a:off x="1297500" y="1567550"/>
            <a:ext cx="7038900" cy="29112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32" name="Google Shape;32;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3" name="Shape 33"/>
        <p:cNvGrpSpPr/>
        <p:nvPr/>
      </p:nvGrpSpPr>
      <p:grpSpPr>
        <a:xfrm>
          <a:off x="0" y="0"/>
          <a:ext cx="0" cy="0"/>
          <a:chOff x="0" y="0"/>
          <a:chExt cx="0" cy="0"/>
        </a:xfrm>
      </p:grpSpPr>
      <p:grpSp>
        <p:nvGrpSpPr>
          <p:cNvPr id="34" name="Google Shape;34;p5"/>
          <p:cNvGrpSpPr/>
          <p:nvPr/>
        </p:nvGrpSpPr>
        <p:grpSpPr>
          <a:xfrm>
            <a:off x="4406400" y="0"/>
            <a:ext cx="4737600" cy="5143065"/>
            <a:chOff x="4406400" y="0"/>
            <a:chExt cx="4737600" cy="5143065"/>
          </a:xfrm>
        </p:grpSpPr>
        <p:sp>
          <p:nvSpPr>
            <p:cNvPr id="35" name="Google Shape;35;p5"/>
            <p:cNvSpPr/>
            <p:nvPr/>
          </p:nvSpPr>
          <p:spPr>
            <a:xfrm rot="5400000">
              <a:off x="4408200" y="-1800"/>
              <a:ext cx="47340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5"/>
            <p:cNvSpPr/>
            <p:nvPr/>
          </p:nvSpPr>
          <p:spPr>
            <a:xfrm rot="5400000">
              <a:off x="4841125" y="5700"/>
              <a:ext cx="42981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5"/>
            <p:cNvSpPr/>
            <p:nvPr/>
          </p:nvSpPr>
          <p:spPr>
            <a:xfrm rot="-5400000">
              <a:off x="5618399" y="123646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5"/>
            <p:cNvSpPr/>
            <p:nvPr/>
          </p:nvSpPr>
          <p:spPr>
            <a:xfrm flipH="1">
              <a:off x="5849857" y="14439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5"/>
            <p:cNvSpPr/>
            <p:nvPr/>
          </p:nvSpPr>
          <p:spPr>
            <a:xfrm rot="-5400000">
              <a:off x="5987081" y="24694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5"/>
            <p:cNvSpPr/>
            <p:nvPr/>
          </p:nvSpPr>
          <p:spPr>
            <a:xfrm flipH="1">
              <a:off x="6222115" y="267695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p5"/>
            <p:cNvSpPr/>
            <p:nvPr/>
          </p:nvSpPr>
          <p:spPr>
            <a:xfrm rot="-5400000">
              <a:off x="6675341" y="186201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 name="Google Shape;42;p5"/>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 name="Google Shape;43;p5"/>
            <p:cNvSpPr/>
            <p:nvPr/>
          </p:nvSpPr>
          <p:spPr>
            <a:xfrm rot="-5400000">
              <a:off x="6861141" y="247781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 name="Google Shape;44;p5"/>
            <p:cNvSpPr/>
            <p:nvPr/>
          </p:nvSpPr>
          <p:spPr>
            <a:xfrm flipH="1">
              <a:off x="7965266" y="269296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 name="Google Shape;45;p5"/>
            <p:cNvSpPr/>
            <p:nvPr/>
          </p:nvSpPr>
          <p:spPr>
            <a:xfrm flipH="1">
              <a:off x="8145082" y="330875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p5"/>
            <p:cNvSpPr/>
            <p:nvPr/>
          </p:nvSpPr>
          <p:spPr>
            <a:xfrm rot="-5400000">
              <a:off x="7047599" y="309501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5"/>
            <p:cNvSpPr/>
            <p:nvPr/>
          </p:nvSpPr>
          <p:spPr>
            <a:xfrm flipH="1">
              <a:off x="7276649" y="330250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5"/>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5"/>
            <p:cNvSpPr/>
            <p:nvPr/>
          </p:nvSpPr>
          <p:spPr>
            <a:xfrm flipH="1">
              <a:off x="7462448" y="391829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5"/>
            <p:cNvSpPr/>
            <p:nvPr/>
          </p:nvSpPr>
          <p:spPr>
            <a:xfrm rot="-5400000">
              <a:off x="8102491" y="371847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5"/>
            <p:cNvSpPr/>
            <p:nvPr/>
          </p:nvSpPr>
          <p:spPr>
            <a:xfrm flipH="1">
              <a:off x="8334533" y="392596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5"/>
            <p:cNvSpPr/>
            <p:nvPr/>
          </p:nvSpPr>
          <p:spPr>
            <a:xfrm rot="-5400000">
              <a:off x="8288290" y="43342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 name="Google Shape;53;p5"/>
          <p:cNvSpPr txBox="1"/>
          <p:nvPr>
            <p:ph type="title"/>
          </p:nvPr>
        </p:nvSpPr>
        <p:spPr>
          <a:xfrm>
            <a:off x="823850" y="2053000"/>
            <a:ext cx="4587000" cy="1148700"/>
          </a:xfrm>
          <a:prstGeom prst="rect">
            <a:avLst/>
          </a:prstGeom>
          <a:noFill/>
          <a:ln>
            <a:noFill/>
          </a:ln>
        </p:spPr>
        <p:txBody>
          <a:bodyPr anchorCtr="0" anchor="ctr" bIns="91425" lIns="91425" spcFirstLastPara="1" rIns="91425" wrap="square" tIns="91425"/>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9pPr>
          </a:lstStyle>
          <a:p/>
        </p:txBody>
      </p:sp>
      <p:sp>
        <p:nvSpPr>
          <p:cNvPr id="54" name="Google Shape;54;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55" name="Shape 55"/>
        <p:cNvGrpSpPr/>
        <p:nvPr/>
      </p:nvGrpSpPr>
      <p:grpSpPr>
        <a:xfrm>
          <a:off x="0" y="0"/>
          <a:ext cx="0" cy="0"/>
          <a:chOff x="0" y="0"/>
          <a:chExt cx="0" cy="0"/>
        </a:xfrm>
      </p:grpSpPr>
      <p:grpSp>
        <p:nvGrpSpPr>
          <p:cNvPr id="56" name="Google Shape;56;p6"/>
          <p:cNvGrpSpPr/>
          <p:nvPr/>
        </p:nvGrpSpPr>
        <p:grpSpPr>
          <a:xfrm>
            <a:off x="0" y="381001"/>
            <a:ext cx="1037850" cy="1016288"/>
            <a:chOff x="0" y="381001"/>
            <a:chExt cx="1037850" cy="1016288"/>
          </a:xfrm>
        </p:grpSpPr>
        <p:sp>
          <p:nvSpPr>
            <p:cNvPr id="57" name="Google Shape;57;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9" name="Google Shape;59;p6"/>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60" name="Google Shape;60;p6"/>
          <p:cNvSpPr txBox="1"/>
          <p:nvPr>
            <p:ph idx="1" type="body"/>
          </p:nvPr>
        </p:nvSpPr>
        <p:spPr>
          <a:xfrm>
            <a:off x="1297500" y="1567550"/>
            <a:ext cx="3403200" cy="29112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61" name="Google Shape;61;p6"/>
          <p:cNvSpPr txBox="1"/>
          <p:nvPr>
            <p:ph idx="2" type="body"/>
          </p:nvPr>
        </p:nvSpPr>
        <p:spPr>
          <a:xfrm>
            <a:off x="4933221" y="1567550"/>
            <a:ext cx="3403200" cy="29112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62" name="Google Shape;62;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63" name="Shape 63"/>
        <p:cNvGrpSpPr/>
        <p:nvPr/>
      </p:nvGrpSpPr>
      <p:grpSpPr>
        <a:xfrm>
          <a:off x="0" y="0"/>
          <a:ext cx="0" cy="0"/>
          <a:chOff x="0" y="0"/>
          <a:chExt cx="0" cy="0"/>
        </a:xfrm>
      </p:grpSpPr>
      <p:grpSp>
        <p:nvGrpSpPr>
          <p:cNvPr id="64" name="Google Shape;64;p7"/>
          <p:cNvGrpSpPr/>
          <p:nvPr/>
        </p:nvGrpSpPr>
        <p:grpSpPr>
          <a:xfrm>
            <a:off x="0" y="381001"/>
            <a:ext cx="1037850" cy="1016288"/>
            <a:chOff x="0" y="381001"/>
            <a:chExt cx="1037850" cy="1016288"/>
          </a:xfrm>
        </p:grpSpPr>
        <p:sp>
          <p:nvSpPr>
            <p:cNvPr id="65" name="Google Shape;65;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7" name="Google Shape;67;p7"/>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68" name="Google Shape;68;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69"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8"/>
            <p:cNvSpPr/>
            <p:nvPr/>
          </p:nvSpPr>
          <p:spPr>
            <a:xfrm rot="5400000">
              <a:off x="4840825" y="6000"/>
              <a:ext cx="42987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8"/>
            <p:cNvSpPr/>
            <p:nvPr/>
          </p:nvSpPr>
          <p:spPr>
            <a:xfrm rot="-5400000">
              <a:off x="5618399" y="1236641"/>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8"/>
            <p:cNvSpPr/>
            <p:nvPr/>
          </p:nvSpPr>
          <p:spPr>
            <a:xfrm flipH="1">
              <a:off x="5849857" y="144407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8"/>
            <p:cNvSpPr/>
            <p:nvPr/>
          </p:nvSpPr>
          <p:spPr>
            <a:xfrm rot="-5400000">
              <a:off x="5987081" y="246974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8"/>
            <p:cNvSpPr/>
            <p:nvPr/>
          </p:nvSpPr>
          <p:spPr>
            <a:xfrm flipH="1">
              <a:off x="6222115" y="2677179"/>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8"/>
            <p:cNvSpPr/>
            <p:nvPr/>
          </p:nvSpPr>
          <p:spPr>
            <a:xfrm rot="-5400000">
              <a:off x="6675341" y="186224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8"/>
            <p:cNvSpPr/>
            <p:nvPr/>
          </p:nvSpPr>
          <p:spPr>
            <a:xfrm rot="-5400000">
              <a:off x="6861141" y="247808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8"/>
            <p:cNvSpPr/>
            <p:nvPr/>
          </p:nvSpPr>
          <p:spPr>
            <a:xfrm flipH="1">
              <a:off x="7965266" y="2693191"/>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8"/>
            <p:cNvSpPr/>
            <p:nvPr/>
          </p:nvSpPr>
          <p:spPr>
            <a:xfrm flipH="1">
              <a:off x="8145082" y="330903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8"/>
            <p:cNvSpPr/>
            <p:nvPr/>
          </p:nvSpPr>
          <p:spPr>
            <a:xfrm rot="-5400000">
              <a:off x="7047599" y="309534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8"/>
            <p:cNvSpPr/>
            <p:nvPr/>
          </p:nvSpPr>
          <p:spPr>
            <a:xfrm flipH="1">
              <a:off x="7276649" y="3302781"/>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p8"/>
            <p:cNvSpPr/>
            <p:nvPr/>
          </p:nvSpPr>
          <p:spPr>
            <a:xfrm flipH="1">
              <a:off x="7462448" y="391862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p8"/>
            <p:cNvSpPr/>
            <p:nvPr/>
          </p:nvSpPr>
          <p:spPr>
            <a:xfrm rot="-5400000">
              <a:off x="8102491" y="37188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p8"/>
            <p:cNvSpPr/>
            <p:nvPr/>
          </p:nvSpPr>
          <p:spPr>
            <a:xfrm flipH="1">
              <a:off x="8334533" y="392629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p8"/>
            <p:cNvSpPr/>
            <p:nvPr/>
          </p:nvSpPr>
          <p:spPr>
            <a:xfrm rot="-5400000">
              <a:off x="8288290" y="433470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9" name="Google Shape;89;p8"/>
          <p:cNvSpPr txBox="1"/>
          <p:nvPr>
            <p:ph type="title"/>
          </p:nvPr>
        </p:nvSpPr>
        <p:spPr>
          <a:xfrm>
            <a:off x="823850" y="866775"/>
            <a:ext cx="4587000" cy="3521100"/>
          </a:xfrm>
          <a:prstGeom prst="rect">
            <a:avLst/>
          </a:prstGeom>
          <a:noFill/>
          <a:ln>
            <a:noFill/>
          </a:ln>
        </p:spPr>
        <p:txBody>
          <a:bodyPr anchorCtr="0" anchor="ctr" bIns="91425" lIns="91425" spcFirstLastPara="1" rIns="91425" wrap="square" tIns="91425"/>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9pPr>
          </a:lstStyle>
          <a:p/>
        </p:txBody>
      </p:sp>
      <p:sp>
        <p:nvSpPr>
          <p:cNvPr id="90" name="Google Shape;90;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91" name="Shape 91"/>
        <p:cNvGrpSpPr/>
        <p:nvPr/>
      </p:nvGrpSpPr>
      <p:grpSpPr>
        <a:xfrm>
          <a:off x="0" y="0"/>
          <a:ext cx="0" cy="0"/>
          <a:chOff x="0" y="0"/>
          <a:chExt cx="0" cy="0"/>
        </a:xfrm>
      </p:grpSpPr>
      <p:grpSp>
        <p:nvGrpSpPr>
          <p:cNvPr id="92" name="Google Shape;92;p9"/>
          <p:cNvGrpSpPr/>
          <p:nvPr/>
        </p:nvGrpSpPr>
        <p:grpSpPr>
          <a:xfrm>
            <a:off x="0" y="381001"/>
            <a:ext cx="1037850" cy="1016288"/>
            <a:chOff x="0" y="381001"/>
            <a:chExt cx="1037850" cy="1016288"/>
          </a:xfrm>
        </p:grpSpPr>
        <p:sp>
          <p:nvSpPr>
            <p:cNvPr id="93" name="Google Shape;93;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5" name="Google Shape;95;p9"/>
          <p:cNvSpPr txBox="1"/>
          <p:nvPr>
            <p:ph type="title"/>
          </p:nvPr>
        </p:nvSpPr>
        <p:spPr>
          <a:xfrm>
            <a:off x="1297500" y="1658325"/>
            <a:ext cx="3036300" cy="17517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400"/>
              <a:buFont typeface="Montserrat"/>
              <a:buNone/>
              <a:defRPr b="0" i="0" sz="2400" u="none" cap="none" strike="noStrike">
                <a:solidFill>
                  <a:schemeClr val="lt1"/>
                </a:solidFill>
                <a:latin typeface="Montserrat"/>
                <a:ea typeface="Montserrat"/>
                <a:cs typeface="Montserrat"/>
                <a:sym typeface="Montserrat"/>
              </a:defRPr>
            </a:lvl9pPr>
          </a:lstStyle>
          <a:p/>
        </p:txBody>
      </p:sp>
      <p:sp>
        <p:nvSpPr>
          <p:cNvPr id="96" name="Google Shape;96;p9"/>
          <p:cNvSpPr txBox="1"/>
          <p:nvPr>
            <p:ph idx="1" type="subTitle"/>
          </p:nvPr>
        </p:nvSpPr>
        <p:spPr>
          <a:xfrm>
            <a:off x="1297500" y="3538000"/>
            <a:ext cx="3036300" cy="5061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1pPr>
            <a:lvl2pPr lvl="1"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2pPr>
            <a:lvl3pPr lvl="2"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3pPr>
            <a:lvl4pPr lvl="3"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4pPr>
            <a:lvl5pPr lvl="4"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5pPr>
            <a:lvl6pPr lvl="5"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6pPr>
            <a:lvl7pPr lvl="6"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7pPr>
            <a:lvl8pPr lvl="7"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8pPr>
            <a:lvl9pPr lvl="8"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9pPr>
          </a:lstStyle>
          <a:p/>
        </p:txBody>
      </p:sp>
      <p:sp>
        <p:nvSpPr>
          <p:cNvPr id="97" name="Google Shape;97;p9"/>
          <p:cNvSpPr txBox="1"/>
          <p:nvPr>
            <p:ph idx="2" type="body"/>
          </p:nvPr>
        </p:nvSpPr>
        <p:spPr>
          <a:xfrm>
            <a:off x="4648200" y="1696600"/>
            <a:ext cx="3676800" cy="23475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98" name="Google Shape;98;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99"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fmla="val 50000" name="adj"/>
              </a:avLst>
            </a:prstGeom>
            <a:solidFill>
              <a:schemeClr val="lt1">
                <a:alpha val="9411"/>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10"/>
            <p:cNvSpPr/>
            <p:nvPr/>
          </p:nvSpPr>
          <p:spPr>
            <a:xfrm flipH="1">
              <a:off x="154125" y="3925529"/>
              <a:ext cx="544800" cy="544800"/>
            </a:xfrm>
            <a:prstGeom prst="diagStripe">
              <a:avLst>
                <a:gd fmla="val 50000" name="adj"/>
              </a:avLst>
            </a:prstGeom>
            <a:solidFill>
              <a:schemeClr val="lt1">
                <a:alpha val="9411"/>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3" name="Google Shape;103;p10"/>
          <p:cNvSpPr txBox="1"/>
          <p:nvPr>
            <p:ph idx="1" type="body"/>
          </p:nvPr>
        </p:nvSpPr>
        <p:spPr>
          <a:xfrm>
            <a:off x="812725" y="4305375"/>
            <a:ext cx="6936000" cy="5238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0"/>
              </a:spcBef>
              <a:spcAft>
                <a:spcPts val="0"/>
              </a:spcAft>
              <a:buClr>
                <a:schemeClr val="lt1"/>
              </a:buClr>
              <a:buSzPts val="1300"/>
              <a:buFont typeface="Lato"/>
              <a:buNone/>
              <a:defRPr b="0" i="0" sz="1300" u="none" cap="none" strike="noStrike">
                <a:solidFill>
                  <a:schemeClr val="lt1"/>
                </a:solidFill>
                <a:latin typeface="Lato"/>
                <a:ea typeface="Lato"/>
                <a:cs typeface="Lato"/>
                <a:sym typeface="Lato"/>
              </a:defRPr>
            </a:lvl1pPr>
          </a:lstStyle>
          <a:p/>
        </p:txBody>
      </p:sp>
      <p:sp>
        <p:nvSpPr>
          <p:cNvPr id="104" name="Google Shape;104;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www.trulia.com/"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13"/>
          <p:cNvSpPr txBox="1"/>
          <p:nvPr>
            <p:ph type="ctrTitle"/>
          </p:nvPr>
        </p:nvSpPr>
        <p:spPr>
          <a:xfrm>
            <a:off x="2971450" y="1737225"/>
            <a:ext cx="5988900" cy="102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4000"/>
              <a:buFont typeface="Montserrat"/>
              <a:buNone/>
            </a:pPr>
            <a:r>
              <a:rPr b="0" i="0" lang="en" sz="4000" u="none" cap="none" strike="noStrike">
                <a:solidFill>
                  <a:schemeClr val="lt1"/>
                </a:solidFill>
                <a:latin typeface="Montserrat"/>
                <a:ea typeface="Montserrat"/>
                <a:cs typeface="Montserrat"/>
                <a:sym typeface="Montserrat"/>
              </a:rPr>
              <a:t>Local Scoop</a:t>
            </a:r>
            <a:endParaRPr b="0" i="0" sz="4000" u="none" cap="none" strike="noStrike">
              <a:solidFill>
                <a:schemeClr val="lt1"/>
              </a:solidFill>
              <a:latin typeface="Montserrat"/>
              <a:ea typeface="Montserrat"/>
              <a:cs typeface="Montserrat"/>
              <a:sym typeface="Montserrat"/>
            </a:endParaRPr>
          </a:p>
          <a:p>
            <a:pPr indent="0" lvl="0" marL="0" marR="0" rtl="0" algn="l">
              <a:lnSpc>
                <a:spcPct val="100000"/>
              </a:lnSpc>
              <a:spcBef>
                <a:spcPts val="0"/>
              </a:spcBef>
              <a:spcAft>
                <a:spcPts val="0"/>
              </a:spcAft>
              <a:buClr>
                <a:schemeClr val="lt1"/>
              </a:buClr>
              <a:buSzPts val="4000"/>
              <a:buFont typeface="Montserrat"/>
              <a:buNone/>
            </a:pPr>
            <a:r>
              <a:rPr b="0" i="0" lang="en" sz="1800" u="none" cap="none" strike="noStrike">
                <a:solidFill>
                  <a:schemeClr val="lt1"/>
                </a:solidFill>
                <a:latin typeface="Montserrat"/>
                <a:ea typeface="Montserrat"/>
                <a:cs typeface="Montserrat"/>
                <a:sym typeface="Montserrat"/>
              </a:rPr>
              <a:t>A BreazeHome 5.0 Feature Feasibility Presentation</a:t>
            </a:r>
            <a:endParaRPr b="0" i="0" sz="1800" u="none" cap="none" strike="noStrike">
              <a:solidFill>
                <a:schemeClr val="lt1"/>
              </a:solidFill>
              <a:latin typeface="Montserrat"/>
              <a:ea typeface="Montserrat"/>
              <a:cs typeface="Montserrat"/>
              <a:sym typeface="Montserra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Google Shape;139;p14"/>
          <p:cNvSpPr txBox="1"/>
          <p:nvPr>
            <p:ph type="title"/>
          </p:nvPr>
        </p:nvSpPr>
        <p:spPr>
          <a:xfrm>
            <a:off x="1297500" y="748800"/>
            <a:ext cx="6929400" cy="62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The Team</a:t>
            </a:r>
            <a:endParaRPr b="0" i="0" sz="2400" u="none" cap="none" strike="noStrike">
              <a:solidFill>
                <a:schemeClr val="lt1"/>
              </a:solidFill>
              <a:latin typeface="Montserrat"/>
              <a:ea typeface="Montserrat"/>
              <a:cs typeface="Montserrat"/>
              <a:sym typeface="Montserrat"/>
            </a:endParaRPr>
          </a:p>
        </p:txBody>
      </p:sp>
      <p:sp>
        <p:nvSpPr>
          <p:cNvPr id="140" name="Google Shape;140;p14"/>
          <p:cNvSpPr txBox="1"/>
          <p:nvPr>
            <p:ph idx="1" type="body"/>
          </p:nvPr>
        </p:nvSpPr>
        <p:spPr>
          <a:xfrm>
            <a:off x="1277850" y="1577875"/>
            <a:ext cx="6968700" cy="330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Montserrat"/>
                <a:ea typeface="Montserrat"/>
                <a:cs typeface="Montserrat"/>
                <a:sym typeface="Montserrat"/>
              </a:rPr>
              <a:t>Developers:  </a:t>
            </a:r>
            <a:endParaRPr b="0" i="0" sz="1300" u="none" cap="none" strike="noStrike">
              <a:solidFill>
                <a:schemeClr val="lt1"/>
              </a:solidFill>
              <a:latin typeface="Montserrat"/>
              <a:ea typeface="Montserrat"/>
              <a:cs typeface="Montserrat"/>
              <a:sym typeface="Montserrat"/>
            </a:endParaRPr>
          </a:p>
          <a:p>
            <a:pPr indent="0" lvl="0" marL="0" marR="0" rtl="0" algn="l">
              <a:lnSpc>
                <a:spcPct val="100000"/>
              </a:lnSpc>
              <a:spcBef>
                <a:spcPts val="0"/>
              </a:spcBef>
              <a:spcAft>
                <a:spcPts val="0"/>
              </a:spcAft>
              <a:buClr>
                <a:schemeClr val="lt1"/>
              </a:buClr>
              <a:buSzPts val="1300"/>
              <a:buFont typeface="Lato"/>
              <a:buNone/>
            </a:pPr>
            <a:r>
              <a:t/>
            </a:r>
            <a:endParaRPr b="0" i="0" sz="1300" u="none" cap="none" strike="noStrike">
              <a:solidFill>
                <a:schemeClr val="lt1"/>
              </a:solidFill>
              <a:latin typeface="Montserrat"/>
              <a:ea typeface="Montserrat"/>
              <a:cs typeface="Montserrat"/>
              <a:sym typeface="Montserrat"/>
            </a:endParaRPr>
          </a:p>
          <a:p>
            <a:pPr indent="-311150" lvl="0" marL="457200" marR="0" rtl="0" algn="l">
              <a:lnSpc>
                <a:spcPct val="100000"/>
              </a:lnSpc>
              <a:spcBef>
                <a:spcPts val="0"/>
              </a:spcBef>
              <a:spcAft>
                <a:spcPts val="0"/>
              </a:spcAft>
              <a:buClr>
                <a:schemeClr val="lt1"/>
              </a:buClr>
              <a:buSzPts val="1300"/>
              <a:buFont typeface="Montserrat"/>
              <a:buChar char="●"/>
            </a:pPr>
            <a:r>
              <a:rPr b="0" i="0" lang="en" sz="1300" u="none" cap="none" strike="noStrike">
                <a:solidFill>
                  <a:schemeClr val="lt1"/>
                </a:solidFill>
                <a:latin typeface="Montserrat"/>
                <a:ea typeface="Montserrat"/>
                <a:cs typeface="Montserrat"/>
                <a:sym typeface="Montserrat"/>
              </a:rPr>
              <a:t>Frank Segui</a:t>
            </a:r>
            <a:endParaRPr b="0" i="0" sz="1300" u="none" cap="none" strike="noStrike">
              <a:solidFill>
                <a:schemeClr val="lt1"/>
              </a:solidFill>
              <a:latin typeface="Montserrat"/>
              <a:ea typeface="Montserrat"/>
              <a:cs typeface="Montserrat"/>
              <a:sym typeface="Montserrat"/>
            </a:endParaRPr>
          </a:p>
          <a:p>
            <a:pPr indent="-311150" lvl="0" marL="457200" marR="0" rtl="0" algn="l">
              <a:lnSpc>
                <a:spcPct val="100000"/>
              </a:lnSpc>
              <a:spcBef>
                <a:spcPts val="0"/>
              </a:spcBef>
              <a:spcAft>
                <a:spcPts val="0"/>
              </a:spcAft>
              <a:buClr>
                <a:schemeClr val="lt1"/>
              </a:buClr>
              <a:buSzPts val="1300"/>
              <a:buFont typeface="Montserrat"/>
              <a:buChar char="●"/>
            </a:pPr>
            <a:r>
              <a:rPr b="0" i="0" lang="en" sz="1300" u="none" cap="none" strike="noStrike">
                <a:solidFill>
                  <a:schemeClr val="lt1"/>
                </a:solidFill>
                <a:latin typeface="Montserrat"/>
                <a:ea typeface="Montserrat"/>
                <a:cs typeface="Montserrat"/>
                <a:sym typeface="Montserrat"/>
              </a:rPr>
              <a:t>Orlando Arnosa</a:t>
            </a:r>
            <a:endParaRPr b="0" i="0" sz="1300" u="none" cap="none" strike="noStrike">
              <a:solidFill>
                <a:schemeClr val="lt1"/>
              </a:solidFill>
              <a:latin typeface="Montserrat"/>
              <a:ea typeface="Montserrat"/>
              <a:cs typeface="Montserrat"/>
              <a:sym typeface="Montserrat"/>
            </a:endParaRPr>
          </a:p>
          <a:p>
            <a:pPr indent="-311150" lvl="0" marL="457200" marR="0" rtl="0" algn="l">
              <a:lnSpc>
                <a:spcPct val="100000"/>
              </a:lnSpc>
              <a:spcBef>
                <a:spcPts val="0"/>
              </a:spcBef>
              <a:spcAft>
                <a:spcPts val="0"/>
              </a:spcAft>
              <a:buClr>
                <a:schemeClr val="lt1"/>
              </a:buClr>
              <a:buSzPts val="1300"/>
              <a:buFont typeface="Montserrat"/>
              <a:buChar char="●"/>
            </a:pPr>
            <a:r>
              <a:rPr b="0" i="0" lang="en" sz="1300" u="none" cap="none" strike="noStrike">
                <a:solidFill>
                  <a:schemeClr val="lt1"/>
                </a:solidFill>
                <a:latin typeface="Montserrat"/>
                <a:ea typeface="Montserrat"/>
                <a:cs typeface="Montserrat"/>
                <a:sym typeface="Montserrat"/>
              </a:rPr>
              <a:t>Jose Gabriel Perez Clark</a:t>
            </a:r>
            <a:endParaRPr b="0" i="0" sz="1300" u="none" cap="none" strike="noStrike">
              <a:solidFill>
                <a:schemeClr val="lt1"/>
              </a:solidFill>
              <a:latin typeface="Montserrat"/>
              <a:ea typeface="Montserrat"/>
              <a:cs typeface="Montserrat"/>
              <a:sym typeface="Montserrat"/>
            </a:endParaRPr>
          </a:p>
          <a:p>
            <a:pPr indent="-311150" lvl="0" marL="457200" marR="0" rtl="0" algn="l">
              <a:lnSpc>
                <a:spcPct val="100000"/>
              </a:lnSpc>
              <a:spcBef>
                <a:spcPts val="0"/>
              </a:spcBef>
              <a:spcAft>
                <a:spcPts val="0"/>
              </a:spcAft>
              <a:buClr>
                <a:schemeClr val="lt1"/>
              </a:buClr>
              <a:buSzPts val="1300"/>
              <a:buFont typeface="Montserrat"/>
              <a:buChar char="●"/>
            </a:pPr>
            <a:r>
              <a:rPr b="0" i="0" lang="en" sz="1300" u="none" cap="none" strike="noStrike">
                <a:solidFill>
                  <a:schemeClr val="lt1"/>
                </a:solidFill>
                <a:latin typeface="Montserrat"/>
                <a:ea typeface="Montserrat"/>
                <a:cs typeface="Montserrat"/>
                <a:sym typeface="Montserrat"/>
              </a:rPr>
              <a:t>Richard Jimenez</a:t>
            </a:r>
            <a:endParaRPr b="0" i="0" sz="1300" u="none" cap="none" strike="noStrike">
              <a:solidFill>
                <a:schemeClr val="lt1"/>
              </a:solidFill>
              <a:latin typeface="Montserrat"/>
              <a:ea typeface="Montserrat"/>
              <a:cs typeface="Montserrat"/>
              <a:sym typeface="Montserrat"/>
            </a:endParaRPr>
          </a:p>
          <a:p>
            <a:pPr indent="-311150" lvl="0" marL="457200" marR="0" rtl="0" algn="l">
              <a:lnSpc>
                <a:spcPct val="100000"/>
              </a:lnSpc>
              <a:spcBef>
                <a:spcPts val="0"/>
              </a:spcBef>
              <a:spcAft>
                <a:spcPts val="0"/>
              </a:spcAft>
              <a:buClr>
                <a:schemeClr val="lt1"/>
              </a:buClr>
              <a:buSzPts val="1300"/>
              <a:buFont typeface="Montserrat"/>
              <a:buChar char="●"/>
            </a:pPr>
            <a:r>
              <a:rPr b="0" i="0" lang="en" sz="1300" u="none" cap="none" strike="noStrike">
                <a:solidFill>
                  <a:schemeClr val="lt1"/>
                </a:solidFill>
                <a:latin typeface="Montserrat"/>
                <a:ea typeface="Montserrat"/>
                <a:cs typeface="Montserrat"/>
                <a:sym typeface="Montserrat"/>
              </a:rPr>
              <a:t>Uchenna Ohaeto</a:t>
            </a:r>
            <a:endParaRPr b="0" i="0" sz="1300" u="none" cap="none" strike="noStrike">
              <a:solidFill>
                <a:schemeClr val="lt1"/>
              </a:solidFill>
              <a:latin typeface="Montserrat"/>
              <a:ea typeface="Montserrat"/>
              <a:cs typeface="Montserrat"/>
              <a:sym typeface="Montserrat"/>
            </a:endParaRPr>
          </a:p>
          <a:p>
            <a:pPr indent="0" lvl="0" marL="0" marR="0" rtl="0" algn="l">
              <a:lnSpc>
                <a:spcPct val="100000"/>
              </a:lnSpc>
              <a:spcBef>
                <a:spcPts val="0"/>
              </a:spcBef>
              <a:spcAft>
                <a:spcPts val="0"/>
              </a:spcAft>
              <a:buClr>
                <a:schemeClr val="lt1"/>
              </a:buClr>
              <a:buSzPts val="1300"/>
              <a:buFont typeface="Lato"/>
              <a:buNone/>
            </a:pPr>
            <a:r>
              <a:t/>
            </a:r>
            <a:endParaRPr b="0" i="0" sz="1300" u="none" cap="none" strike="noStrike">
              <a:solidFill>
                <a:schemeClr val="lt1"/>
              </a:solidFill>
              <a:latin typeface="Montserrat"/>
              <a:ea typeface="Montserrat"/>
              <a:cs typeface="Montserrat"/>
              <a:sym typeface="Montserrat"/>
            </a:endParaRPr>
          </a:p>
          <a:p>
            <a:pPr indent="0" lvl="0" marL="0" marR="0" rtl="0" algn="l">
              <a:lnSpc>
                <a:spcPct val="100000"/>
              </a:lnSpc>
              <a:spcBef>
                <a:spcPts val="0"/>
              </a:spcBef>
              <a:spcAft>
                <a:spcPts val="0"/>
              </a:spcAft>
              <a:buClr>
                <a:schemeClr val="lt1"/>
              </a:buClr>
              <a:buSzPts val="1300"/>
              <a:buFont typeface="Lato"/>
              <a:buNone/>
            </a:pPr>
            <a:r>
              <a:rPr b="0" i="0" lang="en" sz="1300" u="none" cap="none" strike="noStrike">
                <a:solidFill>
                  <a:schemeClr val="lt1"/>
                </a:solidFill>
                <a:latin typeface="Montserrat"/>
                <a:ea typeface="Montserrat"/>
                <a:cs typeface="Montserrat"/>
                <a:sym typeface="Montserrat"/>
              </a:rPr>
              <a:t>Product Owner:  </a:t>
            </a:r>
            <a:endParaRPr b="0" i="0" sz="1300" u="none" cap="none" strike="noStrike">
              <a:solidFill>
                <a:schemeClr val="lt1"/>
              </a:solidFill>
              <a:latin typeface="Montserrat"/>
              <a:ea typeface="Montserrat"/>
              <a:cs typeface="Montserrat"/>
              <a:sym typeface="Montserrat"/>
            </a:endParaRPr>
          </a:p>
          <a:p>
            <a:pPr indent="0" lvl="0" marL="0" marR="0" rtl="0" algn="l">
              <a:lnSpc>
                <a:spcPct val="100000"/>
              </a:lnSpc>
              <a:spcBef>
                <a:spcPts val="0"/>
              </a:spcBef>
              <a:spcAft>
                <a:spcPts val="0"/>
              </a:spcAft>
              <a:buClr>
                <a:schemeClr val="lt1"/>
              </a:buClr>
              <a:buSzPts val="1300"/>
              <a:buFont typeface="Lato"/>
              <a:buNone/>
            </a:pPr>
            <a:r>
              <a:t/>
            </a:r>
            <a:endParaRPr b="0" i="0" sz="1300" u="none" cap="none" strike="noStrike">
              <a:solidFill>
                <a:schemeClr val="lt1"/>
              </a:solidFill>
              <a:latin typeface="Montserrat"/>
              <a:ea typeface="Montserrat"/>
              <a:cs typeface="Montserrat"/>
              <a:sym typeface="Montserrat"/>
            </a:endParaRPr>
          </a:p>
          <a:p>
            <a:pPr indent="-311150" lvl="0" marL="457200" marR="0" rtl="0" algn="l">
              <a:lnSpc>
                <a:spcPct val="100000"/>
              </a:lnSpc>
              <a:spcBef>
                <a:spcPts val="0"/>
              </a:spcBef>
              <a:spcAft>
                <a:spcPts val="0"/>
              </a:spcAft>
              <a:buClr>
                <a:schemeClr val="lt1"/>
              </a:buClr>
              <a:buSzPts val="1300"/>
              <a:buFont typeface="Montserrat"/>
              <a:buChar char="●"/>
            </a:pPr>
            <a:r>
              <a:rPr b="0" i="0" lang="en" sz="1300" u="none" cap="none" strike="noStrike">
                <a:solidFill>
                  <a:schemeClr val="lt1"/>
                </a:solidFill>
                <a:latin typeface="Montserrat"/>
                <a:ea typeface="Montserrat"/>
                <a:cs typeface="Montserrat"/>
                <a:sym typeface="Montserrat"/>
              </a:rPr>
              <a:t>Dr. Masoud</a:t>
            </a:r>
            <a:r>
              <a:rPr b="0" i="0" lang="en" sz="1300" u="none" cap="none" strike="noStrike">
                <a:solidFill>
                  <a:schemeClr val="dk1"/>
                </a:solidFill>
                <a:latin typeface="Montserrat"/>
                <a:ea typeface="Montserrat"/>
                <a:cs typeface="Montserrat"/>
                <a:sym typeface="Montserrat"/>
              </a:rPr>
              <a:t> </a:t>
            </a:r>
            <a:r>
              <a:rPr b="0" i="0" lang="en" sz="1300" u="none" cap="none" strike="noStrike">
                <a:solidFill>
                  <a:schemeClr val="lt1"/>
                </a:solidFill>
                <a:latin typeface="Montserrat"/>
                <a:ea typeface="Montserrat"/>
                <a:cs typeface="Montserrat"/>
                <a:sym typeface="Montserrat"/>
              </a:rPr>
              <a:t>Sadjadi</a:t>
            </a:r>
            <a:endParaRPr b="0" i="0" sz="1300" u="none" cap="none" strike="noStrike">
              <a:solidFill>
                <a:schemeClr val="lt1"/>
              </a:solidFill>
              <a:latin typeface="Montserrat"/>
              <a:ea typeface="Montserrat"/>
              <a:cs typeface="Montserrat"/>
              <a:sym typeface="Montserrat"/>
            </a:endParaRPr>
          </a:p>
          <a:p>
            <a:pPr indent="-317500" lvl="0" marL="457200" marR="0" rtl="0" algn="l">
              <a:lnSpc>
                <a:spcPct val="100000"/>
              </a:lnSpc>
              <a:spcBef>
                <a:spcPts val="0"/>
              </a:spcBef>
              <a:spcAft>
                <a:spcPts val="0"/>
              </a:spcAft>
              <a:buClr>
                <a:srgbClr val="FFFFFF"/>
              </a:buClr>
              <a:buSzPts val="1400"/>
              <a:buFont typeface="Montserrat"/>
              <a:buChar char="●"/>
            </a:pPr>
            <a:r>
              <a:rPr b="0" i="0" lang="en" sz="1400" u="none" cap="none" strike="noStrike">
                <a:solidFill>
                  <a:srgbClr val="FFFFFF"/>
                </a:solidFill>
                <a:latin typeface="Arial"/>
                <a:ea typeface="Arial"/>
                <a:cs typeface="Arial"/>
                <a:sym typeface="Arial"/>
              </a:rPr>
              <a:t>sadjadi@cs.fiu.edu</a:t>
            </a:r>
            <a:endParaRPr b="0" i="0" sz="1400" u="none" cap="none" strike="noStrike">
              <a:solidFill>
                <a:srgbClr val="FFFFFF"/>
              </a:solidFill>
              <a:latin typeface="Montserrat"/>
              <a:ea typeface="Montserrat"/>
              <a:cs typeface="Montserrat"/>
              <a:sym typeface="Montserrat"/>
            </a:endParaRPr>
          </a:p>
          <a:p>
            <a:pPr indent="0" lvl="0" marL="0" marR="0" rtl="0" algn="l">
              <a:lnSpc>
                <a:spcPct val="115000"/>
              </a:lnSpc>
              <a:spcBef>
                <a:spcPts val="0"/>
              </a:spcBef>
              <a:spcAft>
                <a:spcPts val="1600"/>
              </a:spcAft>
              <a:buClr>
                <a:schemeClr val="lt1"/>
              </a:buClr>
              <a:buSzPts val="1300"/>
              <a:buFont typeface="Lato"/>
              <a:buNone/>
            </a:pPr>
            <a:r>
              <a:t/>
            </a:r>
            <a:endParaRPr b="0" i="0" sz="1300" u="none" cap="none" strike="noStrike">
              <a:solidFill>
                <a:schemeClr val="lt1"/>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Google Shape;145;p15"/>
          <p:cNvSpPr txBox="1"/>
          <p:nvPr>
            <p:ph type="title"/>
          </p:nvPr>
        </p:nvSpPr>
        <p:spPr>
          <a:xfrm>
            <a:off x="1186150" y="767600"/>
            <a:ext cx="4291500" cy="61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The Problem</a:t>
            </a:r>
            <a:endParaRPr b="0" i="0" sz="2400" u="none" cap="none" strike="noStrike">
              <a:solidFill>
                <a:schemeClr val="lt1"/>
              </a:solidFill>
              <a:latin typeface="Montserrat"/>
              <a:ea typeface="Montserrat"/>
              <a:cs typeface="Montserrat"/>
              <a:sym typeface="Montserrat"/>
            </a:endParaRPr>
          </a:p>
        </p:txBody>
      </p:sp>
      <p:sp>
        <p:nvSpPr>
          <p:cNvPr id="146" name="Google Shape;146;p15"/>
          <p:cNvSpPr txBox="1"/>
          <p:nvPr/>
        </p:nvSpPr>
        <p:spPr>
          <a:xfrm>
            <a:off x="982275" y="1607350"/>
            <a:ext cx="6152700" cy="267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lt1"/>
                </a:solidFill>
                <a:latin typeface="Arial"/>
                <a:ea typeface="Arial"/>
                <a:cs typeface="Arial"/>
                <a:sym typeface="Arial"/>
              </a:rPr>
              <a:t>When the typical user browses for homes/properties to purchase or move into, one of the most important factors influencing their decision on their purchase is the community surrounding the property. In a typical situation, the user would most likely open a new browsing tab/window and begin a separate search on the community to gain more information on what the community has to offer. </a:t>
            </a:r>
            <a:endParaRPr b="0"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lt1"/>
                </a:solidFill>
                <a:latin typeface="Arial"/>
                <a:ea typeface="Arial"/>
                <a:cs typeface="Arial"/>
                <a:sym typeface="Arial"/>
              </a:rPr>
              <a:t>Currently, there is not a centralized page where users can see information of the surrounding communities. In the page for renting or buying a home, there is some information regarding the surrounding area that needs a lot of improvement.</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sp>
        <p:nvSpPr>
          <p:cNvPr id="151" name="Google Shape;151;p16"/>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Competitor Solutions</a:t>
            </a:r>
            <a:endParaRPr b="0" i="0" sz="2400" u="none" cap="none" strike="noStrike">
              <a:solidFill>
                <a:schemeClr val="lt1"/>
              </a:solidFill>
              <a:latin typeface="Montserrat"/>
              <a:ea typeface="Montserrat"/>
              <a:cs typeface="Montserrat"/>
              <a:sym typeface="Montserrat"/>
            </a:endParaRPr>
          </a:p>
        </p:txBody>
      </p:sp>
      <p:sp>
        <p:nvSpPr>
          <p:cNvPr id="152" name="Google Shape;152;p16"/>
          <p:cNvSpPr txBox="1"/>
          <p:nvPr>
            <p:ph idx="1" type="body"/>
          </p:nvPr>
        </p:nvSpPr>
        <p:spPr>
          <a:xfrm>
            <a:off x="1297500" y="1183575"/>
            <a:ext cx="7038900" cy="100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1"/>
              </a:buClr>
              <a:buSzPts val="1300"/>
              <a:buFont typeface="Lato"/>
              <a:buNone/>
            </a:pPr>
            <a:r>
              <a:rPr b="1" i="0" lang="en" sz="1200" u="none" cap="none" strike="noStrike">
                <a:solidFill>
                  <a:schemeClr val="lt1"/>
                </a:solidFill>
                <a:latin typeface="Arial"/>
                <a:ea typeface="Arial"/>
                <a:cs typeface="Arial"/>
                <a:sym typeface="Arial"/>
              </a:rPr>
              <a:t>Website: </a:t>
            </a:r>
            <a:r>
              <a:rPr b="0" i="0" lang="en" sz="1200" u="sng" cap="none" strike="noStrike">
                <a:solidFill>
                  <a:schemeClr val="hlink"/>
                </a:solidFill>
                <a:latin typeface="Arial"/>
                <a:ea typeface="Arial"/>
                <a:cs typeface="Arial"/>
                <a:sym typeface="Arial"/>
                <a:hlinkClick r:id="rId3"/>
              </a:rPr>
              <a:t>https://www.trulia.com/</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1300"/>
              <a:buFont typeface="Lato"/>
              <a:buNone/>
            </a:pPr>
            <a:r>
              <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1300"/>
              <a:buFont typeface="Lato"/>
              <a:buNone/>
            </a:pPr>
            <a:r>
              <a:rPr b="0" i="0" lang="en" sz="1200" u="none" cap="none" strike="noStrike">
                <a:solidFill>
                  <a:schemeClr val="lt1"/>
                </a:solidFill>
                <a:latin typeface="Arial"/>
                <a:ea typeface="Arial"/>
                <a:cs typeface="Arial"/>
                <a:sym typeface="Arial"/>
              </a:rPr>
              <a:t>The implementation found on the website Trulia is a great example of what we will be striving for when as we work on this project.</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1600"/>
              </a:spcAft>
              <a:buClr>
                <a:schemeClr val="lt1"/>
              </a:buClr>
              <a:buSzPts val="1300"/>
              <a:buFont typeface="Lato"/>
              <a:buNone/>
            </a:pPr>
            <a:r>
              <a:t/>
            </a:r>
            <a:endParaRPr b="0" i="0" sz="1300" u="none" cap="none" strike="noStrike">
              <a:solidFill>
                <a:schemeClr val="lt1"/>
              </a:solidFill>
              <a:latin typeface="Lato"/>
              <a:ea typeface="Lato"/>
              <a:cs typeface="Lato"/>
              <a:sym typeface="Lato"/>
            </a:endParaRPr>
          </a:p>
        </p:txBody>
      </p:sp>
      <p:pic>
        <p:nvPicPr>
          <p:cNvPr id="153" name="Google Shape;153;p16"/>
          <p:cNvPicPr preferRelativeResize="0"/>
          <p:nvPr/>
        </p:nvPicPr>
        <p:blipFill rotWithShape="1">
          <a:blip r:embed="rId4">
            <a:alphaModFix/>
          </a:blip>
          <a:srcRect b="0" l="0" r="0" t="0"/>
          <a:stretch/>
        </p:blipFill>
        <p:spPr>
          <a:xfrm>
            <a:off x="1420425" y="2187675"/>
            <a:ext cx="5943600" cy="1981200"/>
          </a:xfrm>
          <a:prstGeom prst="rect">
            <a:avLst/>
          </a:prstGeom>
          <a:noFill/>
          <a:ln>
            <a:noFill/>
          </a:ln>
        </p:spPr>
      </p:pic>
      <p:sp>
        <p:nvSpPr>
          <p:cNvPr id="154" name="Google Shape;154;p16"/>
          <p:cNvSpPr txBox="1"/>
          <p:nvPr/>
        </p:nvSpPr>
        <p:spPr>
          <a:xfrm>
            <a:off x="1297500" y="3715500"/>
            <a:ext cx="6426600" cy="14280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chemeClr val="lt1"/>
                </a:solidFill>
                <a:latin typeface="Arial"/>
                <a:ea typeface="Arial"/>
                <a:cs typeface="Arial"/>
                <a:sym typeface="Arial"/>
              </a:rPr>
              <a:t> </a:t>
            </a:r>
            <a:r>
              <a:rPr b="0" i="0" lang="en" sz="1200" u="none" cap="none" strike="noStrike">
                <a:solidFill>
                  <a:schemeClr val="lt1"/>
                </a:solidFill>
                <a:latin typeface="Arial"/>
                <a:ea typeface="Arial"/>
                <a:cs typeface="Arial"/>
                <a:sym typeface="Arial"/>
              </a:rPr>
              <a:t>Clicking a property of interest reveals an item menu below the property information. The item list   contains the different categories of interest when researching a community.</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sp>
        <p:nvSpPr>
          <p:cNvPr id="159" name="Google Shape;159;p17"/>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Competitor Solutions (cont.)</a:t>
            </a:r>
            <a:endParaRPr b="0" i="0" sz="2400" u="none" cap="none" strike="noStrike">
              <a:solidFill>
                <a:schemeClr val="lt1"/>
              </a:solidFill>
              <a:latin typeface="Montserrat"/>
              <a:ea typeface="Montserrat"/>
              <a:cs typeface="Montserrat"/>
              <a:sym typeface="Montserrat"/>
            </a:endParaRPr>
          </a:p>
        </p:txBody>
      </p:sp>
      <p:sp>
        <p:nvSpPr>
          <p:cNvPr id="160" name="Google Shape;160;p17"/>
          <p:cNvSpPr txBox="1"/>
          <p:nvPr>
            <p:ph idx="1" type="body"/>
          </p:nvPr>
        </p:nvSpPr>
        <p:spPr>
          <a:xfrm>
            <a:off x="1297500" y="4089800"/>
            <a:ext cx="7038900" cy="830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1"/>
              </a:buClr>
              <a:buSzPts val="1300"/>
              <a:buFont typeface="Lato"/>
              <a:buNone/>
            </a:pPr>
            <a:r>
              <a:rPr b="0" i="0" lang="en" sz="1200" u="none" cap="none" strike="noStrike">
                <a:solidFill>
                  <a:schemeClr val="lt1"/>
                </a:solidFill>
                <a:latin typeface="Arial"/>
                <a:ea typeface="Arial"/>
                <a:cs typeface="Arial"/>
                <a:sym typeface="Arial"/>
              </a:rPr>
              <a:t>Clicking an item in the menu open a modal window that features an expanded view of the categories along with a map and detailed information to the right of the map.</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1300"/>
              <a:buFont typeface="Lato"/>
              <a:buNone/>
            </a:pPr>
            <a:r>
              <a:rPr b="0" i="0" lang="en" sz="1200" u="none" cap="none" strike="noStrike">
                <a:solidFill>
                  <a:schemeClr val="lt1"/>
                </a:solidFill>
                <a:latin typeface="Arial"/>
                <a:ea typeface="Arial"/>
                <a:cs typeface="Arial"/>
                <a:sym typeface="Arial"/>
              </a:rPr>
              <a:t>There is also a feature that allows to list and browse neighborhoods without jumping into a property first.</a:t>
            </a:r>
            <a:endParaRPr b="0" i="0" sz="1300" u="none" cap="none" strike="noStrike">
              <a:solidFill>
                <a:schemeClr val="lt1"/>
              </a:solidFill>
              <a:latin typeface="Arial"/>
              <a:ea typeface="Arial"/>
              <a:cs typeface="Arial"/>
              <a:sym typeface="Arial"/>
            </a:endParaRPr>
          </a:p>
        </p:txBody>
      </p:sp>
      <p:pic>
        <p:nvPicPr>
          <p:cNvPr id="161" name="Google Shape;161;p17"/>
          <p:cNvPicPr preferRelativeResize="0"/>
          <p:nvPr/>
        </p:nvPicPr>
        <p:blipFill rotWithShape="1">
          <a:blip r:embed="rId3">
            <a:alphaModFix/>
          </a:blip>
          <a:srcRect b="0" l="0" r="0" t="0"/>
          <a:stretch/>
        </p:blipFill>
        <p:spPr>
          <a:xfrm>
            <a:off x="1601125" y="1082850"/>
            <a:ext cx="5049325" cy="2977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 name="Shape 165"/>
        <p:cNvGrpSpPr/>
        <p:nvPr/>
      </p:nvGrpSpPr>
      <p:grpSpPr>
        <a:xfrm>
          <a:off x="0" y="0"/>
          <a:ext cx="0" cy="0"/>
          <a:chOff x="0" y="0"/>
          <a:chExt cx="0" cy="0"/>
        </a:xfrm>
      </p:grpSpPr>
      <p:sp>
        <p:nvSpPr>
          <p:cNvPr id="166" name="Google Shape;166;p18"/>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Competitor Solution (cont.)</a:t>
            </a:r>
            <a:endParaRPr b="0" i="0" sz="2400" u="none" cap="none" strike="noStrike">
              <a:solidFill>
                <a:schemeClr val="lt1"/>
              </a:solidFill>
              <a:latin typeface="Montserrat"/>
              <a:ea typeface="Montserrat"/>
              <a:cs typeface="Montserrat"/>
              <a:sym typeface="Montserrat"/>
            </a:endParaRPr>
          </a:p>
        </p:txBody>
      </p:sp>
      <p:sp>
        <p:nvSpPr>
          <p:cNvPr id="167" name="Google Shape;167;p18"/>
          <p:cNvSpPr txBox="1"/>
          <p:nvPr>
            <p:ph idx="1" type="body"/>
          </p:nvPr>
        </p:nvSpPr>
        <p:spPr>
          <a:xfrm>
            <a:off x="1297500" y="3964775"/>
            <a:ext cx="7038900" cy="839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1"/>
              </a:buClr>
              <a:buSzPts val="1300"/>
              <a:buFont typeface="Lato"/>
              <a:buNone/>
            </a:pPr>
            <a:r>
              <a:rPr b="0" i="0" lang="en" sz="1200" u="none" cap="none" strike="noStrike">
                <a:solidFill>
                  <a:schemeClr val="lt1"/>
                </a:solidFill>
                <a:latin typeface="Arial"/>
                <a:ea typeface="Arial"/>
                <a:cs typeface="Arial"/>
                <a:sym typeface="Arial"/>
              </a:rPr>
              <a:t>This would allow users to explore details about areas they plan on moving without needing to go over searches and properties list first. Then they can either search the area or go from this straight to some possible properties.</a:t>
            </a:r>
            <a:endParaRPr b="0" i="0" sz="1300" u="none" cap="none" strike="noStrike">
              <a:solidFill>
                <a:schemeClr val="lt1"/>
              </a:solidFill>
              <a:latin typeface="Arial"/>
              <a:ea typeface="Arial"/>
              <a:cs typeface="Arial"/>
              <a:sym typeface="Arial"/>
            </a:endParaRPr>
          </a:p>
        </p:txBody>
      </p:sp>
      <p:pic>
        <p:nvPicPr>
          <p:cNvPr id="168" name="Google Shape;168;p18"/>
          <p:cNvPicPr preferRelativeResize="0"/>
          <p:nvPr/>
        </p:nvPicPr>
        <p:blipFill rotWithShape="1">
          <a:blip r:embed="rId3">
            <a:alphaModFix/>
          </a:blip>
          <a:srcRect b="0" l="0" r="0" t="0"/>
          <a:stretch/>
        </p:blipFill>
        <p:spPr>
          <a:xfrm>
            <a:off x="1702450" y="1031600"/>
            <a:ext cx="5739100" cy="28419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Google Shape;173;p19"/>
          <p:cNvSpPr txBox="1"/>
          <p:nvPr>
            <p:ph type="title"/>
          </p:nvPr>
        </p:nvSpPr>
        <p:spPr>
          <a:xfrm>
            <a:off x="1297500" y="692225"/>
            <a:ext cx="7038900" cy="62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Proposed Solutions</a:t>
            </a:r>
            <a:endParaRPr b="0" i="0" sz="2400" u="none" cap="none" strike="noStrike">
              <a:solidFill>
                <a:schemeClr val="lt1"/>
              </a:solidFill>
              <a:latin typeface="Montserrat"/>
              <a:ea typeface="Montserrat"/>
              <a:cs typeface="Montserrat"/>
              <a:sym typeface="Montserrat"/>
            </a:endParaRPr>
          </a:p>
        </p:txBody>
      </p:sp>
      <p:sp>
        <p:nvSpPr>
          <p:cNvPr id="174" name="Google Shape;174;p19"/>
          <p:cNvSpPr txBox="1"/>
          <p:nvPr>
            <p:ph idx="1" type="body"/>
          </p:nvPr>
        </p:nvSpPr>
        <p:spPr>
          <a:xfrm>
            <a:off x="1297500" y="1321625"/>
            <a:ext cx="7038900" cy="3473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0" i="0" lang="en" sz="1200" u="none" cap="none" strike="noStrike">
                <a:solidFill>
                  <a:schemeClr val="lt1"/>
                </a:solidFill>
                <a:latin typeface="Arial"/>
                <a:ea typeface="Arial"/>
                <a:cs typeface="Arial"/>
                <a:sym typeface="Arial"/>
              </a:rPr>
              <a:t>To enhance a user’s browsing experience on BreazeHome, the ideal solution would involve to main points:</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Arial"/>
              <a:buChar char="●"/>
            </a:pPr>
            <a:r>
              <a:rPr b="0" i="0" lang="en" sz="1200" u="none" cap="none" strike="noStrike">
                <a:solidFill>
                  <a:schemeClr val="lt1"/>
                </a:solidFill>
                <a:latin typeface="Arial"/>
                <a:ea typeface="Arial"/>
                <a:cs typeface="Arial"/>
                <a:sym typeface="Arial"/>
              </a:rPr>
              <a:t>Improve on the current features by improving user interface, APIs in use, and fix some bugs and issues.</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Arial"/>
              <a:buChar char="●"/>
            </a:pPr>
            <a:r>
              <a:rPr b="0" i="0" lang="en" sz="1200" u="none" cap="none" strike="noStrike">
                <a:solidFill>
                  <a:schemeClr val="lt1"/>
                </a:solidFill>
                <a:latin typeface="Arial"/>
                <a:ea typeface="Arial"/>
                <a:cs typeface="Arial"/>
                <a:sym typeface="Arial"/>
              </a:rPr>
              <a:t>Add additional features that allows users quickly access important information concerning the communities.</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en" sz="1200" u="none" cap="none" strike="noStrike">
                <a:solidFill>
                  <a:schemeClr val="lt1"/>
                </a:solidFill>
                <a:latin typeface="Arial"/>
                <a:ea typeface="Arial"/>
                <a:cs typeface="Arial"/>
                <a:sym typeface="Arial"/>
              </a:rPr>
              <a:t> </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en" sz="1200" u="none" cap="none" strike="noStrike">
                <a:solidFill>
                  <a:schemeClr val="lt1"/>
                </a:solidFill>
                <a:latin typeface="Arial"/>
                <a:ea typeface="Arial"/>
                <a:cs typeface="Arial"/>
                <a:sym typeface="Arial"/>
              </a:rPr>
              <a:t>Neighborhood Details:</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Arial"/>
              <a:buChar char="●"/>
            </a:pPr>
            <a:r>
              <a:rPr b="0" i="0" lang="en" sz="1200" u="none" cap="none" strike="noStrike">
                <a:solidFill>
                  <a:schemeClr val="lt1"/>
                </a:solidFill>
                <a:latin typeface="Arial"/>
                <a:ea typeface="Arial"/>
                <a:cs typeface="Arial"/>
                <a:sym typeface="Arial"/>
              </a:rPr>
              <a:t>Map - Make more interactive and responsive.</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Arial"/>
              <a:buChar char="●"/>
            </a:pPr>
            <a:r>
              <a:rPr b="0" i="0" lang="en" sz="1200" u="none" cap="none" strike="noStrike">
                <a:solidFill>
                  <a:schemeClr val="lt1"/>
                </a:solidFill>
                <a:latin typeface="Arial"/>
                <a:ea typeface="Arial"/>
                <a:cs typeface="Arial"/>
                <a:sym typeface="Arial"/>
              </a:rPr>
              <a:t>Local schools – Fix/Enhancement </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Arial"/>
              <a:buChar char="●"/>
            </a:pPr>
            <a:r>
              <a:rPr b="0" i="0" lang="en" sz="1200" u="none" cap="none" strike="noStrike">
                <a:solidFill>
                  <a:schemeClr val="lt1"/>
                </a:solidFill>
                <a:latin typeface="Arial"/>
                <a:ea typeface="Arial"/>
                <a:cs typeface="Arial"/>
                <a:sym typeface="Arial"/>
              </a:rPr>
              <a:t>Public Transportation – implement/enhance current information</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Arial"/>
              <a:buChar char="●"/>
            </a:pPr>
            <a:r>
              <a:rPr b="0" i="0" lang="en" sz="1200" u="none" cap="none" strike="noStrike">
                <a:solidFill>
                  <a:schemeClr val="lt1"/>
                </a:solidFill>
                <a:latin typeface="Arial"/>
                <a:ea typeface="Arial"/>
                <a:cs typeface="Arial"/>
                <a:sym typeface="Arial"/>
              </a:rPr>
              <a:t>Crime rate - implement or fix data retrieval</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Arial"/>
              <a:buChar char="●"/>
            </a:pPr>
            <a:r>
              <a:rPr b="0" i="0" lang="en" sz="1200" u="none" cap="none" strike="noStrike">
                <a:solidFill>
                  <a:schemeClr val="lt1"/>
                </a:solidFill>
                <a:latin typeface="Arial"/>
                <a:ea typeface="Arial"/>
                <a:cs typeface="Arial"/>
                <a:sym typeface="Arial"/>
              </a:rPr>
              <a:t>Hospitals – implement </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Arial"/>
              <a:buChar char="●"/>
            </a:pPr>
            <a:r>
              <a:rPr b="0" i="0" lang="en" sz="1200" u="none" cap="none" strike="noStrike">
                <a:solidFill>
                  <a:schemeClr val="lt1"/>
                </a:solidFill>
                <a:latin typeface="Arial"/>
                <a:ea typeface="Arial"/>
                <a:cs typeface="Arial"/>
                <a:sym typeface="Arial"/>
              </a:rPr>
              <a:t>Property tax rates - implement</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Arial"/>
              <a:buChar char="●"/>
            </a:pPr>
            <a:r>
              <a:rPr b="0" i="0" lang="en" sz="1200" u="none" cap="none" strike="noStrike">
                <a:solidFill>
                  <a:schemeClr val="lt1"/>
                </a:solidFill>
                <a:latin typeface="Arial"/>
                <a:ea typeface="Arial"/>
                <a:cs typeface="Arial"/>
                <a:sym typeface="Arial"/>
              </a:rPr>
              <a:t>Available energy providers - implement</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Arial"/>
              <a:buChar char="●"/>
            </a:pPr>
            <a:r>
              <a:rPr b="0" i="0" lang="en" sz="1200" u="none" cap="none" strike="noStrike">
                <a:solidFill>
                  <a:schemeClr val="lt1"/>
                </a:solidFill>
                <a:latin typeface="Arial"/>
                <a:ea typeface="Arial"/>
                <a:cs typeface="Arial"/>
                <a:sym typeface="Arial"/>
              </a:rPr>
              <a:t>Available internet/cable providers - implement</a:t>
            </a:r>
            <a:endParaRPr b="0" i="0" sz="12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Google Shape;179;p20"/>
          <p:cNvSpPr txBox="1"/>
          <p:nvPr>
            <p:ph type="title"/>
          </p:nvPr>
        </p:nvSpPr>
        <p:spPr>
          <a:xfrm>
            <a:off x="1158300" y="861600"/>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Proposed Solution (cont.)</a:t>
            </a:r>
            <a:endParaRPr b="0" i="0" sz="2400" u="none" cap="none" strike="noStrike">
              <a:solidFill>
                <a:schemeClr val="lt1"/>
              </a:solidFill>
              <a:latin typeface="Montserrat"/>
              <a:ea typeface="Montserrat"/>
              <a:cs typeface="Montserrat"/>
              <a:sym typeface="Montserrat"/>
            </a:endParaRPr>
          </a:p>
        </p:txBody>
      </p:sp>
      <p:sp>
        <p:nvSpPr>
          <p:cNvPr id="180" name="Google Shape;180;p20"/>
          <p:cNvSpPr txBox="1"/>
          <p:nvPr/>
        </p:nvSpPr>
        <p:spPr>
          <a:xfrm>
            <a:off x="1158300" y="1417800"/>
            <a:ext cx="6513600" cy="2897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chemeClr val="lt1"/>
                </a:solidFill>
                <a:latin typeface="Arial"/>
                <a:ea typeface="Arial"/>
                <a:cs typeface="Arial"/>
                <a:sym typeface="Arial"/>
              </a:rPr>
              <a:t>[Enhancement] Neighborhood Amenities: needs to be implemented, currently no information is being displayed when an amenity is selected.</a:t>
            </a:r>
            <a:endParaRPr b="0" i="0" sz="14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4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chemeClr val="lt1"/>
                </a:solidFill>
                <a:latin typeface="Arial"/>
                <a:ea typeface="Arial"/>
                <a:cs typeface="Arial"/>
                <a:sym typeface="Arial"/>
              </a:rPr>
              <a:t>[Implementation] We would like to add a separate page to BreazeHome that is a dedicated portal for browsing the information of communities. This portal will feature:</a:t>
            </a:r>
            <a:endParaRPr b="0" i="0" sz="1400" u="none" cap="none" strike="noStrike">
              <a:solidFill>
                <a:schemeClr val="lt1"/>
              </a:solidFill>
              <a:latin typeface="Arial"/>
              <a:ea typeface="Arial"/>
              <a:cs typeface="Arial"/>
              <a:sym typeface="Arial"/>
            </a:endParaRPr>
          </a:p>
          <a:p>
            <a:pPr indent="-317500" lvl="0" marL="457200" marR="0" rtl="0" algn="l">
              <a:lnSpc>
                <a:spcPct val="115000"/>
              </a:lnSpc>
              <a:spcBef>
                <a:spcPts val="0"/>
              </a:spcBef>
              <a:spcAft>
                <a:spcPts val="0"/>
              </a:spcAft>
              <a:buClr>
                <a:schemeClr val="lt1"/>
              </a:buClr>
              <a:buSzPts val="1400"/>
              <a:buFont typeface="Arial"/>
              <a:buChar char="●"/>
            </a:pPr>
            <a:r>
              <a:rPr b="0" i="0" lang="en" sz="1400" u="none" cap="none" strike="noStrike">
                <a:solidFill>
                  <a:schemeClr val="lt1"/>
                </a:solidFill>
                <a:latin typeface="Arial"/>
                <a:ea typeface="Arial"/>
                <a:cs typeface="Arial"/>
                <a:sym typeface="Arial"/>
              </a:rPr>
              <a:t>A search bar</a:t>
            </a:r>
            <a:endParaRPr b="0" i="0" sz="1400" u="none" cap="none" strike="noStrike">
              <a:solidFill>
                <a:schemeClr val="lt1"/>
              </a:solidFill>
              <a:latin typeface="Arial"/>
              <a:ea typeface="Arial"/>
              <a:cs typeface="Arial"/>
              <a:sym typeface="Arial"/>
            </a:endParaRPr>
          </a:p>
          <a:p>
            <a:pPr indent="-317500" lvl="0" marL="457200" marR="0" rtl="0" algn="l">
              <a:lnSpc>
                <a:spcPct val="115000"/>
              </a:lnSpc>
              <a:spcBef>
                <a:spcPts val="0"/>
              </a:spcBef>
              <a:spcAft>
                <a:spcPts val="0"/>
              </a:spcAft>
              <a:buClr>
                <a:schemeClr val="lt1"/>
              </a:buClr>
              <a:buSzPts val="1400"/>
              <a:buFont typeface="Arial"/>
              <a:buChar char="●"/>
            </a:pPr>
            <a:r>
              <a:rPr b="0" i="0" lang="en" sz="1400" u="none" cap="none" strike="noStrike">
                <a:solidFill>
                  <a:schemeClr val="lt1"/>
                </a:solidFill>
                <a:latin typeface="Arial"/>
                <a:ea typeface="Arial"/>
                <a:cs typeface="Arial"/>
                <a:sym typeface="Arial"/>
              </a:rPr>
              <a:t>Tabbed menu of categories</a:t>
            </a:r>
            <a:endParaRPr b="0" i="0" sz="1400" u="none" cap="none" strike="noStrike">
              <a:solidFill>
                <a:schemeClr val="lt1"/>
              </a:solidFill>
              <a:latin typeface="Arial"/>
              <a:ea typeface="Arial"/>
              <a:cs typeface="Arial"/>
              <a:sym typeface="Arial"/>
            </a:endParaRPr>
          </a:p>
          <a:p>
            <a:pPr indent="-317500" lvl="0" marL="457200" marR="0" rtl="0" algn="l">
              <a:lnSpc>
                <a:spcPct val="115000"/>
              </a:lnSpc>
              <a:spcBef>
                <a:spcPts val="0"/>
              </a:spcBef>
              <a:spcAft>
                <a:spcPts val="0"/>
              </a:spcAft>
              <a:buClr>
                <a:schemeClr val="lt1"/>
              </a:buClr>
              <a:buSzPts val="1400"/>
              <a:buFont typeface="Arial"/>
              <a:buChar char="●"/>
            </a:pPr>
            <a:r>
              <a:rPr b="0" i="0" lang="en" sz="1400" u="none" cap="none" strike="noStrike">
                <a:solidFill>
                  <a:schemeClr val="lt1"/>
                </a:solidFill>
                <a:latin typeface="Arial"/>
                <a:ea typeface="Arial"/>
                <a:cs typeface="Arial"/>
                <a:sym typeface="Arial"/>
              </a:rPr>
              <a:t>Interactive map.</a:t>
            </a:r>
            <a:endParaRPr b="0"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sp>
        <p:nvSpPr>
          <p:cNvPr id="185" name="Google Shape;185;p21"/>
          <p:cNvSpPr txBox="1"/>
          <p:nvPr>
            <p:ph type="title"/>
          </p:nvPr>
        </p:nvSpPr>
        <p:spPr>
          <a:xfrm>
            <a:off x="1297500" y="661625"/>
            <a:ext cx="7038900" cy="91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2400"/>
              <a:buFont typeface="Montserrat"/>
              <a:buNone/>
            </a:pPr>
            <a:r>
              <a:rPr b="0" i="0" lang="en" sz="2400" u="none" cap="none" strike="noStrike">
                <a:solidFill>
                  <a:schemeClr val="lt1"/>
                </a:solidFill>
                <a:latin typeface="Montserrat"/>
                <a:ea typeface="Montserrat"/>
                <a:cs typeface="Montserrat"/>
                <a:sym typeface="Montserrat"/>
              </a:rPr>
              <a:t>Overall Feasibility</a:t>
            </a:r>
            <a:endParaRPr b="0" i="0" sz="2400" u="none" cap="none" strike="noStrike">
              <a:solidFill>
                <a:schemeClr val="lt1"/>
              </a:solidFill>
              <a:latin typeface="Montserrat"/>
              <a:ea typeface="Montserrat"/>
              <a:cs typeface="Montserrat"/>
              <a:sym typeface="Montserrat"/>
            </a:endParaRPr>
          </a:p>
        </p:txBody>
      </p:sp>
      <p:sp>
        <p:nvSpPr>
          <p:cNvPr id="186" name="Google Shape;186;p21"/>
          <p:cNvSpPr txBox="1"/>
          <p:nvPr>
            <p:ph idx="1" type="body"/>
          </p:nvPr>
        </p:nvSpPr>
        <p:spPr>
          <a:xfrm>
            <a:off x="1297500" y="1406800"/>
            <a:ext cx="7038900" cy="2911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1"/>
              </a:buClr>
              <a:buSzPts val="1300"/>
              <a:buFont typeface="Lato"/>
              <a:buNone/>
            </a:pPr>
            <a:r>
              <a:rPr b="0" i="0" lang="en" sz="1200" u="none" cap="none" strike="noStrike">
                <a:solidFill>
                  <a:schemeClr val="lt1"/>
                </a:solidFill>
                <a:latin typeface="Arial"/>
                <a:ea typeface="Arial"/>
                <a:cs typeface="Arial"/>
                <a:sym typeface="Arial"/>
              </a:rPr>
              <a:t> Most of the work that has to be done is front-end related as we will be implementing a new page and enhancing the existing map in the neighborhoods section of a property page. The backend work required would mostly take place on the new page that will be implemented as well as the fixes/enhancements needed to complete the functionality of the neighborhoods section of the property page.</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1300"/>
              <a:buFont typeface="Lato"/>
              <a:buNone/>
            </a:pPr>
            <a:r>
              <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1300"/>
              <a:buFont typeface="Lato"/>
              <a:buNone/>
            </a:pPr>
            <a:r>
              <a:rPr b="0" i="0" lang="en" sz="1200" u="none" cap="none" strike="noStrike">
                <a:solidFill>
                  <a:schemeClr val="lt1"/>
                </a:solidFill>
                <a:latin typeface="Arial"/>
                <a:ea typeface="Arial"/>
                <a:cs typeface="Arial"/>
                <a:sym typeface="Arial"/>
              </a:rPr>
              <a:t>Sprint Planning:</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Cambria"/>
              <a:buChar char="●"/>
            </a:pPr>
            <a:r>
              <a:rPr b="1" i="0" lang="en" sz="1200" u="none" cap="none" strike="noStrike">
                <a:solidFill>
                  <a:schemeClr val="lt1"/>
                </a:solidFill>
                <a:latin typeface="Arial"/>
                <a:ea typeface="Arial"/>
                <a:cs typeface="Arial"/>
                <a:sym typeface="Arial"/>
              </a:rPr>
              <a:t>Sprint 1: </a:t>
            </a:r>
            <a:r>
              <a:rPr b="0" i="0" lang="en" sz="1200" u="none" cap="none" strike="noStrike">
                <a:solidFill>
                  <a:schemeClr val="lt1"/>
                </a:solidFill>
                <a:latin typeface="Arial"/>
                <a:ea typeface="Arial"/>
                <a:cs typeface="Arial"/>
                <a:sym typeface="Arial"/>
              </a:rPr>
              <a:t>Environment set up, learning, etc.</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Cambria"/>
              <a:buChar char="●"/>
            </a:pPr>
            <a:r>
              <a:rPr b="1" i="0" lang="en" sz="1200" u="none" cap="none" strike="noStrike">
                <a:solidFill>
                  <a:schemeClr val="lt1"/>
                </a:solidFill>
                <a:latin typeface="Arial"/>
                <a:ea typeface="Arial"/>
                <a:cs typeface="Arial"/>
                <a:sym typeface="Arial"/>
              </a:rPr>
              <a:t>Sprint 2: </a:t>
            </a:r>
            <a:r>
              <a:rPr b="0" i="0" lang="en" sz="1200" u="none" cap="none" strike="noStrike">
                <a:solidFill>
                  <a:schemeClr val="lt1"/>
                </a:solidFill>
                <a:latin typeface="Arial"/>
                <a:ea typeface="Arial"/>
                <a:cs typeface="Arial"/>
                <a:sym typeface="Arial"/>
              </a:rPr>
              <a:t>All required enhancement to complete related features already found on the site.</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Cambria"/>
              <a:buChar char="●"/>
            </a:pPr>
            <a:r>
              <a:rPr b="1" i="0" lang="en" sz="1200" u="none" cap="none" strike="noStrike">
                <a:solidFill>
                  <a:schemeClr val="lt1"/>
                </a:solidFill>
                <a:latin typeface="Arial"/>
                <a:ea typeface="Arial"/>
                <a:cs typeface="Arial"/>
                <a:sym typeface="Arial"/>
              </a:rPr>
              <a:t>Sprint 3 - 4: </a:t>
            </a:r>
            <a:r>
              <a:rPr b="0" i="0" lang="en" sz="1200" u="none" cap="none" strike="noStrike">
                <a:solidFill>
                  <a:schemeClr val="lt1"/>
                </a:solidFill>
                <a:latin typeface="Arial"/>
                <a:ea typeface="Arial"/>
                <a:cs typeface="Arial"/>
                <a:sym typeface="Arial"/>
              </a:rPr>
              <a:t>Implementation of the community page.</a:t>
            </a:r>
            <a:endParaRPr b="0" i="0" sz="1200" u="none" cap="none" strike="noStrike">
              <a:solidFill>
                <a:schemeClr val="lt1"/>
              </a:solidFill>
              <a:latin typeface="Arial"/>
              <a:ea typeface="Arial"/>
              <a:cs typeface="Arial"/>
              <a:sym typeface="Arial"/>
            </a:endParaRPr>
          </a:p>
          <a:p>
            <a:pPr indent="-304800" lvl="0" marL="457200" marR="0" rtl="0" algn="l">
              <a:lnSpc>
                <a:spcPct val="115000"/>
              </a:lnSpc>
              <a:spcBef>
                <a:spcPts val="0"/>
              </a:spcBef>
              <a:spcAft>
                <a:spcPts val="0"/>
              </a:spcAft>
              <a:buClr>
                <a:schemeClr val="lt1"/>
              </a:buClr>
              <a:buSzPts val="1200"/>
              <a:buFont typeface="Cambria"/>
              <a:buChar char="●"/>
            </a:pPr>
            <a:r>
              <a:rPr b="1" i="0" lang="en" sz="1200" u="none" cap="none" strike="noStrike">
                <a:solidFill>
                  <a:schemeClr val="lt1"/>
                </a:solidFill>
                <a:latin typeface="Arial"/>
                <a:ea typeface="Arial"/>
                <a:cs typeface="Arial"/>
                <a:sym typeface="Arial"/>
              </a:rPr>
              <a:t>Sprint 5: </a:t>
            </a:r>
            <a:r>
              <a:rPr b="0" i="0" lang="en" sz="1200" u="none" cap="none" strike="noStrike">
                <a:solidFill>
                  <a:schemeClr val="lt1"/>
                </a:solidFill>
                <a:latin typeface="Arial"/>
                <a:ea typeface="Arial"/>
                <a:cs typeface="Arial"/>
                <a:sym typeface="Arial"/>
              </a:rPr>
              <a:t>Final testing and bug bashing. Finishing up any features that need attention.</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1300"/>
              <a:buFont typeface="Lato"/>
              <a:buNone/>
            </a:pPr>
            <a:r>
              <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1300"/>
              <a:buFont typeface="Lato"/>
              <a:buNone/>
            </a:pPr>
            <a:r>
              <a:rPr b="0" i="0" lang="en" sz="1200" u="none" cap="none" strike="noStrike">
                <a:solidFill>
                  <a:schemeClr val="lt1"/>
                </a:solidFill>
                <a:latin typeface="Arial"/>
                <a:ea typeface="Arial"/>
                <a:cs typeface="Arial"/>
                <a:sym typeface="Arial"/>
              </a:rPr>
              <a:t>With 5 members in our group, this project is quite feasible. We have the experience and the skills to produce an acceptable product. </a:t>
            </a:r>
            <a:endParaRPr b="0" i="0" sz="12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chemeClr val="lt1"/>
              </a:buClr>
              <a:buSzPts val="1300"/>
              <a:buFont typeface="Lato"/>
              <a:buNone/>
            </a:pPr>
            <a:r>
              <a:rPr b="0" i="0" lang="en" sz="1400" u="none" cap="none" strike="noStrike">
                <a:solidFill>
                  <a:srgbClr val="000000"/>
                </a:solidFill>
                <a:latin typeface="Times New Roman"/>
                <a:ea typeface="Times New Roman"/>
                <a:cs typeface="Times New Roman"/>
                <a:sym typeface="Times New Roman"/>
              </a:rPr>
              <a:t> </a:t>
            </a:r>
            <a:endParaRPr b="0" i="0" sz="1300" u="none" cap="none" strike="noStrike">
              <a:solidFill>
                <a:schemeClr val="lt1"/>
              </a:solidFill>
              <a:latin typeface="Lato"/>
              <a:ea typeface="Lato"/>
              <a:cs typeface="Lato"/>
              <a:sym typeface="Lat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