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Shape 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Shape 14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7 seconds.( I will select 2 best slides (i will give them extra points and students will present for CIS committee)</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Shape 2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Shape 21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8" name="Shape 21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Shape 22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7" name="Shape 22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Shape 2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Shape 23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6" name="Shape 23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Shape 24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3" name="Shape 24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Shape 24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Shape 250"/>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1" name="Shape 251"/>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Shape 15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endParaRPr/>
          </a:p>
          <a:p>
            <a:pPr indent="0" lvl="0" marL="0" marR="0" rtl="0" algn="l">
              <a:lnSpc>
                <a:spcPct val="100000"/>
              </a:lnSpc>
              <a:spcBef>
                <a:spcPts val="0"/>
              </a:spcBef>
              <a:spcAft>
                <a:spcPts val="0"/>
              </a:spcAft>
              <a:buNone/>
            </a:pPr>
            <a:r>
              <a:t/>
            </a:r>
            <a:endParaRPr/>
          </a:p>
        </p:txBody>
      </p:sp>
      <p:sp>
        <p:nvSpPr>
          <p:cNvPr id="156" name="Shape 15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Shape 163"/>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Clr>
                <a:schemeClr val="dk1"/>
              </a:buClr>
              <a:buFont typeface="Arial"/>
              <a:buNone/>
            </a:pPr>
            <a:r>
              <a:rPr lang="en-US"/>
              <a:t>20 seconds.</a:t>
            </a:r>
            <a:endParaRPr/>
          </a:p>
          <a:p>
            <a:pPr indent="0" lvl="0" marL="0" rtl="0">
              <a:spcBef>
                <a:spcPts val="0"/>
              </a:spcBef>
              <a:spcAft>
                <a:spcPts val="0"/>
              </a:spcAft>
              <a:buClr>
                <a:schemeClr val="dk1"/>
              </a:buClr>
              <a:buFont typeface="Arial"/>
              <a:buNone/>
            </a:pPr>
            <a:r>
              <a:rPr lang="en-US"/>
              <a:t>Introduce the problem that the your project (in new version) tackles with GIF or screenshot. </a:t>
            </a:r>
            <a:endParaRPr/>
          </a:p>
          <a:p>
            <a:pPr indent="0" lvl="0" marL="0" rtl="0">
              <a:spcBef>
                <a:spcPts val="0"/>
              </a:spcBef>
              <a:spcAft>
                <a:spcPts val="0"/>
              </a:spcAft>
              <a:buClr>
                <a:schemeClr val="dk1"/>
              </a:buClr>
              <a:buSzPts val="1100"/>
              <a:buFont typeface="Arial"/>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4" name="Shape 164"/>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Shape 170"/>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1" name="Shape 171"/>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Shape 1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Shape 17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20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System decomposition; identify the architecture patterns used </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System deployment – h/w and s/w requirements </a:t>
            </a:r>
            <a:endParaRPr/>
          </a:p>
          <a:p>
            <a:pPr indent="0" lvl="0" marL="0" marR="0" rtl="0" algn="l">
              <a:spcBef>
                <a:spcPts val="360"/>
              </a:spcBef>
              <a:spcAft>
                <a:spcPts val="0"/>
              </a:spcAft>
              <a:buNone/>
            </a:pPr>
            <a:br>
              <a:rPr lang="en-US"/>
            </a:br>
            <a:br>
              <a:rPr lang="en-US"/>
            </a:b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8" name="Shape 17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 name="Shape 18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Identify the design patterns used (one or more slides).</a:t>
            </a:r>
            <a:endParaRPr/>
          </a:p>
          <a:p>
            <a:pPr indent="0" lvl="0" marL="0" rtl="0">
              <a:spcBef>
                <a:spcPts val="360"/>
              </a:spcBef>
              <a:spcAft>
                <a:spcPts val="0"/>
              </a:spcAft>
              <a:buNone/>
            </a:pPr>
            <a:r>
              <a:t/>
            </a:r>
            <a:endParaRPr/>
          </a:p>
          <a:p>
            <a:pPr indent="0" lvl="0" marL="0" marR="0" rtl="0" algn="l">
              <a:spcBef>
                <a:spcPts val="360"/>
              </a:spcBef>
              <a:spcAft>
                <a:spcPts val="0"/>
              </a:spcAft>
              <a:buNone/>
            </a:pPr>
            <a:r>
              <a:t/>
            </a:r>
            <a:endParaRPr/>
          </a:p>
        </p:txBody>
      </p:sp>
      <p:sp>
        <p:nvSpPr>
          <p:cNvPr id="186" name="Shape 18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Shape 19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3" name="Shape 19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Shape 1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 name="Shape 19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0" name="Shape 20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Shape 20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8" name="Shape 20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Shape 19"/>
          <p:cNvSpPr txBox="1"/>
          <p:nvPr>
            <p:ph type="ctrTitle"/>
          </p:nvPr>
        </p:nvSpPr>
        <p:spPr>
          <a:xfrm>
            <a:off x="1600200" y="2492375"/>
            <a:ext cx="6762749" cy="1470025"/>
          </a:xfrm>
          <a:prstGeom prst="rect">
            <a:avLst/>
          </a:prstGeom>
          <a:noFill/>
          <a:ln>
            <a:noFill/>
          </a:ln>
        </p:spPr>
        <p:txBody>
          <a:bodyPr anchorCtr="0" anchor="b" bIns="91425" lIns="91425" spcFirstLastPara="1" rIns="91425" wrap="square" tIns="91425"/>
          <a:lstStyle>
            <a:lvl1pPr indent="0" lvl="0" marL="0" marR="0" rtl="0" algn="r">
              <a:spcBef>
                <a:spcPts val="0"/>
              </a:spcBef>
              <a:spcAft>
                <a:spcPts val="0"/>
              </a:spcAft>
              <a:buSzPts val="1400"/>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1" y="3966882"/>
            <a:ext cx="6762749" cy="1752600"/>
          </a:xfrm>
          <a:prstGeom prst="rect">
            <a:avLst/>
          </a:prstGeom>
          <a:noFill/>
          <a:ln>
            <a:noFill/>
          </a:ln>
        </p:spPr>
        <p:txBody>
          <a:bodyPr anchorCtr="0" anchor="t" bIns="91425" lIns="91425" spcFirstLastPara="1" rIns="91425" wrap="square" tIns="91425"/>
          <a:lstStyle>
            <a:lvl1pPr indent="0" lvl="0" marL="0" marR="0" rtl="0" algn="r">
              <a:spcBef>
                <a:spcPts val="600"/>
              </a:spcBef>
              <a:spcAft>
                <a:spcPts val="0"/>
              </a:spcAft>
              <a:buClr>
                <a:schemeClr val="lt1"/>
              </a:buClr>
              <a:buSzPts val="2200"/>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SzPts val="2000"/>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
        <p:nvSpPr>
          <p:cNvPr id="22" name="Shape 22"/>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Shape 9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Shape 100"/>
          <p:cNvSpPr txBox="1"/>
          <p:nvPr>
            <p:ph type="title"/>
          </p:nvPr>
        </p:nvSpPr>
        <p:spPr>
          <a:xfrm>
            <a:off x="779464" y="590550"/>
            <a:ext cx="3657600" cy="1162050"/>
          </a:xfrm>
          <a:prstGeom prst="rect">
            <a:avLst/>
          </a:prstGeom>
          <a:noFill/>
          <a:ln>
            <a:noFill/>
          </a:ln>
        </p:spPr>
        <p:txBody>
          <a:bodyPr anchorCtr="0" anchor="b" bIns="91425" lIns="91425" spcFirstLastPara="1" rIns="91425" wrap="square" tIns="91425"/>
          <a:lstStyle>
            <a:lvl1pPr indent="0" lvl="0" marL="0" marR="0" rtl="0" algn="ctr">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8"/>
            <a:ext cx="3657600" cy="5308787"/>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spcFirstLastPara="1" rIns="91425" wrap="square" tIns="91425"/>
          <a:lstStyle>
            <a:lvl1pPr indent="-228600" lvl="0" marL="457200" marR="0" rtl="0" algn="ctr">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Shape 108"/>
          <p:cNvSpPr txBox="1"/>
          <p:nvPr>
            <p:ph type="title"/>
          </p:nvPr>
        </p:nvSpPr>
        <p:spPr>
          <a:xfrm>
            <a:off x="3886200" y="533400"/>
            <a:ext cx="447675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4" y="1828800"/>
            <a:ext cx="4474539"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8"/>
            <a:ext cx="2676525"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Shape 116"/>
          <p:cNvSpPr txBox="1"/>
          <p:nvPr>
            <p:ph type="title"/>
          </p:nvPr>
        </p:nvSpPr>
        <p:spPr>
          <a:xfrm>
            <a:off x="4710953" y="533400"/>
            <a:ext cx="365760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Shape 124"/>
          <p:cNvSpPr txBox="1"/>
          <p:nvPr>
            <p:ph type="title"/>
          </p:nvPr>
        </p:nvSpPr>
        <p:spPr>
          <a:xfrm>
            <a:off x="808038" y="3778624"/>
            <a:ext cx="7560515" cy="110265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4" y="4827493"/>
            <a:ext cx="7559977" cy="1220881"/>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Shape 13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3" cy="7583487"/>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Shape 139"/>
          <p:cNvSpPr txBox="1"/>
          <p:nvPr>
            <p:ph type="title"/>
          </p:nvPr>
        </p:nvSpPr>
        <p:spPr>
          <a:xfrm rot="5400000">
            <a:off x="5373267" y="2734843"/>
            <a:ext cx="5268912" cy="1358153"/>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Shape 26"/>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Shape 33"/>
          <p:cNvSpPr txBox="1"/>
          <p:nvPr>
            <p:ph type="title"/>
          </p:nvPr>
        </p:nvSpPr>
        <p:spPr>
          <a:xfrm>
            <a:off x="779463" y="2591360"/>
            <a:ext cx="7583487" cy="13620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3" y="3950354"/>
            <a:ext cx="7583487" cy="1500187"/>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20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888888"/>
              </a:buClr>
              <a:buSzPts val="2000"/>
              <a:buFont typeface="Noto Sans Symbols"/>
              <a:buNone/>
              <a:defRPr b="0" i="0" sz="1800" u="none" cap="none" strike="noStrike">
                <a:solidFill>
                  <a:srgbClr val="888888"/>
                </a:solidFill>
                <a:latin typeface="Trebuchet MS"/>
                <a:ea typeface="Trebuchet MS"/>
                <a:cs typeface="Trebuchet MS"/>
                <a:sym typeface="Trebuchet MS"/>
              </a:defRPr>
            </a:lvl2pPr>
            <a:lvl3pPr indent="-228600" lvl="2" marL="1371600" marR="0" rtl="0" algn="l">
              <a:spcBef>
                <a:spcPts val="600"/>
              </a:spcBef>
              <a:spcAft>
                <a:spcPts val="0"/>
              </a:spcAft>
              <a:buClr>
                <a:srgbClr val="888888"/>
              </a:buClr>
              <a:buSzPts val="1800"/>
              <a:buFont typeface="Noto Sans Symbols"/>
              <a:buNone/>
              <a:defRPr b="0" i="0" sz="1600" u="none" cap="none" strike="noStrike">
                <a:solidFill>
                  <a:srgbClr val="888888"/>
                </a:solidFill>
                <a:latin typeface="Trebuchet MS"/>
                <a:ea typeface="Trebuchet MS"/>
                <a:cs typeface="Trebuchet MS"/>
                <a:sym typeface="Trebuchet MS"/>
              </a:defRPr>
            </a:lvl3pPr>
            <a:lvl4pPr indent="-228600" lvl="3" marL="18288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4pPr>
            <a:lvl5pPr indent="-228600" lvl="4" marL="22860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Shape 4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Shape 49"/>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Shape 5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Shape 51"/>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Shape 52"/>
          <p:cNvSpPr txBox="1"/>
          <p:nvPr>
            <p:ph type="title"/>
          </p:nvPr>
        </p:nvSpPr>
        <p:spPr>
          <a:xfrm>
            <a:off x="779463" y="381000"/>
            <a:ext cx="7583487" cy="104438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3"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3"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Shape 6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1"/>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Shape 7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Shape 7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Shape 8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descr="FIULogo_H_CMYK_fx.png" id="16" name="Shape 16"/>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4.png"/><Relationship Id="rId4" Type="http://schemas.openxmlformats.org/officeDocument/2006/relationships/image" Target="../media/image28.png"/><Relationship Id="rId5"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image" Target="../media/image27.png"/><Relationship Id="rId5" Type="http://schemas.openxmlformats.org/officeDocument/2006/relationships/image" Target="../media/image3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fiu-scis-seniorproject.mingle.thoughtworks.com/projects/code_vr/cards/692" TargetMode="Externa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jpg"/><Relationship Id="rId4" Type="http://schemas.openxmlformats.org/officeDocument/2006/relationships/image" Target="../media/image17.jpg"/><Relationship Id="rId5" Type="http://schemas.openxmlformats.org/officeDocument/2006/relationships/image" Target="../media/image19.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fiu-scis-seniorproject.mingle.thoughtworks.com/projects/code_vr/cards/692"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6.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8"/>
            <a:ext cx="8686800" cy="39009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a:t>CodeVR 1.0</a:t>
            </a:r>
            <a:endParaRPr b="0" i="0" sz="29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t/>
            </a:r>
            <a:endParaRPr sz="2900"/>
          </a:p>
          <a:p>
            <a:pPr indent="0" lvl="0" marL="0" marR="0" rtl="0" algn="ctr">
              <a:spcBef>
                <a:spcPts val="0"/>
              </a:spcBef>
              <a:spcAft>
                <a:spcPts val="0"/>
              </a:spcAft>
              <a:buNone/>
            </a:pPr>
            <a:r>
              <a:rPr b="0" i="0" lang="en-US" sz="2400" u="none" cap="none" strike="noStrike">
                <a:solidFill>
                  <a:srgbClr val="001D4D"/>
                </a:solidFill>
                <a:latin typeface="Trebuchet MS"/>
                <a:ea typeface="Trebuchet MS"/>
                <a:cs typeface="Trebuchet MS"/>
                <a:sym typeface="Trebuchet MS"/>
              </a:rPr>
              <a:t>Team Members: Rolf Gilet, </a:t>
            </a:r>
            <a:r>
              <a:rPr lang="en-US" sz="2400">
                <a:solidFill>
                  <a:srgbClr val="001D4D"/>
                </a:solidFill>
              </a:rPr>
              <a:t>Andres Chalela, Miguel Jardines</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Owner:Francisco O</a:t>
            </a:r>
            <a:r>
              <a:rPr lang="en-US" sz="2500"/>
              <a:t>rtega</a:t>
            </a:r>
            <a:endParaRPr b="0" i="0" sz="25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endParaRPr b="0" i="0" sz="4400" u="none" cap="none" strike="noStrike">
              <a:solidFill>
                <a:srgbClr val="001D4D"/>
              </a:solidFill>
              <a:latin typeface="Trebuchet MS"/>
              <a:ea typeface="Trebuchet MS"/>
              <a:cs typeface="Trebuchet MS"/>
              <a:sym typeface="Trebuchet MS"/>
            </a:endParaRPr>
          </a:p>
        </p:txBody>
      </p:sp>
      <p:sp>
        <p:nvSpPr>
          <p:cNvPr id="150" name="Shape 150"/>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Font typeface="Noto Sans Symbols"/>
              <a:buNone/>
            </a:pPr>
            <a:r>
              <a:rPr lang="en-US">
                <a:solidFill>
                  <a:srgbClr val="666666"/>
                </a:solidFill>
              </a:rPr>
              <a:t> </a:t>
            </a:r>
            <a:endParaRPr b="0" i="0" sz="1800" u="none" cap="none" strike="noStrike">
              <a:solidFill>
                <a:srgbClr val="666666"/>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Final Presentation</a:t>
            </a:r>
            <a:endParaRPr b="0" i="0" sz="3600" u="none" cap="none" strike="noStrike">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Font typeface="Arial"/>
              <a:buNone/>
            </a:pPr>
            <a:r>
              <a:rPr lang="en-US" sz="2600">
                <a:solidFill>
                  <a:srgbClr val="001D4D"/>
                </a:solidFill>
                <a:latin typeface="Trebuchet MS"/>
                <a:ea typeface="Trebuchet MS"/>
                <a:cs typeface="Trebuchet MS"/>
                <a:sym typeface="Trebuchet MS"/>
              </a:rPr>
              <a:t>Spring</a:t>
            </a:r>
            <a:r>
              <a:rPr lang="en-US" sz="2600">
                <a:solidFill>
                  <a:srgbClr val="001D4D"/>
                </a:solidFill>
                <a:latin typeface="Trebuchet MS"/>
                <a:ea typeface="Trebuchet MS"/>
                <a:cs typeface="Trebuchet MS"/>
                <a:sym typeface="Trebuchet MS"/>
              </a:rPr>
              <a:t> 2018</a:t>
            </a:r>
            <a:endParaRPr sz="2600">
              <a:solidFill>
                <a:srgbClr val="001D4D"/>
              </a:solidFill>
              <a:latin typeface="Trebuchet MS"/>
              <a:ea typeface="Trebuchet MS"/>
              <a:cs typeface="Trebuchet MS"/>
              <a:sym typeface="Trebuchet MS"/>
            </a:endParaRPr>
          </a:p>
        </p:txBody>
      </p:sp>
      <p:pic>
        <p:nvPicPr>
          <p:cNvPr id="152" name="Shape 152"/>
          <p:cNvPicPr preferRelativeResize="0"/>
          <p:nvPr/>
        </p:nvPicPr>
        <p:blipFill rotWithShape="1">
          <a:blip r:embed="rId3">
            <a:alphaModFix/>
          </a:blip>
          <a:srcRect b="21940" l="5606" r="0" t="21946"/>
          <a:stretch/>
        </p:blipFill>
        <p:spPr>
          <a:xfrm>
            <a:off x="524575" y="5826275"/>
            <a:ext cx="2431488" cy="722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Shape 220"/>
          <p:cNvSpPr txBox="1"/>
          <p:nvPr>
            <p:ph type="title"/>
          </p:nvPr>
        </p:nvSpPr>
        <p:spPr>
          <a:xfrm>
            <a:off x="780300" y="531625"/>
            <a:ext cx="7583400" cy="5229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2400" u="none" cap="none" strike="noStrike">
                <a:solidFill>
                  <a:srgbClr val="001D4D"/>
                </a:solidFill>
                <a:latin typeface="Trebuchet MS"/>
                <a:ea typeface="Trebuchet MS"/>
                <a:cs typeface="Trebuchet MS"/>
                <a:sym typeface="Trebuchet MS"/>
              </a:rPr>
              <a:t>User Stor</a:t>
            </a:r>
            <a:r>
              <a:rPr lang="en-US" sz="2400"/>
              <a:t>y </a:t>
            </a:r>
            <a:r>
              <a:rPr lang="en-US" sz="2400">
                <a:solidFill>
                  <a:srgbClr val="001D4D"/>
                </a:solidFill>
              </a:rPr>
              <a:t>ID #694 Update code-VR Menu</a:t>
            </a:r>
            <a:endParaRPr b="0" i="0" sz="2400" u="none" cap="none" strike="noStrike">
              <a:solidFill>
                <a:srgbClr val="001D4D"/>
              </a:solidFill>
              <a:latin typeface="Trebuchet MS"/>
              <a:ea typeface="Trebuchet MS"/>
              <a:cs typeface="Trebuchet MS"/>
              <a:sym typeface="Trebuchet MS"/>
            </a:endParaRPr>
          </a:p>
        </p:txBody>
      </p:sp>
      <p:pic>
        <p:nvPicPr>
          <p:cNvPr id="221" name="Shape 221"/>
          <p:cNvPicPr preferRelativeResize="0"/>
          <p:nvPr/>
        </p:nvPicPr>
        <p:blipFill rotWithShape="1">
          <a:blip r:embed="rId3">
            <a:alphaModFix/>
          </a:blip>
          <a:srcRect b="35819" l="17305" r="20354" t="12018"/>
          <a:stretch/>
        </p:blipFill>
        <p:spPr>
          <a:xfrm>
            <a:off x="780300" y="1607975"/>
            <a:ext cx="3705225" cy="2066925"/>
          </a:xfrm>
          <a:prstGeom prst="rect">
            <a:avLst/>
          </a:prstGeom>
          <a:noFill/>
          <a:ln>
            <a:noFill/>
          </a:ln>
        </p:spPr>
      </p:pic>
      <p:pic>
        <p:nvPicPr>
          <p:cNvPr id="222" name="Shape 222"/>
          <p:cNvPicPr preferRelativeResize="0"/>
          <p:nvPr/>
        </p:nvPicPr>
        <p:blipFill rotWithShape="1">
          <a:blip r:embed="rId4">
            <a:alphaModFix/>
          </a:blip>
          <a:srcRect b="36299" l="16669" r="20989" t="11298"/>
          <a:stretch/>
        </p:blipFill>
        <p:spPr>
          <a:xfrm>
            <a:off x="4774525" y="1533025"/>
            <a:ext cx="3705225" cy="2076450"/>
          </a:xfrm>
          <a:prstGeom prst="rect">
            <a:avLst/>
          </a:prstGeom>
          <a:noFill/>
          <a:ln>
            <a:noFill/>
          </a:ln>
        </p:spPr>
      </p:pic>
      <p:pic>
        <p:nvPicPr>
          <p:cNvPr id="223" name="Shape 223"/>
          <p:cNvPicPr preferRelativeResize="0"/>
          <p:nvPr/>
        </p:nvPicPr>
        <p:blipFill rotWithShape="1">
          <a:blip r:embed="rId5">
            <a:alphaModFix/>
          </a:blip>
          <a:srcRect b="36538" l="17149" r="21470" t="11537"/>
          <a:stretch/>
        </p:blipFill>
        <p:spPr>
          <a:xfrm>
            <a:off x="808875" y="4112788"/>
            <a:ext cx="3648075" cy="2057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Shape 229"/>
          <p:cNvSpPr txBox="1"/>
          <p:nvPr>
            <p:ph type="title"/>
          </p:nvPr>
        </p:nvSpPr>
        <p:spPr>
          <a:xfrm>
            <a:off x="780300" y="531625"/>
            <a:ext cx="7583400" cy="5931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Clr>
                <a:srgbClr val="000000"/>
              </a:buClr>
              <a:buFont typeface="Arial"/>
              <a:buNone/>
            </a:pPr>
            <a:r>
              <a:rPr b="0" i="0" lang="en-US" sz="2400" u="none" cap="none" strike="noStrike">
                <a:solidFill>
                  <a:srgbClr val="001D4D"/>
                </a:solidFill>
                <a:latin typeface="Trebuchet MS"/>
                <a:ea typeface="Trebuchet MS"/>
                <a:cs typeface="Trebuchet MS"/>
                <a:sym typeface="Trebuchet MS"/>
              </a:rPr>
              <a:t>User Stor</a:t>
            </a:r>
            <a:r>
              <a:rPr lang="en-US" sz="2400"/>
              <a:t>y </a:t>
            </a:r>
            <a:r>
              <a:rPr lang="en-US" sz="2400">
                <a:solidFill>
                  <a:srgbClr val="001D4D"/>
                </a:solidFill>
              </a:rPr>
              <a:t>ID #688 Grab and Drop Functionality</a:t>
            </a:r>
            <a:endParaRPr b="0" i="0" sz="2400" u="none" cap="none" strike="noStrike">
              <a:solidFill>
                <a:srgbClr val="001D4D"/>
              </a:solidFill>
              <a:latin typeface="Trebuchet MS"/>
              <a:ea typeface="Trebuchet MS"/>
              <a:cs typeface="Trebuchet MS"/>
              <a:sym typeface="Trebuchet MS"/>
            </a:endParaRPr>
          </a:p>
        </p:txBody>
      </p:sp>
      <p:pic>
        <p:nvPicPr>
          <p:cNvPr id="230" name="Shape 230"/>
          <p:cNvPicPr preferRelativeResize="0"/>
          <p:nvPr/>
        </p:nvPicPr>
        <p:blipFill rotWithShape="1">
          <a:blip r:embed="rId3">
            <a:alphaModFix/>
          </a:blip>
          <a:srcRect b="37018" l="16987" r="20672" t="11538"/>
          <a:stretch/>
        </p:blipFill>
        <p:spPr>
          <a:xfrm>
            <a:off x="593575" y="1457600"/>
            <a:ext cx="3705225" cy="2038350"/>
          </a:xfrm>
          <a:prstGeom prst="rect">
            <a:avLst/>
          </a:prstGeom>
          <a:noFill/>
          <a:ln>
            <a:noFill/>
          </a:ln>
        </p:spPr>
      </p:pic>
      <p:pic>
        <p:nvPicPr>
          <p:cNvPr id="231" name="Shape 231"/>
          <p:cNvPicPr preferRelativeResize="0"/>
          <p:nvPr/>
        </p:nvPicPr>
        <p:blipFill rotWithShape="1">
          <a:blip r:embed="rId4">
            <a:alphaModFix/>
          </a:blip>
          <a:srcRect b="36135" l="16987" r="20190" t="10965"/>
          <a:stretch/>
        </p:blipFill>
        <p:spPr>
          <a:xfrm>
            <a:off x="4764525" y="1429025"/>
            <a:ext cx="3733800" cy="2095500"/>
          </a:xfrm>
          <a:prstGeom prst="rect">
            <a:avLst/>
          </a:prstGeom>
          <a:noFill/>
          <a:ln>
            <a:noFill/>
          </a:ln>
        </p:spPr>
      </p:pic>
      <p:pic>
        <p:nvPicPr>
          <p:cNvPr id="232" name="Shape 232"/>
          <p:cNvPicPr preferRelativeResize="0"/>
          <p:nvPr/>
        </p:nvPicPr>
        <p:blipFill rotWithShape="1">
          <a:blip r:embed="rId5">
            <a:alphaModFix/>
          </a:blip>
          <a:srcRect b="37501" l="17101" r="20507" t="11537"/>
          <a:stretch/>
        </p:blipFill>
        <p:spPr>
          <a:xfrm>
            <a:off x="593575" y="3967700"/>
            <a:ext cx="3705225" cy="20193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Shape 238"/>
          <p:cNvSpPr txBox="1"/>
          <p:nvPr>
            <p:ph type="title"/>
          </p:nvPr>
        </p:nvSpPr>
        <p:spPr>
          <a:xfrm>
            <a:off x="779475" y="581750"/>
            <a:ext cx="7583400" cy="5229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2400" u="none" cap="none" strike="noStrike">
                <a:solidFill>
                  <a:srgbClr val="001D4D"/>
                </a:solidFill>
                <a:latin typeface="Trebuchet MS"/>
                <a:ea typeface="Trebuchet MS"/>
                <a:cs typeface="Trebuchet MS"/>
                <a:sym typeface="Trebuchet MS"/>
              </a:rPr>
              <a:t>User Stor</a:t>
            </a:r>
            <a:r>
              <a:rPr lang="en-US" sz="2400"/>
              <a:t>y </a:t>
            </a:r>
            <a:r>
              <a:rPr lang="en-US" sz="2400">
                <a:solidFill>
                  <a:schemeClr val="dk1"/>
                </a:solidFill>
              </a:rPr>
              <a:t>ID </a:t>
            </a:r>
            <a:r>
              <a:rPr lang="en-US" sz="2400">
                <a:solidFill>
                  <a:schemeClr val="dk1"/>
                </a:solidFill>
                <a:uFill>
                  <a:noFill/>
                </a:uFill>
                <a:hlinkClick r:id="rId3"/>
              </a:rPr>
              <a:t>#692</a:t>
            </a:r>
            <a:r>
              <a:rPr lang="en-US" sz="2400">
                <a:solidFill>
                  <a:schemeClr val="dk1"/>
                </a:solidFill>
              </a:rPr>
              <a:t> Relationship Functionality</a:t>
            </a:r>
            <a:endParaRPr b="0" i="0" sz="2400" u="none" cap="none" strike="noStrike">
              <a:solidFill>
                <a:srgbClr val="001D4D"/>
              </a:solidFill>
              <a:latin typeface="Trebuchet MS"/>
              <a:ea typeface="Trebuchet MS"/>
              <a:cs typeface="Trebuchet MS"/>
              <a:sym typeface="Trebuchet MS"/>
            </a:endParaRPr>
          </a:p>
        </p:txBody>
      </p:sp>
      <p:pic>
        <p:nvPicPr>
          <p:cNvPr id="239" name="Shape 239"/>
          <p:cNvPicPr preferRelativeResize="0"/>
          <p:nvPr/>
        </p:nvPicPr>
        <p:blipFill rotWithShape="1">
          <a:blip r:embed="rId4">
            <a:alphaModFix/>
          </a:blip>
          <a:srcRect b="37855" l="18910" r="20674" t="14825"/>
          <a:stretch/>
        </p:blipFill>
        <p:spPr>
          <a:xfrm>
            <a:off x="854250" y="2179475"/>
            <a:ext cx="3590925" cy="18764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Shape 245"/>
          <p:cNvSpPr txBox="1"/>
          <p:nvPr>
            <p:ph type="title"/>
          </p:nvPr>
        </p:nvSpPr>
        <p:spPr>
          <a:xfrm>
            <a:off x="780288" y="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246" name="Shape 246"/>
          <p:cNvSpPr txBox="1"/>
          <p:nvPr>
            <p:ph idx="1" type="body"/>
          </p:nvPr>
        </p:nvSpPr>
        <p:spPr>
          <a:xfrm>
            <a:off x="780288" y="1534175"/>
            <a:ext cx="7583400" cy="42084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t/>
            </a:r>
            <a:endParaRPr sz="2500">
              <a:solidFill>
                <a:srgbClr val="336699"/>
              </a:solidFill>
            </a:endParaRPr>
          </a:p>
          <a:p>
            <a:pPr indent="0" lvl="0" marL="0" rtl="0" algn="ctr">
              <a:spcBef>
                <a:spcPts val="0"/>
              </a:spcBef>
              <a:spcAft>
                <a:spcPts val="0"/>
              </a:spcAft>
              <a:buNone/>
            </a:pPr>
            <a:r>
              <a:t/>
            </a:r>
            <a:endParaRPr sz="2400">
              <a:solidFill>
                <a:srgbClr val="336699"/>
              </a:solidFill>
            </a:endParaRPr>
          </a:p>
          <a:p>
            <a:pPr indent="0" lvl="0" marL="0" rtl="0" algn="ctr">
              <a:spcBef>
                <a:spcPts val="0"/>
              </a:spcBef>
              <a:spcAft>
                <a:spcPts val="0"/>
              </a:spcAft>
              <a:buNone/>
            </a:pPr>
            <a:r>
              <a:t/>
            </a:r>
            <a:endParaRPr sz="2400">
              <a:solidFill>
                <a:srgbClr val="336699"/>
              </a:solidFill>
            </a:endParaRPr>
          </a:p>
          <a:p>
            <a:pPr indent="0" lvl="0" marL="0" rtl="0" algn="ctr">
              <a:spcBef>
                <a:spcPts val="0"/>
              </a:spcBef>
              <a:spcAft>
                <a:spcPts val="0"/>
              </a:spcAft>
              <a:buNone/>
            </a:pPr>
            <a:r>
              <a:t/>
            </a:r>
            <a:endParaRPr sz="2400">
              <a:solidFill>
                <a:srgbClr val="336699"/>
              </a:solidFill>
            </a:endParaRPr>
          </a:p>
          <a:p>
            <a:pPr indent="0" lvl="0" marL="0" rtl="0" algn="ctr">
              <a:spcBef>
                <a:spcPts val="0"/>
              </a:spcBef>
              <a:spcAft>
                <a:spcPts val="0"/>
              </a:spcAft>
              <a:buNone/>
            </a:pPr>
            <a:r>
              <a:t/>
            </a:r>
            <a:endParaRPr sz="2400">
              <a:solidFill>
                <a:srgbClr val="336699"/>
              </a:solidFill>
            </a:endParaRPr>
          </a:p>
          <a:p>
            <a:pPr indent="0" lvl="0" marL="0" rtl="0" algn="ctr">
              <a:spcBef>
                <a:spcPts val="0"/>
              </a:spcBef>
              <a:spcAft>
                <a:spcPts val="0"/>
              </a:spcAft>
              <a:buNone/>
            </a:pPr>
            <a:r>
              <a:t/>
            </a:r>
            <a:endParaRPr sz="2400">
              <a:solidFill>
                <a:srgbClr val="336699"/>
              </a:solidFill>
            </a:endParaRPr>
          </a:p>
          <a:p>
            <a:pPr indent="0" lvl="0" marL="0" rtl="0" algn="ctr">
              <a:spcBef>
                <a:spcPts val="0"/>
              </a:spcBef>
              <a:spcAft>
                <a:spcPts val="0"/>
              </a:spcAft>
              <a:buNone/>
            </a:pPr>
            <a:r>
              <a:t/>
            </a:r>
            <a:endParaRPr sz="2400">
              <a:solidFill>
                <a:srgbClr val="336699"/>
              </a:solidFill>
            </a:endParaRPr>
          </a:p>
          <a:p>
            <a:pPr indent="0" lvl="0" marL="0" rtl="0" algn="ctr">
              <a:spcBef>
                <a:spcPts val="0"/>
              </a:spcBef>
              <a:spcAft>
                <a:spcPts val="0"/>
              </a:spcAft>
              <a:buNone/>
            </a:pPr>
            <a:r>
              <a:t/>
            </a:r>
            <a:endParaRPr sz="2400">
              <a:solidFill>
                <a:srgbClr val="336699"/>
              </a:solidFill>
            </a:endParaRPr>
          </a:p>
          <a:p>
            <a:pPr indent="0" lvl="0" marL="0" rtl="0" algn="ctr">
              <a:spcBef>
                <a:spcPts val="0"/>
              </a:spcBef>
              <a:spcAft>
                <a:spcPts val="0"/>
              </a:spcAft>
              <a:buNone/>
            </a:pPr>
            <a:r>
              <a:t/>
            </a:r>
            <a:endParaRPr sz="2400">
              <a:solidFill>
                <a:srgbClr val="336699"/>
              </a:solidFill>
            </a:endParaRPr>
          </a:p>
          <a:p>
            <a:pPr indent="0" lvl="0" marL="0" rtl="0" algn="l">
              <a:spcBef>
                <a:spcPts val="0"/>
              </a:spcBef>
              <a:spcAft>
                <a:spcPts val="0"/>
              </a:spcAft>
              <a:buNone/>
            </a:pPr>
            <a:r>
              <a:t/>
            </a:r>
            <a:endParaRPr sz="2400">
              <a:solidFill>
                <a:srgbClr val="336699"/>
              </a:solidFill>
            </a:endParaRPr>
          </a:p>
          <a:p>
            <a:pPr indent="0" lvl="0" marL="0" rtl="0" algn="l">
              <a:spcBef>
                <a:spcPts val="0"/>
              </a:spcBef>
              <a:spcAft>
                <a:spcPts val="0"/>
              </a:spcAft>
              <a:buNone/>
            </a:pPr>
            <a:r>
              <a:t/>
            </a:r>
            <a:endParaRPr sz="2400">
              <a:solidFill>
                <a:srgbClr val="336699"/>
              </a:solidFill>
            </a:endParaRPr>
          </a:p>
          <a:p>
            <a:pPr indent="0" lvl="0" marL="0" rtl="0" algn="ctr">
              <a:spcBef>
                <a:spcPts val="0"/>
              </a:spcBef>
              <a:spcAft>
                <a:spcPts val="0"/>
              </a:spcAft>
              <a:buClr>
                <a:schemeClr val="dk1"/>
              </a:buClr>
              <a:buSzPts val="1100"/>
              <a:buFont typeface="Arial"/>
              <a:buNone/>
            </a:pPr>
            <a:r>
              <a:rPr lang="en-US" sz="1800">
                <a:solidFill>
                  <a:schemeClr val="dk2"/>
                </a:solidFill>
              </a:rPr>
              <a:t>fig5: Test set generation and enhancement</a:t>
            </a:r>
            <a:endParaRPr sz="1800">
              <a:solidFill>
                <a:schemeClr val="dk2"/>
              </a:solidFill>
            </a:endParaRPr>
          </a:p>
          <a:p>
            <a:pPr indent="0" lvl="0" marL="0" rtl="0">
              <a:spcBef>
                <a:spcPts val="0"/>
              </a:spcBef>
              <a:spcAft>
                <a:spcPts val="0"/>
              </a:spcAft>
              <a:buNone/>
            </a:pPr>
            <a:r>
              <a:t/>
            </a:r>
            <a:endParaRPr sz="2500">
              <a:solidFill>
                <a:srgbClr val="336699"/>
              </a:solidFill>
            </a:endParaRPr>
          </a:p>
          <a:p>
            <a:pPr indent="0" lvl="0" marL="0" rtl="0" algn="ctr">
              <a:spcBef>
                <a:spcPts val="0"/>
              </a:spcBef>
              <a:spcAft>
                <a:spcPts val="0"/>
              </a:spcAft>
              <a:buNone/>
            </a:pPr>
            <a:r>
              <a:t/>
            </a:r>
            <a:endParaRPr/>
          </a:p>
        </p:txBody>
      </p:sp>
      <p:pic>
        <p:nvPicPr>
          <p:cNvPr id="247" name="Shape 247"/>
          <p:cNvPicPr preferRelativeResize="0"/>
          <p:nvPr/>
        </p:nvPicPr>
        <p:blipFill rotWithShape="1">
          <a:blip r:embed="rId3">
            <a:alphaModFix/>
          </a:blip>
          <a:srcRect b="6707" l="0" r="0" t="0"/>
          <a:stretch/>
        </p:blipFill>
        <p:spPr>
          <a:xfrm>
            <a:off x="2054275" y="1163700"/>
            <a:ext cx="5035450" cy="43537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Shape 25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254" name="Shape 254"/>
          <p:cNvSpPr txBox="1"/>
          <p:nvPr>
            <p:ph idx="1" type="body"/>
          </p:nvPr>
        </p:nvSpPr>
        <p:spPr>
          <a:xfrm>
            <a:off x="829588" y="1425575"/>
            <a:ext cx="7583400" cy="42084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sz="1800">
                <a:solidFill>
                  <a:srgbClr val="001D4D"/>
                </a:solidFill>
                <a:latin typeface="Arial"/>
                <a:ea typeface="Arial"/>
                <a:cs typeface="Arial"/>
                <a:sym typeface="Arial"/>
              </a:rPr>
              <a:t>Using Scrum, Mingle, Github, Google drive, Unreal Engine 4 and C++, I </a:t>
            </a:r>
            <a:r>
              <a:rPr lang="en-US" sz="1800">
                <a:solidFill>
                  <a:srgbClr val="001D4D"/>
                </a:solidFill>
                <a:latin typeface="Arial"/>
                <a:ea typeface="Arial"/>
                <a:cs typeface="Arial"/>
                <a:sym typeface="Arial"/>
              </a:rPr>
              <a:t>implemented</a:t>
            </a:r>
            <a:r>
              <a:rPr lang="en-US" sz="1800">
                <a:solidFill>
                  <a:srgbClr val="001D4D"/>
                </a:solidFill>
                <a:latin typeface="Arial"/>
                <a:ea typeface="Arial"/>
                <a:cs typeface="Arial"/>
                <a:sym typeface="Arial"/>
              </a:rPr>
              <a:t> a Set of functions such as: “ a set of new 3D shapes, a grabber, a relationship viewer, a 3D objects generator, pause, and resume”, for a dynamic UX.</a:t>
            </a:r>
            <a:endParaRPr sz="1800">
              <a:solidFill>
                <a:srgbClr val="001D4D"/>
              </a:solidFill>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contact information</a:t>
            </a:r>
            <a:endParaRPr b="0" i="0" sz="2200" u="none" cap="none" strike="noStrike">
              <a:solidFill>
                <a:srgbClr val="001D4D"/>
              </a:solidFill>
              <a:latin typeface="Trebuchet MS"/>
              <a:ea typeface="Trebuchet MS"/>
              <a:cs typeface="Trebuchet MS"/>
              <a:sym typeface="Trebuchet MS"/>
            </a:endParaRPr>
          </a:p>
          <a:p>
            <a:pPr indent="-298450" lvl="1" marL="577850" marR="0" rtl="0" algn="l">
              <a:spcBef>
                <a:spcPts val="0"/>
              </a:spcBef>
              <a:spcAft>
                <a:spcPts val="0"/>
              </a:spcAft>
              <a:buSzPts val="2000"/>
              <a:buChar char="●"/>
            </a:pPr>
            <a:r>
              <a:rPr lang="en-US"/>
              <a:t>Name : Rolf K. Gilet</a:t>
            </a:r>
            <a:endParaRPr/>
          </a:p>
          <a:p>
            <a:pPr indent="-298450" lvl="1" marL="577850" marR="0" rtl="0" algn="l">
              <a:spcBef>
                <a:spcPts val="0"/>
              </a:spcBef>
              <a:spcAft>
                <a:spcPts val="0"/>
              </a:spcAft>
              <a:buSzPts val="2000"/>
              <a:buChar char="●"/>
            </a:pPr>
            <a:r>
              <a:rPr lang="en-US"/>
              <a:t>email: rgile002@fiu.edu</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endParaRPr b="0" i="0" sz="2200" u="none" cap="none" strike="noStrike">
              <a:solidFill>
                <a:srgbClr val="001D4D"/>
              </a:solidFill>
              <a:latin typeface="Trebuchet MS"/>
              <a:ea typeface="Trebuchet MS"/>
              <a:cs typeface="Trebuchet MS"/>
              <a:sym typeface="Trebuchet MS"/>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255" name="Shape 255"/>
          <p:cNvPicPr preferRelativeResize="0"/>
          <p:nvPr/>
        </p:nvPicPr>
        <p:blipFill>
          <a:blip r:embed="rId3">
            <a:alphaModFix/>
          </a:blip>
          <a:stretch>
            <a:fillRect/>
          </a:stretch>
        </p:blipFill>
        <p:spPr>
          <a:xfrm>
            <a:off x="4794200" y="5060088"/>
            <a:ext cx="902660" cy="742525"/>
          </a:xfrm>
          <a:prstGeom prst="rect">
            <a:avLst/>
          </a:prstGeom>
          <a:noFill/>
          <a:ln>
            <a:noFill/>
          </a:ln>
        </p:spPr>
      </p:pic>
      <p:pic>
        <p:nvPicPr>
          <p:cNvPr id="256" name="Shape 256"/>
          <p:cNvPicPr preferRelativeResize="0"/>
          <p:nvPr/>
        </p:nvPicPr>
        <p:blipFill>
          <a:blip r:embed="rId4">
            <a:alphaModFix/>
          </a:blip>
          <a:stretch>
            <a:fillRect/>
          </a:stretch>
        </p:blipFill>
        <p:spPr>
          <a:xfrm>
            <a:off x="4582021" y="5953012"/>
            <a:ext cx="927205" cy="742525"/>
          </a:xfrm>
          <a:prstGeom prst="rect">
            <a:avLst/>
          </a:prstGeom>
          <a:noFill/>
          <a:ln>
            <a:noFill/>
          </a:ln>
        </p:spPr>
      </p:pic>
      <p:pic>
        <p:nvPicPr>
          <p:cNvPr id="257" name="Shape 257"/>
          <p:cNvPicPr preferRelativeResize="0"/>
          <p:nvPr/>
        </p:nvPicPr>
        <p:blipFill rotWithShape="1">
          <a:blip r:embed="rId5">
            <a:alphaModFix/>
          </a:blip>
          <a:srcRect b="12311" l="49702" r="4820" t="0"/>
          <a:stretch/>
        </p:blipFill>
        <p:spPr>
          <a:xfrm>
            <a:off x="779475" y="5881950"/>
            <a:ext cx="2449266" cy="661350"/>
          </a:xfrm>
          <a:prstGeom prst="rect">
            <a:avLst/>
          </a:prstGeom>
          <a:noFill/>
          <a:ln>
            <a:noFill/>
          </a:ln>
        </p:spPr>
      </p:pic>
      <p:pic>
        <p:nvPicPr>
          <p:cNvPr id="258" name="Shape 258"/>
          <p:cNvPicPr preferRelativeResize="0"/>
          <p:nvPr/>
        </p:nvPicPr>
        <p:blipFill>
          <a:blip r:embed="rId6">
            <a:alphaModFix/>
          </a:blip>
          <a:stretch>
            <a:fillRect/>
          </a:stretch>
        </p:blipFill>
        <p:spPr>
          <a:xfrm>
            <a:off x="2968975" y="5241050"/>
            <a:ext cx="1613050" cy="661350"/>
          </a:xfrm>
          <a:prstGeom prst="rect">
            <a:avLst/>
          </a:prstGeom>
          <a:noFill/>
          <a:ln>
            <a:noFill/>
          </a:ln>
        </p:spPr>
      </p:pic>
      <p:pic>
        <p:nvPicPr>
          <p:cNvPr descr="Image result for mingle logo" id="259" name="Shape 259"/>
          <p:cNvPicPr preferRelativeResize="0"/>
          <p:nvPr/>
        </p:nvPicPr>
        <p:blipFill rotWithShape="1">
          <a:blip r:embed="rId7">
            <a:alphaModFix/>
          </a:blip>
          <a:srcRect b="18650" l="14728" r="15135" t="19369"/>
          <a:stretch/>
        </p:blipFill>
        <p:spPr>
          <a:xfrm>
            <a:off x="829588" y="5333675"/>
            <a:ext cx="1844825" cy="568725"/>
          </a:xfrm>
          <a:prstGeom prst="rect">
            <a:avLst/>
          </a:prstGeom>
          <a:noFill/>
          <a:ln>
            <a:noFill/>
          </a:ln>
        </p:spPr>
      </p:pic>
      <p:pic>
        <p:nvPicPr>
          <p:cNvPr descr="Image result for google drive logo png" id="260" name="Shape 260"/>
          <p:cNvPicPr preferRelativeResize="0"/>
          <p:nvPr/>
        </p:nvPicPr>
        <p:blipFill>
          <a:blip r:embed="rId8">
            <a:alphaModFix/>
          </a:blip>
          <a:stretch>
            <a:fillRect/>
          </a:stretch>
        </p:blipFill>
        <p:spPr>
          <a:xfrm>
            <a:off x="3420877" y="5902397"/>
            <a:ext cx="862279" cy="652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Shape 158"/>
          <p:cNvSpPr txBox="1"/>
          <p:nvPr>
            <p:ph type="title"/>
          </p:nvPr>
        </p:nvSpPr>
        <p:spPr>
          <a:xfrm>
            <a:off x="779475" y="381000"/>
            <a:ext cx="7583400" cy="17211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endParaRPr b="0" i="0" sz="3800" u="none" cap="none" strike="noStrike">
              <a:solidFill>
                <a:srgbClr val="001D4D"/>
              </a:solidFill>
              <a:latin typeface="Trebuchet MS"/>
              <a:ea typeface="Trebuchet MS"/>
              <a:cs typeface="Trebuchet MS"/>
              <a:sym typeface="Trebuchet MS"/>
            </a:endParaRPr>
          </a:p>
          <a:p>
            <a:pPr indent="0" lvl="0" marL="0" marR="0" rtl="0" algn="l">
              <a:spcBef>
                <a:spcPts val="0"/>
              </a:spcBef>
              <a:spcAft>
                <a:spcPts val="0"/>
              </a:spcAft>
              <a:buNone/>
            </a:pPr>
            <a:r>
              <a:t/>
            </a:r>
            <a:endParaRPr sz="1800"/>
          </a:p>
          <a:p>
            <a:pPr indent="0" lvl="0" marL="0" marR="0" rtl="0" algn="l">
              <a:spcBef>
                <a:spcPts val="0"/>
              </a:spcBef>
              <a:spcAft>
                <a:spcPts val="0"/>
              </a:spcAft>
              <a:buNone/>
            </a:pPr>
            <a:r>
              <a:rPr lang="en-US"/>
              <a:t>Code VR 1.0</a:t>
            </a:r>
            <a:endParaRPr/>
          </a:p>
        </p:txBody>
      </p:sp>
      <p:pic>
        <p:nvPicPr>
          <p:cNvPr id="159" name="Shape 159"/>
          <p:cNvPicPr preferRelativeResize="0"/>
          <p:nvPr/>
        </p:nvPicPr>
        <p:blipFill>
          <a:blip r:embed="rId3">
            <a:alphaModFix/>
          </a:blip>
          <a:stretch>
            <a:fillRect/>
          </a:stretch>
        </p:blipFill>
        <p:spPr>
          <a:xfrm>
            <a:off x="521612" y="2688188"/>
            <a:ext cx="4062259" cy="2285024"/>
          </a:xfrm>
          <a:prstGeom prst="rect">
            <a:avLst/>
          </a:prstGeom>
          <a:noFill/>
          <a:ln>
            <a:noFill/>
          </a:ln>
        </p:spPr>
      </p:pic>
      <p:pic>
        <p:nvPicPr>
          <p:cNvPr id="160" name="Shape 160"/>
          <p:cNvPicPr preferRelativeResize="0"/>
          <p:nvPr/>
        </p:nvPicPr>
        <p:blipFill>
          <a:blip r:embed="rId4">
            <a:alphaModFix/>
          </a:blip>
          <a:stretch>
            <a:fillRect/>
          </a:stretch>
        </p:blipFill>
        <p:spPr>
          <a:xfrm>
            <a:off x="4743925" y="2688188"/>
            <a:ext cx="4062269" cy="22850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sp>
        <p:nvSpPr>
          <p:cNvPr id="166" name="Shape 16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endParaRPr b="0" i="0" sz="3800" u="none" cap="none" strike="noStrike">
              <a:solidFill>
                <a:srgbClr val="001D4D"/>
              </a:solidFill>
              <a:latin typeface="Trebuchet MS"/>
              <a:ea typeface="Trebuchet MS"/>
              <a:cs typeface="Trebuchet MS"/>
              <a:sym typeface="Trebuchet MS"/>
            </a:endParaRPr>
          </a:p>
        </p:txBody>
      </p:sp>
      <p:pic>
        <p:nvPicPr>
          <p:cNvPr id="167" name="Shape 167"/>
          <p:cNvPicPr preferRelativeResize="0"/>
          <p:nvPr/>
        </p:nvPicPr>
        <p:blipFill rotWithShape="1">
          <a:blip r:embed="rId3">
            <a:alphaModFix/>
          </a:blip>
          <a:srcRect b="-1391" l="20039" r="30748" t="37555"/>
          <a:stretch/>
        </p:blipFill>
        <p:spPr>
          <a:xfrm>
            <a:off x="1479888" y="1734625"/>
            <a:ext cx="6182575" cy="40113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Shape 173"/>
          <p:cNvSpPr txBox="1"/>
          <p:nvPr>
            <p:ph type="title"/>
          </p:nvPr>
        </p:nvSpPr>
        <p:spPr>
          <a:xfrm>
            <a:off x="780288" y="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Requirements: Use Cases</a:t>
            </a:r>
            <a:endParaRPr b="0" i="0" sz="3800" u="none" cap="none" strike="noStrike">
              <a:solidFill>
                <a:srgbClr val="001D4D"/>
              </a:solidFill>
              <a:latin typeface="Trebuchet MS"/>
              <a:ea typeface="Trebuchet MS"/>
              <a:cs typeface="Trebuchet MS"/>
              <a:sym typeface="Trebuchet MS"/>
            </a:endParaRPr>
          </a:p>
        </p:txBody>
      </p:sp>
      <p:pic>
        <p:nvPicPr>
          <p:cNvPr id="174" name="Shape 174"/>
          <p:cNvPicPr preferRelativeResize="0"/>
          <p:nvPr/>
        </p:nvPicPr>
        <p:blipFill rotWithShape="1">
          <a:blip r:embed="rId3">
            <a:alphaModFix/>
          </a:blip>
          <a:srcRect b="4689" l="0" r="0" t="0"/>
          <a:stretch/>
        </p:blipFill>
        <p:spPr>
          <a:xfrm>
            <a:off x="1169250" y="1103800"/>
            <a:ext cx="6672876" cy="46503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Shape 18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System Design: Architecture</a:t>
            </a:r>
            <a:endParaRPr b="0" i="0" sz="3800" u="none" cap="none" strike="noStrike">
              <a:solidFill>
                <a:srgbClr val="001D4D"/>
              </a:solidFill>
              <a:latin typeface="Trebuchet MS"/>
              <a:ea typeface="Trebuchet MS"/>
              <a:cs typeface="Trebuchet MS"/>
              <a:sym typeface="Trebuchet MS"/>
            </a:endParaRPr>
          </a:p>
        </p:txBody>
      </p:sp>
      <p:pic>
        <p:nvPicPr>
          <p:cNvPr id="181" name="Shape 181"/>
          <p:cNvPicPr preferRelativeResize="0"/>
          <p:nvPr/>
        </p:nvPicPr>
        <p:blipFill>
          <a:blip r:embed="rId3">
            <a:alphaModFix/>
          </a:blip>
          <a:stretch>
            <a:fillRect/>
          </a:stretch>
        </p:blipFill>
        <p:spPr>
          <a:xfrm>
            <a:off x="3657300" y="2519900"/>
            <a:ext cx="5055425" cy="3021900"/>
          </a:xfrm>
          <a:prstGeom prst="rect">
            <a:avLst/>
          </a:prstGeom>
          <a:noFill/>
          <a:ln>
            <a:noFill/>
          </a:ln>
        </p:spPr>
      </p:pic>
      <p:pic>
        <p:nvPicPr>
          <p:cNvPr id="182" name="Shape 182"/>
          <p:cNvPicPr preferRelativeResize="0"/>
          <p:nvPr/>
        </p:nvPicPr>
        <p:blipFill rotWithShape="1">
          <a:blip r:embed="rId4">
            <a:alphaModFix/>
          </a:blip>
          <a:srcRect b="49826" l="0" r="3213" t="12938"/>
          <a:stretch/>
        </p:blipFill>
        <p:spPr>
          <a:xfrm>
            <a:off x="304775" y="2998200"/>
            <a:ext cx="3244824" cy="18724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sp>
        <p:nvSpPr>
          <p:cNvPr id="188" name="Shape 18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Minimal Class Diagram</a:t>
            </a:r>
            <a:endParaRPr b="0" i="0" sz="3800" u="none" cap="none" strike="noStrike">
              <a:solidFill>
                <a:srgbClr val="001D4D"/>
              </a:solidFill>
              <a:latin typeface="Trebuchet MS"/>
              <a:ea typeface="Trebuchet MS"/>
              <a:cs typeface="Trebuchet MS"/>
              <a:sym typeface="Trebuchet MS"/>
            </a:endParaRPr>
          </a:p>
        </p:txBody>
      </p:sp>
      <p:pic>
        <p:nvPicPr>
          <p:cNvPr id="189" name="Shape 189"/>
          <p:cNvPicPr preferRelativeResize="0"/>
          <p:nvPr/>
        </p:nvPicPr>
        <p:blipFill>
          <a:blip r:embed="rId3">
            <a:alphaModFix/>
          </a:blip>
          <a:stretch>
            <a:fillRect/>
          </a:stretch>
        </p:blipFill>
        <p:spPr>
          <a:xfrm>
            <a:off x="163675" y="1552875"/>
            <a:ext cx="8822100" cy="43826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Shape 19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196" name="Shape 196"/>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a:t>1. </a:t>
            </a:r>
            <a:r>
              <a:rPr lang="en-US" sz="1800">
                <a:solidFill>
                  <a:schemeClr val="dk1"/>
                </a:solidFill>
              </a:rPr>
              <a:t>User Story ID #666 Embedded Python Server Execution</a:t>
            </a:r>
            <a:endParaRPr sz="1800"/>
          </a:p>
          <a:p>
            <a:pPr indent="0" lvl="0" marL="0" marR="0" rtl="0" algn="l">
              <a:spcBef>
                <a:spcPts val="2000"/>
              </a:spcBef>
              <a:spcAft>
                <a:spcPts val="0"/>
              </a:spcAft>
              <a:buNone/>
            </a:pPr>
            <a:r>
              <a:rPr lang="en-US"/>
              <a:t>2</a:t>
            </a:r>
            <a:r>
              <a:rPr lang="en-US"/>
              <a:t>. </a:t>
            </a:r>
            <a:r>
              <a:rPr lang="en-US" sz="1800">
                <a:solidFill>
                  <a:schemeClr val="dk1"/>
                </a:solidFill>
              </a:rPr>
              <a:t>User Story ID #691 3D shape generator functionality</a:t>
            </a:r>
            <a:endParaRPr/>
          </a:p>
          <a:p>
            <a:pPr indent="0" lvl="0" marL="0" marR="0" rtl="0" algn="l">
              <a:spcBef>
                <a:spcPts val="2000"/>
              </a:spcBef>
              <a:spcAft>
                <a:spcPts val="0"/>
              </a:spcAft>
              <a:buNone/>
            </a:pPr>
            <a:r>
              <a:rPr lang="en-US"/>
              <a:t>3. </a:t>
            </a:r>
            <a:r>
              <a:rPr lang="en-US" sz="1800">
                <a:solidFill>
                  <a:schemeClr val="dk1"/>
                </a:solidFill>
              </a:rPr>
              <a:t>User Story ID #694 Update code-VR Menu</a:t>
            </a:r>
            <a:endParaRPr/>
          </a:p>
          <a:p>
            <a:pPr indent="0" lvl="0" marL="0" marR="0" rtl="0" algn="l">
              <a:spcBef>
                <a:spcPts val="2000"/>
              </a:spcBef>
              <a:spcAft>
                <a:spcPts val="0"/>
              </a:spcAft>
              <a:buNone/>
            </a:pPr>
            <a:r>
              <a:rPr lang="en-US"/>
              <a:t>4</a:t>
            </a:r>
            <a:r>
              <a:rPr lang="en-US"/>
              <a:t>. </a:t>
            </a:r>
            <a:r>
              <a:rPr lang="en-US" sz="1800">
                <a:solidFill>
                  <a:schemeClr val="dk1"/>
                </a:solidFill>
              </a:rPr>
              <a:t>User Story ID #688 Grab and Drop Functionality</a:t>
            </a:r>
            <a:endParaRPr sz="1800">
              <a:solidFill>
                <a:schemeClr val="dk1"/>
              </a:solidFill>
            </a:endParaRPr>
          </a:p>
          <a:p>
            <a:pPr indent="0" lvl="0" marL="0" marR="0" rtl="0" algn="l">
              <a:spcBef>
                <a:spcPts val="2000"/>
              </a:spcBef>
              <a:spcAft>
                <a:spcPts val="0"/>
              </a:spcAft>
              <a:buNone/>
            </a:pPr>
            <a:r>
              <a:rPr lang="en-US">
                <a:solidFill>
                  <a:schemeClr val="dk1"/>
                </a:solidFill>
              </a:rPr>
              <a:t>5. </a:t>
            </a:r>
            <a:r>
              <a:rPr lang="en-US" sz="1800">
                <a:solidFill>
                  <a:schemeClr val="dk1"/>
                </a:solidFill>
              </a:rPr>
              <a:t>User Story ID </a:t>
            </a:r>
            <a:r>
              <a:rPr lang="en-US" sz="1800">
                <a:solidFill>
                  <a:schemeClr val="dk1"/>
                </a:solidFill>
                <a:uFill>
                  <a:noFill/>
                </a:uFill>
                <a:hlinkClick r:id="rId3"/>
              </a:rPr>
              <a:t>#692</a:t>
            </a:r>
            <a:r>
              <a:rPr lang="en-US" sz="1800">
                <a:solidFill>
                  <a:schemeClr val="dk1"/>
                </a:solidFill>
              </a:rPr>
              <a:t> Relationship Functionality</a:t>
            </a:r>
            <a:endParaRPr sz="1800">
              <a:solidFill>
                <a:schemeClr val="dk1"/>
              </a:solidFill>
            </a:endParaRP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sp>
        <p:nvSpPr>
          <p:cNvPr id="202" name="Shape 202"/>
          <p:cNvSpPr txBox="1"/>
          <p:nvPr>
            <p:ph type="title"/>
          </p:nvPr>
        </p:nvSpPr>
        <p:spPr>
          <a:xfrm>
            <a:off x="780300" y="601800"/>
            <a:ext cx="7583400" cy="6132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2400" u="none" cap="none" strike="noStrike">
                <a:solidFill>
                  <a:srgbClr val="001D4D"/>
                </a:solidFill>
                <a:latin typeface="Trebuchet MS"/>
                <a:ea typeface="Trebuchet MS"/>
                <a:cs typeface="Trebuchet MS"/>
                <a:sym typeface="Trebuchet MS"/>
              </a:rPr>
              <a:t>User Stor</a:t>
            </a:r>
            <a:r>
              <a:rPr lang="en-US" sz="2400"/>
              <a:t>y #666 Embedded Python Server Execution</a:t>
            </a:r>
            <a:endParaRPr b="0" i="0" sz="2400" u="none" cap="none" strike="noStrike">
              <a:solidFill>
                <a:srgbClr val="001D4D"/>
              </a:solidFill>
              <a:latin typeface="Trebuchet MS"/>
              <a:ea typeface="Trebuchet MS"/>
              <a:cs typeface="Trebuchet MS"/>
              <a:sym typeface="Trebuchet MS"/>
            </a:endParaRPr>
          </a:p>
        </p:txBody>
      </p:sp>
      <p:pic>
        <p:nvPicPr>
          <p:cNvPr id="203" name="Shape 203"/>
          <p:cNvPicPr preferRelativeResize="0"/>
          <p:nvPr/>
        </p:nvPicPr>
        <p:blipFill rotWithShape="1">
          <a:blip r:embed="rId3">
            <a:alphaModFix/>
          </a:blip>
          <a:srcRect b="34963" l="16506" r="52459" t="11220"/>
          <a:stretch/>
        </p:blipFill>
        <p:spPr>
          <a:xfrm>
            <a:off x="894350" y="1638150"/>
            <a:ext cx="2875600" cy="3324225"/>
          </a:xfrm>
          <a:prstGeom prst="rect">
            <a:avLst/>
          </a:prstGeom>
          <a:noFill/>
          <a:ln>
            <a:noFill/>
          </a:ln>
        </p:spPr>
      </p:pic>
      <p:pic>
        <p:nvPicPr>
          <p:cNvPr id="204" name="Shape 204"/>
          <p:cNvPicPr preferRelativeResize="0"/>
          <p:nvPr/>
        </p:nvPicPr>
        <p:blipFill rotWithShape="1">
          <a:blip r:embed="rId4">
            <a:alphaModFix/>
          </a:blip>
          <a:srcRect b="44110" l="16345" r="21314" t="11458"/>
          <a:stretch/>
        </p:blipFill>
        <p:spPr>
          <a:xfrm>
            <a:off x="4132900" y="2330000"/>
            <a:ext cx="3705225" cy="1762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sp>
        <p:nvSpPr>
          <p:cNvPr id="210" name="Shape 210"/>
          <p:cNvSpPr txBox="1"/>
          <p:nvPr>
            <p:ph type="title"/>
          </p:nvPr>
        </p:nvSpPr>
        <p:spPr>
          <a:xfrm>
            <a:off x="780300" y="591775"/>
            <a:ext cx="7583400" cy="543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2400" u="none" cap="none" strike="noStrike">
                <a:solidFill>
                  <a:srgbClr val="001D4D"/>
                </a:solidFill>
                <a:latin typeface="Trebuchet MS"/>
                <a:ea typeface="Trebuchet MS"/>
                <a:cs typeface="Trebuchet MS"/>
                <a:sym typeface="Trebuchet MS"/>
              </a:rPr>
              <a:t>User Stor</a:t>
            </a:r>
            <a:r>
              <a:rPr lang="en-US" sz="2400"/>
              <a:t>y </a:t>
            </a:r>
            <a:r>
              <a:rPr lang="en-US" sz="2400">
                <a:solidFill>
                  <a:srgbClr val="001D4D"/>
                </a:solidFill>
              </a:rPr>
              <a:t>ID #691 3D shape generator functionality</a:t>
            </a:r>
            <a:endParaRPr b="0" i="0" sz="2400" u="none" cap="none" strike="noStrike">
              <a:solidFill>
                <a:srgbClr val="001D4D"/>
              </a:solidFill>
              <a:latin typeface="Trebuchet MS"/>
              <a:ea typeface="Trebuchet MS"/>
              <a:cs typeface="Trebuchet MS"/>
              <a:sym typeface="Trebuchet MS"/>
            </a:endParaRPr>
          </a:p>
        </p:txBody>
      </p:sp>
      <p:pic>
        <p:nvPicPr>
          <p:cNvPr id="211" name="Shape 211"/>
          <p:cNvPicPr preferRelativeResize="0"/>
          <p:nvPr/>
        </p:nvPicPr>
        <p:blipFill rotWithShape="1">
          <a:blip r:embed="rId3">
            <a:alphaModFix/>
          </a:blip>
          <a:srcRect b="61538" l="34294" r="44711" t="15144"/>
          <a:stretch/>
        </p:blipFill>
        <p:spPr>
          <a:xfrm>
            <a:off x="1863375" y="1943913"/>
            <a:ext cx="1247775" cy="923925"/>
          </a:xfrm>
          <a:prstGeom prst="rect">
            <a:avLst/>
          </a:prstGeom>
          <a:noFill/>
          <a:ln>
            <a:noFill/>
          </a:ln>
        </p:spPr>
      </p:pic>
      <p:pic>
        <p:nvPicPr>
          <p:cNvPr id="212" name="Shape 212"/>
          <p:cNvPicPr preferRelativeResize="0"/>
          <p:nvPr/>
        </p:nvPicPr>
        <p:blipFill rotWithShape="1">
          <a:blip r:embed="rId4">
            <a:alphaModFix/>
          </a:blip>
          <a:srcRect b="65144" l="19230" r="22757" t="13220"/>
          <a:stretch/>
        </p:blipFill>
        <p:spPr>
          <a:xfrm>
            <a:off x="4620375" y="1977238"/>
            <a:ext cx="3448050" cy="857250"/>
          </a:xfrm>
          <a:prstGeom prst="rect">
            <a:avLst/>
          </a:prstGeom>
          <a:noFill/>
          <a:ln>
            <a:noFill/>
          </a:ln>
        </p:spPr>
      </p:pic>
      <p:pic>
        <p:nvPicPr>
          <p:cNvPr id="213" name="Shape 213"/>
          <p:cNvPicPr preferRelativeResize="0"/>
          <p:nvPr/>
        </p:nvPicPr>
        <p:blipFill rotWithShape="1">
          <a:blip r:embed="rId5">
            <a:alphaModFix/>
          </a:blip>
          <a:srcRect b="37979" l="18908" r="25803" t="17548"/>
          <a:stretch/>
        </p:blipFill>
        <p:spPr>
          <a:xfrm>
            <a:off x="844200" y="3586725"/>
            <a:ext cx="3286125" cy="1762125"/>
          </a:xfrm>
          <a:prstGeom prst="rect">
            <a:avLst/>
          </a:prstGeom>
          <a:noFill/>
          <a:ln>
            <a:noFill/>
          </a:ln>
        </p:spPr>
      </p:pic>
      <p:pic>
        <p:nvPicPr>
          <p:cNvPr id="214" name="Shape 214"/>
          <p:cNvPicPr preferRelativeResize="0"/>
          <p:nvPr/>
        </p:nvPicPr>
        <p:blipFill rotWithShape="1">
          <a:blip r:embed="rId6">
            <a:alphaModFix/>
          </a:blip>
          <a:srcRect b="37660" l="16985" r="20034" t="11445"/>
          <a:stretch/>
        </p:blipFill>
        <p:spPr>
          <a:xfrm>
            <a:off x="4620375" y="3329550"/>
            <a:ext cx="3743325" cy="20193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