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Shape 22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6" name="Shape 22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Shape 23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7" name="Shape 23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Shape 24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8" name="Shape 24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Shape 2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6" name="Shape 2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Shape 26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7" name="Shape 26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Shape 27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6" name="Shape 27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Shape 28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3" name="Shape 28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Shape 15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57" name="Shape 15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Shape 16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6" name="Shape 16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Shape 17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4" name="Shape 17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Shape 19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93" name="Shape 19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Shape 19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0" name="Shape 20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Shape 20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Shape 21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8" name="Shape 21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mailto:achal012@fiu.edu" TargetMode="External"/><Relationship Id="rId4" Type="http://schemas.openxmlformats.org/officeDocument/2006/relationships/image" Target="../media/image26.png"/><Relationship Id="rId9" Type="http://schemas.openxmlformats.org/officeDocument/2006/relationships/image" Target="../media/image27.png"/><Relationship Id="rId5" Type="http://schemas.openxmlformats.org/officeDocument/2006/relationships/image" Target="../media/image23.png"/><Relationship Id="rId6" Type="http://schemas.openxmlformats.org/officeDocument/2006/relationships/image" Target="../media/image34.png"/><Relationship Id="rId7" Type="http://schemas.openxmlformats.org/officeDocument/2006/relationships/image" Target="../media/image25.png"/><Relationship Id="rId8"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t/>
            </a:r>
            <a:endParaRPr/>
          </a:p>
          <a:p>
            <a:pPr indent="0" lvl="0" marL="0" marR="0" rtl="0" algn="ctr">
              <a:spcBef>
                <a:spcPts val="0"/>
              </a:spcBef>
              <a:spcAft>
                <a:spcPts val="0"/>
              </a:spcAft>
              <a:buNone/>
            </a:pPr>
            <a:r>
              <a:rPr lang="en-US"/>
              <a:t>CodeVR 1.0</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Andres Chalela, </a:t>
            </a:r>
            <a:r>
              <a:rPr lang="en-US" sz="2500"/>
              <a:t>Rolf Gilet, Miguel Jardines</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a:t>
            </a:r>
            <a:r>
              <a:rPr lang="en-US" sz="2500"/>
              <a:t>Dr. Francisco Ortega</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a:t>
            </a:r>
            <a:r>
              <a:rPr lang="en-US" sz="2500"/>
              <a:t>Dr. Francisco Ortega, Dr. </a:t>
            </a:r>
            <a:r>
              <a:rPr lang="en-US" sz="2500"/>
              <a:t>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a:t>
            </a:r>
            <a:r>
              <a:rPr lang="en-US" sz="2600">
                <a:solidFill>
                  <a:srgbClr val="001D4D"/>
                </a:solidFill>
                <a:latin typeface="Trebuchet MS"/>
                <a:ea typeface="Trebuchet MS"/>
                <a:cs typeface="Trebuchet MS"/>
                <a:sym typeface="Trebuchet MS"/>
              </a:rPr>
              <a:t> 2018</a:t>
            </a:r>
            <a:endParaRPr sz="2600">
              <a:solidFill>
                <a:srgbClr val="001D4D"/>
              </a:solidFill>
              <a:latin typeface="Trebuchet MS"/>
              <a:ea typeface="Trebuchet MS"/>
              <a:cs typeface="Trebuchet MS"/>
              <a:sym typeface="Trebuchet MS"/>
            </a:endParaRPr>
          </a:p>
        </p:txBody>
      </p:sp>
      <p:pic>
        <p:nvPicPr>
          <p:cNvPr id="152" name="Shape 152"/>
          <p:cNvPicPr preferRelativeResize="0"/>
          <p:nvPr/>
        </p:nvPicPr>
        <p:blipFill>
          <a:blip r:embed="rId3">
            <a:alphaModFix/>
          </a:blip>
          <a:stretch>
            <a:fillRect/>
          </a:stretch>
        </p:blipFill>
        <p:spPr>
          <a:xfrm>
            <a:off x="1146125" y="5978025"/>
            <a:ext cx="3043701" cy="550225"/>
          </a:xfrm>
          <a:prstGeom prst="rect">
            <a:avLst/>
          </a:prstGeom>
          <a:noFill/>
          <a:ln>
            <a:noFill/>
          </a:ln>
        </p:spPr>
      </p:pic>
      <p:pic>
        <p:nvPicPr>
          <p:cNvPr id="153" name="Shape 153"/>
          <p:cNvPicPr preferRelativeResize="0"/>
          <p:nvPr/>
        </p:nvPicPr>
        <p:blipFill rotWithShape="1">
          <a:blip r:embed="rId4">
            <a:alphaModFix/>
          </a:blip>
          <a:srcRect b="50219" l="0" r="0" t="0"/>
          <a:stretch/>
        </p:blipFill>
        <p:spPr>
          <a:xfrm>
            <a:off x="228600" y="5759525"/>
            <a:ext cx="917525" cy="768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779463" y="6096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#2: </a:t>
            </a:r>
            <a:endParaRPr sz="3000"/>
          </a:p>
          <a:p>
            <a:pPr indent="0" lvl="0" marL="0" marR="0" rtl="0" algn="l">
              <a:spcBef>
                <a:spcPts val="0"/>
              </a:spcBef>
              <a:spcAft>
                <a:spcPts val="0"/>
              </a:spcAft>
              <a:buNone/>
            </a:pPr>
            <a:r>
              <a:rPr lang="en-US" sz="3000"/>
              <a:t>CodeVR Language Application (Phase 1)</a:t>
            </a:r>
            <a:endParaRPr b="0" i="0" sz="3000" u="none" cap="none" strike="noStrike">
              <a:solidFill>
                <a:srgbClr val="001D4D"/>
              </a:solidFill>
              <a:latin typeface="Trebuchet MS"/>
              <a:ea typeface="Trebuchet MS"/>
              <a:cs typeface="Trebuchet MS"/>
              <a:sym typeface="Trebuchet MS"/>
            </a:endParaRPr>
          </a:p>
        </p:txBody>
      </p:sp>
      <p:pic>
        <p:nvPicPr>
          <p:cNvPr id="229" name="Shape 229"/>
          <p:cNvPicPr preferRelativeResize="0"/>
          <p:nvPr/>
        </p:nvPicPr>
        <p:blipFill>
          <a:blip r:embed="rId3">
            <a:alphaModFix/>
          </a:blip>
          <a:stretch>
            <a:fillRect/>
          </a:stretch>
        </p:blipFill>
        <p:spPr>
          <a:xfrm>
            <a:off x="779475" y="2947300"/>
            <a:ext cx="3453526" cy="2204375"/>
          </a:xfrm>
          <a:prstGeom prst="rect">
            <a:avLst/>
          </a:prstGeom>
          <a:noFill/>
          <a:ln>
            <a:noFill/>
          </a:ln>
        </p:spPr>
      </p:pic>
      <p:pic>
        <p:nvPicPr>
          <p:cNvPr id="230" name="Shape 230"/>
          <p:cNvPicPr preferRelativeResize="0"/>
          <p:nvPr/>
        </p:nvPicPr>
        <p:blipFill rotWithShape="1">
          <a:blip r:embed="rId4">
            <a:alphaModFix/>
          </a:blip>
          <a:srcRect b="0" l="0" r="34959" t="0"/>
          <a:stretch/>
        </p:blipFill>
        <p:spPr>
          <a:xfrm>
            <a:off x="4813613" y="2947300"/>
            <a:ext cx="3453525" cy="2666168"/>
          </a:xfrm>
          <a:prstGeom prst="rect">
            <a:avLst/>
          </a:prstGeom>
          <a:noFill/>
          <a:ln>
            <a:noFill/>
          </a:ln>
        </p:spPr>
      </p:pic>
      <p:sp>
        <p:nvSpPr>
          <p:cNvPr id="231" name="Shape 231"/>
          <p:cNvSpPr txBox="1"/>
          <p:nvPr/>
        </p:nvSpPr>
        <p:spPr>
          <a:xfrm>
            <a:off x="1500488" y="5131075"/>
            <a:ext cx="20115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Source Code</a:t>
            </a:r>
            <a:endParaRPr/>
          </a:p>
        </p:txBody>
      </p:sp>
      <p:sp>
        <p:nvSpPr>
          <p:cNvPr id="232" name="Shape 232"/>
          <p:cNvSpPr txBox="1"/>
          <p:nvPr/>
        </p:nvSpPr>
        <p:spPr>
          <a:xfrm>
            <a:off x="5078325" y="5619200"/>
            <a:ext cx="29241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Compiler Console Output</a:t>
            </a:r>
            <a:endParaRPr/>
          </a:p>
        </p:txBody>
      </p:sp>
      <p:sp>
        <p:nvSpPr>
          <p:cNvPr id="233" name="Shape 233"/>
          <p:cNvSpPr txBox="1"/>
          <p:nvPr>
            <p:ph idx="1" type="body"/>
          </p:nvPr>
        </p:nvSpPr>
        <p:spPr>
          <a:xfrm>
            <a:off x="779475" y="1501800"/>
            <a:ext cx="7583400" cy="1550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sz="2000"/>
              <a:t>“As a developer, I have to implement a source to source CodeVR language application, so that the exported CodeVR language source code can be translated into Python source code.”</a:t>
            </a:r>
            <a:endParaRPr b="0" i="0" sz="20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Shape 239"/>
          <p:cNvSpPr txBox="1"/>
          <p:nvPr>
            <p:ph type="title"/>
          </p:nvPr>
        </p:nvSpPr>
        <p:spPr>
          <a:xfrm>
            <a:off x="780288" y="7842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#3: </a:t>
            </a:r>
            <a:endParaRPr sz="3000"/>
          </a:p>
          <a:p>
            <a:pPr indent="0" lvl="0" marL="0" marR="0" rtl="0" algn="l">
              <a:spcBef>
                <a:spcPts val="0"/>
              </a:spcBef>
              <a:spcAft>
                <a:spcPts val="0"/>
              </a:spcAft>
              <a:buSzPts val="1100"/>
              <a:buNone/>
            </a:pPr>
            <a:r>
              <a:rPr lang="en-US" sz="3000"/>
              <a:t>CodeVR Compiler Implementation </a:t>
            </a:r>
            <a:endParaRPr sz="3000"/>
          </a:p>
          <a:p>
            <a:pPr indent="0" lvl="0" marL="0" marR="0" rtl="0" algn="l">
              <a:spcBef>
                <a:spcPts val="0"/>
              </a:spcBef>
              <a:spcAft>
                <a:spcPts val="0"/>
              </a:spcAft>
              <a:buSzPts val="1100"/>
              <a:buNone/>
            </a:pPr>
            <a:r>
              <a:rPr lang="en-US" sz="3000"/>
              <a:t>(Parser Phase)</a:t>
            </a:r>
            <a:endParaRPr sz="3000"/>
          </a:p>
        </p:txBody>
      </p:sp>
      <p:sp>
        <p:nvSpPr>
          <p:cNvPr id="240" name="Shape 240"/>
          <p:cNvSpPr txBox="1"/>
          <p:nvPr>
            <p:ph idx="1" type="body"/>
          </p:nvPr>
        </p:nvSpPr>
        <p:spPr>
          <a:xfrm>
            <a:off x="779475" y="1578000"/>
            <a:ext cx="7583400" cy="1550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sz="2000"/>
              <a:t>“As a developer, I have to implement the Parser module of the CodeVR compiler, so that an abstract syntax tree can be generated for our language application.”</a:t>
            </a:r>
            <a:endParaRPr b="0" i="0" sz="2000" u="none" cap="none" strike="noStrike">
              <a:solidFill>
                <a:srgbClr val="001D4D"/>
              </a:solidFill>
              <a:latin typeface="Trebuchet MS"/>
              <a:ea typeface="Trebuchet MS"/>
              <a:cs typeface="Trebuchet MS"/>
              <a:sym typeface="Trebuchet MS"/>
            </a:endParaRPr>
          </a:p>
        </p:txBody>
      </p:sp>
      <p:pic>
        <p:nvPicPr>
          <p:cNvPr id="241" name="Shape 241"/>
          <p:cNvPicPr preferRelativeResize="0"/>
          <p:nvPr/>
        </p:nvPicPr>
        <p:blipFill>
          <a:blip r:embed="rId3">
            <a:alphaModFix/>
          </a:blip>
          <a:stretch>
            <a:fillRect/>
          </a:stretch>
        </p:blipFill>
        <p:spPr>
          <a:xfrm>
            <a:off x="4398550" y="2909300"/>
            <a:ext cx="3965151" cy="2714500"/>
          </a:xfrm>
          <a:prstGeom prst="rect">
            <a:avLst/>
          </a:prstGeom>
          <a:noFill/>
          <a:ln>
            <a:noFill/>
          </a:ln>
        </p:spPr>
      </p:pic>
      <p:pic>
        <p:nvPicPr>
          <p:cNvPr id="242" name="Shape 242"/>
          <p:cNvPicPr preferRelativeResize="0"/>
          <p:nvPr/>
        </p:nvPicPr>
        <p:blipFill>
          <a:blip r:embed="rId4">
            <a:alphaModFix/>
          </a:blip>
          <a:stretch>
            <a:fillRect/>
          </a:stretch>
        </p:blipFill>
        <p:spPr>
          <a:xfrm>
            <a:off x="752495" y="2909300"/>
            <a:ext cx="3230660" cy="3424500"/>
          </a:xfrm>
          <a:prstGeom prst="rect">
            <a:avLst/>
          </a:prstGeom>
          <a:noFill/>
          <a:ln>
            <a:noFill/>
          </a:ln>
        </p:spPr>
      </p:pic>
      <p:sp>
        <p:nvSpPr>
          <p:cNvPr id="243" name="Shape 243"/>
          <p:cNvSpPr txBox="1"/>
          <p:nvPr/>
        </p:nvSpPr>
        <p:spPr>
          <a:xfrm>
            <a:off x="5375363" y="5623800"/>
            <a:ext cx="20115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Source Code</a:t>
            </a:r>
            <a:endParaRPr/>
          </a:p>
        </p:txBody>
      </p:sp>
      <p:sp>
        <p:nvSpPr>
          <p:cNvPr id="244" name="Shape 244"/>
          <p:cNvSpPr txBox="1"/>
          <p:nvPr/>
        </p:nvSpPr>
        <p:spPr>
          <a:xfrm>
            <a:off x="538425" y="6333800"/>
            <a:ext cx="36588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Language Parser Grammar Rules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type="title"/>
          </p:nvPr>
        </p:nvSpPr>
        <p:spPr>
          <a:xfrm>
            <a:off x="779475" y="664800"/>
            <a:ext cx="7583400" cy="6849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SzPts val="1100"/>
              <a:buNone/>
            </a:pPr>
            <a:r>
              <a:rPr lang="en-US" sz="3000"/>
              <a:t>CodeVR Sample Parse Tree</a:t>
            </a:r>
            <a:endParaRPr sz="3000"/>
          </a:p>
        </p:txBody>
      </p:sp>
      <p:sp>
        <p:nvSpPr>
          <p:cNvPr id="251" name="Shape 251"/>
          <p:cNvSpPr txBox="1"/>
          <p:nvPr/>
        </p:nvSpPr>
        <p:spPr>
          <a:xfrm>
            <a:off x="3226874" y="4433350"/>
            <a:ext cx="26784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Generated CodeVR Parse Tree</a:t>
            </a:r>
            <a:endParaRPr/>
          </a:p>
        </p:txBody>
      </p:sp>
      <p:pic>
        <p:nvPicPr>
          <p:cNvPr id="252" name="Shape 252"/>
          <p:cNvPicPr preferRelativeResize="0"/>
          <p:nvPr/>
        </p:nvPicPr>
        <p:blipFill>
          <a:blip r:embed="rId3">
            <a:alphaModFix/>
          </a:blip>
          <a:stretch>
            <a:fillRect/>
          </a:stretch>
        </p:blipFill>
        <p:spPr>
          <a:xfrm>
            <a:off x="207175" y="2082450"/>
            <a:ext cx="8717799" cy="23545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780288" y="7842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#4: </a:t>
            </a:r>
            <a:endParaRPr sz="3000"/>
          </a:p>
          <a:p>
            <a:pPr indent="0" lvl="0" marL="0" marR="0" rtl="0" algn="l">
              <a:spcBef>
                <a:spcPts val="0"/>
              </a:spcBef>
              <a:spcAft>
                <a:spcPts val="0"/>
              </a:spcAft>
              <a:buSzPts val="1100"/>
              <a:buNone/>
            </a:pPr>
            <a:r>
              <a:rPr lang="en-US" sz="3000"/>
              <a:t>CodeVR Compiler Implementation </a:t>
            </a:r>
            <a:endParaRPr sz="3000"/>
          </a:p>
          <a:p>
            <a:pPr indent="0" lvl="0" marL="0" marR="0" rtl="0" algn="l">
              <a:spcBef>
                <a:spcPts val="0"/>
              </a:spcBef>
              <a:spcAft>
                <a:spcPts val="0"/>
              </a:spcAft>
              <a:buSzPts val="1100"/>
              <a:buNone/>
            </a:pPr>
            <a:r>
              <a:rPr lang="en-US" sz="3000"/>
              <a:t>(Lexer Phase)</a:t>
            </a:r>
            <a:endParaRPr sz="3000"/>
          </a:p>
        </p:txBody>
      </p:sp>
      <p:sp>
        <p:nvSpPr>
          <p:cNvPr id="259" name="Shape 259"/>
          <p:cNvSpPr txBox="1"/>
          <p:nvPr>
            <p:ph idx="1" type="body"/>
          </p:nvPr>
        </p:nvSpPr>
        <p:spPr>
          <a:xfrm>
            <a:off x="779475" y="1578000"/>
            <a:ext cx="7583400" cy="1550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sz="2000"/>
              <a:t>“As a developer, I have to implement the Lexer module of the CodeVR compiler, so that the CodeVR language source code can be tokenized into a character stream for the Parser module.”</a:t>
            </a:r>
            <a:endParaRPr b="0" i="0" sz="2000" u="none" cap="none" strike="noStrike">
              <a:solidFill>
                <a:srgbClr val="001D4D"/>
              </a:solidFill>
              <a:latin typeface="Trebuchet MS"/>
              <a:ea typeface="Trebuchet MS"/>
              <a:cs typeface="Trebuchet MS"/>
              <a:sym typeface="Trebuchet MS"/>
            </a:endParaRPr>
          </a:p>
        </p:txBody>
      </p:sp>
      <p:pic>
        <p:nvPicPr>
          <p:cNvPr id="260" name="Shape 260"/>
          <p:cNvPicPr preferRelativeResize="0"/>
          <p:nvPr/>
        </p:nvPicPr>
        <p:blipFill rotWithShape="1">
          <a:blip r:embed="rId3">
            <a:alphaModFix/>
          </a:blip>
          <a:srcRect b="37659" l="0" r="0" t="0"/>
          <a:stretch/>
        </p:blipFill>
        <p:spPr>
          <a:xfrm>
            <a:off x="1072150" y="2842350"/>
            <a:ext cx="2628700" cy="3554399"/>
          </a:xfrm>
          <a:prstGeom prst="rect">
            <a:avLst/>
          </a:prstGeom>
          <a:noFill/>
          <a:ln>
            <a:noFill/>
          </a:ln>
        </p:spPr>
      </p:pic>
      <p:pic>
        <p:nvPicPr>
          <p:cNvPr id="261" name="Shape 261"/>
          <p:cNvPicPr preferRelativeResize="0"/>
          <p:nvPr/>
        </p:nvPicPr>
        <p:blipFill rotWithShape="1">
          <a:blip r:embed="rId4">
            <a:alphaModFix/>
          </a:blip>
          <a:srcRect b="0" l="0" r="49241" t="0"/>
          <a:stretch/>
        </p:blipFill>
        <p:spPr>
          <a:xfrm>
            <a:off x="4477338" y="2842350"/>
            <a:ext cx="2969624" cy="2834400"/>
          </a:xfrm>
          <a:prstGeom prst="rect">
            <a:avLst/>
          </a:prstGeom>
          <a:noFill/>
          <a:ln>
            <a:noFill/>
          </a:ln>
        </p:spPr>
      </p:pic>
      <p:sp>
        <p:nvSpPr>
          <p:cNvPr id="262" name="Shape 262"/>
          <p:cNvSpPr txBox="1"/>
          <p:nvPr/>
        </p:nvSpPr>
        <p:spPr>
          <a:xfrm>
            <a:off x="1033950" y="6333800"/>
            <a:ext cx="27051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Language Lexer Rules</a:t>
            </a:r>
            <a:endParaRPr/>
          </a:p>
        </p:txBody>
      </p:sp>
      <p:sp>
        <p:nvSpPr>
          <p:cNvPr id="263" name="Shape 263"/>
          <p:cNvSpPr txBox="1"/>
          <p:nvPr/>
        </p:nvSpPr>
        <p:spPr>
          <a:xfrm>
            <a:off x="4554550" y="5676750"/>
            <a:ext cx="28152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CodeVR Lexical Analysis Output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Shape 269"/>
          <p:cNvSpPr txBox="1"/>
          <p:nvPr>
            <p:ph type="title"/>
          </p:nvPr>
        </p:nvSpPr>
        <p:spPr>
          <a:xfrm>
            <a:off x="780288" y="4794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#5: </a:t>
            </a:r>
            <a:endParaRPr sz="3000"/>
          </a:p>
          <a:p>
            <a:pPr indent="0" lvl="0" marL="0" marR="0" rtl="0" algn="l">
              <a:spcBef>
                <a:spcPts val="0"/>
              </a:spcBef>
              <a:spcAft>
                <a:spcPts val="0"/>
              </a:spcAft>
              <a:buSzPts val="1100"/>
              <a:buNone/>
            </a:pPr>
            <a:r>
              <a:rPr lang="en-US" sz="3000"/>
              <a:t>Complete Parser Implementation</a:t>
            </a:r>
            <a:endParaRPr sz="3000"/>
          </a:p>
        </p:txBody>
      </p:sp>
      <p:sp>
        <p:nvSpPr>
          <p:cNvPr id="270" name="Shape 270"/>
          <p:cNvSpPr txBox="1"/>
          <p:nvPr>
            <p:ph idx="1" type="body"/>
          </p:nvPr>
        </p:nvSpPr>
        <p:spPr>
          <a:xfrm>
            <a:off x="780300" y="1409450"/>
            <a:ext cx="7583400" cy="1550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sz="2000"/>
              <a:t>“As a developer, I need to complete the implementation of the JSON parser, so that we’re able to completely display the different types of programming elements/objects in VR.”</a:t>
            </a:r>
            <a:endParaRPr sz="2000"/>
          </a:p>
        </p:txBody>
      </p:sp>
      <p:pic>
        <p:nvPicPr>
          <p:cNvPr id="271" name="Shape 271"/>
          <p:cNvPicPr preferRelativeResize="0"/>
          <p:nvPr/>
        </p:nvPicPr>
        <p:blipFill>
          <a:blip r:embed="rId3">
            <a:alphaModFix/>
          </a:blip>
          <a:stretch>
            <a:fillRect/>
          </a:stretch>
        </p:blipFill>
        <p:spPr>
          <a:xfrm>
            <a:off x="563937" y="2820100"/>
            <a:ext cx="8016124" cy="2706290"/>
          </a:xfrm>
          <a:prstGeom prst="rect">
            <a:avLst/>
          </a:prstGeom>
          <a:noFill/>
          <a:ln>
            <a:noFill/>
          </a:ln>
        </p:spPr>
      </p:pic>
      <p:sp>
        <p:nvSpPr>
          <p:cNvPr id="272" name="Shape 272"/>
          <p:cNvSpPr txBox="1"/>
          <p:nvPr/>
        </p:nvSpPr>
        <p:spPr>
          <a:xfrm>
            <a:off x="2558999" y="5650575"/>
            <a:ext cx="40260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JSON Parser Execution &amp; 3D Object Generation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Shape 27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CodeVR Compiler Testing</a:t>
            </a:r>
            <a:endParaRPr b="0" i="0" sz="3800" u="none" cap="none" strike="noStrike">
              <a:solidFill>
                <a:srgbClr val="001D4D"/>
              </a:solidFill>
              <a:latin typeface="Trebuchet MS"/>
              <a:ea typeface="Trebuchet MS"/>
              <a:cs typeface="Trebuchet MS"/>
              <a:sym typeface="Trebuchet MS"/>
            </a:endParaRPr>
          </a:p>
        </p:txBody>
      </p:sp>
      <p:sp>
        <p:nvSpPr>
          <p:cNvPr id="279" name="Shape 279"/>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2000"/>
              </a:spcBef>
              <a:spcAft>
                <a:spcPts val="0"/>
              </a:spcAft>
              <a:buClr>
                <a:srgbClr val="001D4D"/>
              </a:buClr>
              <a:buSzPts val="2200"/>
              <a:buFont typeface="Noto Sans Symbols"/>
              <a:buChar char="●"/>
            </a:pPr>
            <a:r>
              <a:rPr lang="en-US"/>
              <a:t>Manual Testing for all Use Cases</a:t>
            </a:r>
            <a:endParaRPr/>
          </a:p>
          <a:p>
            <a:pPr indent="-298450" lvl="1" marL="577850" marR="0" rtl="0" algn="l">
              <a:spcBef>
                <a:spcPts val="2000"/>
              </a:spcBef>
              <a:spcAft>
                <a:spcPts val="0"/>
              </a:spcAft>
              <a:buSzPts val="2000"/>
              <a:buChar char="●"/>
            </a:pPr>
            <a:r>
              <a:rPr lang="en-US"/>
              <a:t>Lexical Analysis</a:t>
            </a:r>
            <a:endParaRPr/>
          </a:p>
          <a:p>
            <a:pPr indent="-298450" lvl="1" marL="577850" marR="0" rtl="0" algn="l">
              <a:spcBef>
                <a:spcPts val="2000"/>
              </a:spcBef>
              <a:spcAft>
                <a:spcPts val="0"/>
              </a:spcAft>
              <a:buSzPts val="2000"/>
              <a:buChar char="●"/>
            </a:pPr>
            <a:r>
              <a:rPr lang="en-US"/>
              <a:t>Parser Rules &amp; Tree Generation</a:t>
            </a:r>
            <a:endParaRPr/>
          </a:p>
          <a:p>
            <a:pPr indent="-298450" lvl="1" marL="577850" marR="0" rtl="0" algn="l">
              <a:spcBef>
                <a:spcPts val="2000"/>
              </a:spcBef>
              <a:spcAft>
                <a:spcPts val="0"/>
              </a:spcAft>
              <a:buSzPts val="2000"/>
              <a:buChar char="●"/>
            </a:pPr>
            <a:r>
              <a:rPr lang="en-US"/>
              <a:t>Tree Traverals &amp; Code Translations</a:t>
            </a:r>
            <a:endParaRPr/>
          </a:p>
          <a:p>
            <a:pPr indent="-298450" lvl="1" marL="577850" marR="0" rtl="0" algn="l">
              <a:spcBef>
                <a:spcPts val="2000"/>
              </a:spcBef>
              <a:spcAft>
                <a:spcPts val="0"/>
              </a:spcAft>
              <a:buSzPts val="2000"/>
              <a:buChar char="●"/>
            </a:pPr>
            <a:r>
              <a:rPr lang="en-US"/>
              <a:t>Export of Generated Source Code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Shape 28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4200" u="none" cap="none" strike="noStrike">
                <a:solidFill>
                  <a:srgbClr val="001D4D"/>
                </a:solidFill>
                <a:latin typeface="Trebuchet MS"/>
                <a:ea typeface="Trebuchet MS"/>
                <a:cs typeface="Trebuchet MS"/>
                <a:sym typeface="Trebuchet MS"/>
              </a:rPr>
              <a:t>Summary</a:t>
            </a:r>
            <a:endParaRPr b="0" i="0" sz="4200" u="none" cap="none" strike="noStrike">
              <a:solidFill>
                <a:srgbClr val="001D4D"/>
              </a:solidFill>
              <a:latin typeface="Trebuchet MS"/>
              <a:ea typeface="Trebuchet MS"/>
              <a:cs typeface="Trebuchet MS"/>
              <a:sym typeface="Trebuchet MS"/>
            </a:endParaRPr>
          </a:p>
        </p:txBody>
      </p:sp>
      <p:sp>
        <p:nvSpPr>
          <p:cNvPr id="286" name="Shape 286"/>
          <p:cNvSpPr txBox="1"/>
          <p:nvPr>
            <p:ph idx="1" type="body"/>
          </p:nvPr>
        </p:nvSpPr>
        <p:spPr>
          <a:xfrm>
            <a:off x="511800" y="1828800"/>
            <a:ext cx="4599900" cy="2053500"/>
          </a:xfrm>
          <a:prstGeom prst="rect">
            <a:avLst/>
          </a:prstGeom>
          <a:noFill/>
          <a:ln>
            <a:noFill/>
          </a:ln>
        </p:spPr>
        <p:txBody>
          <a:bodyPr anchorCtr="0" anchor="t" bIns="45700" lIns="91425" spcFirstLastPara="1" rIns="91425" wrap="square" tIns="45700">
            <a:noAutofit/>
          </a:bodyPr>
          <a:lstStyle/>
          <a:p>
            <a:pPr indent="0" lvl="0" marL="0" marR="0" rtl="0" algn="ctr">
              <a:spcBef>
                <a:spcPts val="2000"/>
              </a:spcBef>
              <a:spcAft>
                <a:spcPts val="0"/>
              </a:spcAft>
              <a:buNone/>
            </a:pPr>
            <a:r>
              <a:rPr b="1" lang="en-US" sz="2600"/>
              <a:t>Andres Chalela </a:t>
            </a:r>
            <a:r>
              <a:rPr lang="en-US" u="sng">
                <a:solidFill>
                  <a:schemeClr val="hlink"/>
                </a:solidFill>
                <a:hlinkClick r:id="rId3"/>
              </a:rPr>
              <a:t>achal012@fiu.edu</a:t>
            </a:r>
            <a:endParaRPr/>
          </a:p>
          <a:p>
            <a:pPr indent="0" lvl="0" marL="0" marR="0" rtl="0" algn="ctr">
              <a:spcBef>
                <a:spcPts val="2000"/>
              </a:spcBef>
              <a:spcAft>
                <a:spcPts val="0"/>
              </a:spcAft>
              <a:buNone/>
            </a:pPr>
            <a:r>
              <a:rPr b="0" i="0" lang="en-US" sz="3800" u="none" cap="none" strike="noStrike">
                <a:solidFill>
                  <a:srgbClr val="001D4D"/>
                </a:solidFill>
                <a:latin typeface="Trebuchet MS"/>
                <a:ea typeface="Trebuchet MS"/>
                <a:cs typeface="Trebuchet MS"/>
                <a:sym typeface="Trebuchet MS"/>
              </a:rPr>
              <a:t>Thank You!</a:t>
            </a:r>
            <a:endParaRPr b="0" i="0" sz="3800" u="none" cap="none" strike="noStrike">
              <a:solidFill>
                <a:srgbClr val="001D4D"/>
              </a:solidFill>
              <a:latin typeface="Trebuchet MS"/>
              <a:ea typeface="Trebuchet MS"/>
              <a:cs typeface="Trebuchet MS"/>
              <a:sym typeface="Trebuchet MS"/>
            </a:endParaRPr>
          </a:p>
          <a:p>
            <a:pPr indent="0" lvl="0" marL="0" marR="0" rtl="0" algn="ctr">
              <a:spcBef>
                <a:spcPts val="2000"/>
              </a:spcBef>
              <a:spcAft>
                <a:spcPts val="0"/>
              </a:spcAft>
              <a:buNone/>
            </a:pPr>
            <a:r>
              <a:t/>
            </a:r>
            <a:endParaRPr/>
          </a:p>
          <a:p>
            <a:pPr indent="0" lvl="0" marL="0" marR="0" rtl="0" algn="ctr">
              <a:spcBef>
                <a:spcPts val="2000"/>
              </a:spcBef>
              <a:spcAft>
                <a:spcPts val="0"/>
              </a:spcAft>
              <a:buNone/>
            </a:pPr>
            <a:r>
              <a:t/>
            </a:r>
            <a:endParaRPr/>
          </a:p>
        </p:txBody>
      </p:sp>
      <p:pic>
        <p:nvPicPr>
          <p:cNvPr id="287" name="Shape 287"/>
          <p:cNvPicPr preferRelativeResize="0"/>
          <p:nvPr/>
        </p:nvPicPr>
        <p:blipFill>
          <a:blip r:embed="rId4">
            <a:alphaModFix/>
          </a:blip>
          <a:stretch>
            <a:fillRect/>
          </a:stretch>
        </p:blipFill>
        <p:spPr>
          <a:xfrm>
            <a:off x="5485975" y="1371150"/>
            <a:ext cx="2485850" cy="3133325"/>
          </a:xfrm>
          <a:prstGeom prst="rect">
            <a:avLst/>
          </a:prstGeom>
          <a:noFill/>
          <a:ln>
            <a:noFill/>
          </a:ln>
        </p:spPr>
      </p:pic>
      <p:pic>
        <p:nvPicPr>
          <p:cNvPr id="288" name="Shape 288"/>
          <p:cNvPicPr preferRelativeResize="0"/>
          <p:nvPr/>
        </p:nvPicPr>
        <p:blipFill>
          <a:blip r:embed="rId5">
            <a:alphaModFix/>
          </a:blip>
          <a:stretch>
            <a:fillRect/>
          </a:stretch>
        </p:blipFill>
        <p:spPr>
          <a:xfrm>
            <a:off x="316375" y="4655400"/>
            <a:ext cx="739262" cy="898710"/>
          </a:xfrm>
          <a:prstGeom prst="rect">
            <a:avLst/>
          </a:prstGeom>
          <a:noFill/>
          <a:ln>
            <a:noFill/>
          </a:ln>
        </p:spPr>
      </p:pic>
      <p:pic>
        <p:nvPicPr>
          <p:cNvPr id="289" name="Shape 289"/>
          <p:cNvPicPr preferRelativeResize="0"/>
          <p:nvPr/>
        </p:nvPicPr>
        <p:blipFill>
          <a:blip r:embed="rId6">
            <a:alphaModFix/>
          </a:blip>
          <a:stretch>
            <a:fillRect/>
          </a:stretch>
        </p:blipFill>
        <p:spPr>
          <a:xfrm>
            <a:off x="1188018" y="4655400"/>
            <a:ext cx="1356236" cy="898709"/>
          </a:xfrm>
          <a:prstGeom prst="rect">
            <a:avLst/>
          </a:prstGeom>
          <a:noFill/>
          <a:ln>
            <a:noFill/>
          </a:ln>
        </p:spPr>
      </p:pic>
      <p:pic>
        <p:nvPicPr>
          <p:cNvPr id="290" name="Shape 290"/>
          <p:cNvPicPr preferRelativeResize="0"/>
          <p:nvPr/>
        </p:nvPicPr>
        <p:blipFill>
          <a:blip r:embed="rId7">
            <a:alphaModFix/>
          </a:blip>
          <a:stretch>
            <a:fillRect/>
          </a:stretch>
        </p:blipFill>
        <p:spPr>
          <a:xfrm>
            <a:off x="2685015" y="4655400"/>
            <a:ext cx="911073" cy="965464"/>
          </a:xfrm>
          <a:prstGeom prst="rect">
            <a:avLst/>
          </a:prstGeom>
          <a:noFill/>
          <a:ln>
            <a:noFill/>
          </a:ln>
        </p:spPr>
      </p:pic>
      <p:pic>
        <p:nvPicPr>
          <p:cNvPr id="291" name="Shape 291"/>
          <p:cNvPicPr preferRelativeResize="0"/>
          <p:nvPr/>
        </p:nvPicPr>
        <p:blipFill>
          <a:blip r:embed="rId8">
            <a:alphaModFix/>
          </a:blip>
          <a:stretch>
            <a:fillRect/>
          </a:stretch>
        </p:blipFill>
        <p:spPr>
          <a:xfrm>
            <a:off x="3736842" y="4655400"/>
            <a:ext cx="2089503" cy="898709"/>
          </a:xfrm>
          <a:prstGeom prst="rect">
            <a:avLst/>
          </a:prstGeom>
          <a:noFill/>
          <a:ln>
            <a:noFill/>
          </a:ln>
        </p:spPr>
      </p:pic>
      <p:pic>
        <p:nvPicPr>
          <p:cNvPr id="292" name="Shape 292"/>
          <p:cNvPicPr preferRelativeResize="0"/>
          <p:nvPr/>
        </p:nvPicPr>
        <p:blipFill>
          <a:blip r:embed="rId9">
            <a:alphaModFix/>
          </a:blip>
          <a:stretch>
            <a:fillRect/>
          </a:stretch>
        </p:blipFill>
        <p:spPr>
          <a:xfrm>
            <a:off x="5967108" y="4655400"/>
            <a:ext cx="911065" cy="989144"/>
          </a:xfrm>
          <a:prstGeom prst="rect">
            <a:avLst/>
          </a:prstGeom>
          <a:noFill/>
          <a:ln>
            <a:noFill/>
          </a:ln>
        </p:spPr>
      </p:pic>
      <p:pic>
        <p:nvPicPr>
          <p:cNvPr id="293" name="Shape 293"/>
          <p:cNvPicPr preferRelativeResize="0"/>
          <p:nvPr/>
        </p:nvPicPr>
        <p:blipFill>
          <a:blip r:embed="rId10">
            <a:alphaModFix/>
          </a:blip>
          <a:stretch>
            <a:fillRect/>
          </a:stretch>
        </p:blipFill>
        <p:spPr>
          <a:xfrm>
            <a:off x="7018936" y="4655400"/>
            <a:ext cx="657058" cy="1231981"/>
          </a:xfrm>
          <a:prstGeom prst="rect">
            <a:avLst/>
          </a:prstGeom>
          <a:noFill/>
          <a:ln>
            <a:noFill/>
          </a:ln>
        </p:spPr>
      </p:pic>
      <p:pic>
        <p:nvPicPr>
          <p:cNvPr id="294" name="Shape 294"/>
          <p:cNvPicPr preferRelativeResize="0"/>
          <p:nvPr/>
        </p:nvPicPr>
        <p:blipFill>
          <a:blip r:embed="rId11">
            <a:alphaModFix/>
          </a:blip>
          <a:stretch>
            <a:fillRect/>
          </a:stretch>
        </p:blipFill>
        <p:spPr>
          <a:xfrm>
            <a:off x="7816751" y="4655400"/>
            <a:ext cx="1010224" cy="112680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Shape 159"/>
          <p:cNvSpPr txBox="1"/>
          <p:nvPr>
            <p:ph type="title"/>
          </p:nvPr>
        </p:nvSpPr>
        <p:spPr>
          <a:xfrm>
            <a:off x="429688"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FIU OpenHID Lab: CodeVR </a:t>
            </a:r>
            <a:endParaRPr b="0" i="0" sz="3800" u="none" cap="none" strike="noStrike">
              <a:solidFill>
                <a:srgbClr val="001D4D"/>
              </a:solidFill>
              <a:latin typeface="Trebuchet MS"/>
              <a:ea typeface="Trebuchet MS"/>
              <a:cs typeface="Trebuchet MS"/>
              <a:sym typeface="Trebuchet MS"/>
            </a:endParaRPr>
          </a:p>
        </p:txBody>
      </p:sp>
      <p:sp>
        <p:nvSpPr>
          <p:cNvPr id="160" name="Shape 160"/>
          <p:cNvSpPr txBox="1"/>
          <p:nvPr/>
        </p:nvSpPr>
        <p:spPr>
          <a:xfrm>
            <a:off x="3283750" y="4892700"/>
            <a:ext cx="2722800" cy="4572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US"/>
              <a:t>Blocks-Based Interactive </a:t>
            </a:r>
            <a:endParaRPr/>
          </a:p>
          <a:p>
            <a:pPr indent="0" lvl="0" marL="0" algn="ctr">
              <a:spcBef>
                <a:spcPts val="0"/>
              </a:spcBef>
              <a:spcAft>
                <a:spcPts val="0"/>
              </a:spcAft>
              <a:buNone/>
            </a:pPr>
            <a:r>
              <a:rPr lang="en-US"/>
              <a:t>VR Programming</a:t>
            </a:r>
            <a:endParaRPr/>
          </a:p>
        </p:txBody>
      </p:sp>
      <p:pic>
        <p:nvPicPr>
          <p:cNvPr id="161" name="Shape 161"/>
          <p:cNvPicPr preferRelativeResize="0"/>
          <p:nvPr/>
        </p:nvPicPr>
        <p:blipFill>
          <a:blip r:embed="rId3">
            <a:alphaModFix/>
          </a:blip>
          <a:stretch>
            <a:fillRect/>
          </a:stretch>
        </p:blipFill>
        <p:spPr>
          <a:xfrm>
            <a:off x="429712" y="2240163"/>
            <a:ext cx="4062259" cy="2285024"/>
          </a:xfrm>
          <a:prstGeom prst="rect">
            <a:avLst/>
          </a:prstGeom>
          <a:noFill/>
          <a:ln>
            <a:noFill/>
          </a:ln>
        </p:spPr>
      </p:pic>
      <p:pic>
        <p:nvPicPr>
          <p:cNvPr id="162" name="Shape 162"/>
          <p:cNvPicPr preferRelativeResize="0"/>
          <p:nvPr/>
        </p:nvPicPr>
        <p:blipFill>
          <a:blip r:embed="rId4">
            <a:alphaModFix/>
          </a:blip>
          <a:stretch>
            <a:fillRect/>
          </a:stretch>
        </p:blipFill>
        <p:spPr>
          <a:xfrm>
            <a:off x="4652025" y="2240163"/>
            <a:ext cx="4062269" cy="22850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Shape 168"/>
          <p:cNvSpPr txBox="1"/>
          <p:nvPr>
            <p:ph type="title"/>
          </p:nvPr>
        </p:nvSpPr>
        <p:spPr>
          <a:xfrm>
            <a:off x="467288" y="2849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CodeVR 1.0</a:t>
            </a:r>
            <a:endParaRPr b="0" i="0" sz="3800" u="none" cap="none" strike="noStrike">
              <a:solidFill>
                <a:srgbClr val="001D4D"/>
              </a:solidFill>
              <a:latin typeface="Trebuchet MS"/>
              <a:ea typeface="Trebuchet MS"/>
              <a:cs typeface="Trebuchet MS"/>
              <a:sym typeface="Trebuchet MS"/>
            </a:endParaRPr>
          </a:p>
        </p:txBody>
      </p:sp>
      <p:pic>
        <p:nvPicPr>
          <p:cNvPr id="169" name="Shape 169"/>
          <p:cNvPicPr preferRelativeResize="0"/>
          <p:nvPr/>
        </p:nvPicPr>
        <p:blipFill>
          <a:blip r:embed="rId3">
            <a:alphaModFix/>
          </a:blip>
          <a:stretch>
            <a:fillRect/>
          </a:stretch>
        </p:blipFill>
        <p:spPr>
          <a:xfrm>
            <a:off x="1509450" y="1663575"/>
            <a:ext cx="6465053" cy="3530850"/>
          </a:xfrm>
          <a:prstGeom prst="rect">
            <a:avLst/>
          </a:prstGeom>
          <a:noFill/>
          <a:ln>
            <a:noFill/>
          </a:ln>
        </p:spPr>
      </p:pic>
      <p:sp>
        <p:nvSpPr>
          <p:cNvPr id="170" name="Shape 170"/>
          <p:cNvSpPr txBox="1"/>
          <p:nvPr/>
        </p:nvSpPr>
        <p:spPr>
          <a:xfrm>
            <a:off x="3478975" y="5314125"/>
            <a:ext cx="2559300" cy="4899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US"/>
              <a:t>Flow Chart of CodeVR 1.0</a:t>
            </a:r>
            <a:endParaRPr/>
          </a:p>
          <a:p>
            <a:pPr indent="0" lvl="0" marL="0" algn="ctr">
              <a:spcBef>
                <a:spcPts val="0"/>
              </a:spcBef>
              <a:spcAft>
                <a:spcPts val="0"/>
              </a:spcAft>
              <a:buNone/>
            </a:pPr>
            <a:r>
              <a:rPr lang="en-US"/>
              <a:t>Application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Shape 176"/>
          <p:cNvSpPr txBox="1"/>
          <p:nvPr>
            <p:ph type="title"/>
          </p:nvPr>
        </p:nvSpPr>
        <p:spPr>
          <a:xfrm>
            <a:off x="642538" y="306825"/>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pic>
        <p:nvPicPr>
          <p:cNvPr id="177" name="Shape 177"/>
          <p:cNvPicPr preferRelativeResize="0"/>
          <p:nvPr/>
        </p:nvPicPr>
        <p:blipFill>
          <a:blip r:embed="rId3">
            <a:alphaModFix/>
          </a:blip>
          <a:stretch>
            <a:fillRect/>
          </a:stretch>
        </p:blipFill>
        <p:spPr>
          <a:xfrm>
            <a:off x="2371474" y="1352034"/>
            <a:ext cx="4401050" cy="4462007"/>
          </a:xfrm>
          <a:prstGeom prst="rect">
            <a:avLst/>
          </a:prstGeom>
          <a:noFill/>
          <a:ln>
            <a:noFill/>
          </a:ln>
        </p:spPr>
      </p:pic>
      <p:sp>
        <p:nvSpPr>
          <p:cNvPr id="178" name="Shape 178"/>
          <p:cNvSpPr txBox="1"/>
          <p:nvPr/>
        </p:nvSpPr>
        <p:spPr>
          <a:xfrm>
            <a:off x="2797650" y="5814650"/>
            <a:ext cx="3548700" cy="3651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a:t>CodeVR Source-to-Source Compiler Use Cases</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Shape 184"/>
          <p:cNvSpPr/>
          <p:nvPr/>
        </p:nvSpPr>
        <p:spPr>
          <a:xfrm>
            <a:off x="452775" y="1651725"/>
            <a:ext cx="3086400" cy="4980900"/>
          </a:xfrm>
          <a:prstGeom prst="roundRect">
            <a:avLst>
              <a:gd fmla="val 16667" name="adj"/>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5" name="Shape 185"/>
          <p:cNvSpPr txBox="1"/>
          <p:nvPr>
            <p:ph type="title"/>
          </p:nvPr>
        </p:nvSpPr>
        <p:spPr>
          <a:xfrm>
            <a:off x="545288"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pic>
        <p:nvPicPr>
          <p:cNvPr id="186" name="Shape 186"/>
          <p:cNvPicPr preferRelativeResize="0"/>
          <p:nvPr/>
        </p:nvPicPr>
        <p:blipFill>
          <a:blip r:embed="rId3">
            <a:alphaModFix/>
          </a:blip>
          <a:stretch>
            <a:fillRect/>
          </a:stretch>
        </p:blipFill>
        <p:spPr>
          <a:xfrm>
            <a:off x="545300" y="1751125"/>
            <a:ext cx="3445176" cy="4400099"/>
          </a:xfrm>
          <a:prstGeom prst="rect">
            <a:avLst/>
          </a:prstGeom>
          <a:noFill/>
          <a:ln>
            <a:noFill/>
          </a:ln>
        </p:spPr>
      </p:pic>
      <p:sp>
        <p:nvSpPr>
          <p:cNvPr id="187" name="Shape 187"/>
          <p:cNvSpPr txBox="1"/>
          <p:nvPr/>
        </p:nvSpPr>
        <p:spPr>
          <a:xfrm>
            <a:off x="739125" y="6075025"/>
            <a:ext cx="2513700" cy="3858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a:t>CodeVR </a:t>
            </a:r>
            <a:endParaRPr b="1"/>
          </a:p>
          <a:p>
            <a:pPr indent="0" lvl="0" marL="0" algn="ctr">
              <a:spcBef>
                <a:spcPts val="0"/>
              </a:spcBef>
              <a:spcAft>
                <a:spcPts val="0"/>
              </a:spcAft>
              <a:buNone/>
            </a:pPr>
            <a:r>
              <a:rPr b="1" lang="en-US"/>
              <a:t>Source to Source Compiler</a:t>
            </a:r>
            <a:endParaRPr b="1"/>
          </a:p>
        </p:txBody>
      </p:sp>
      <p:pic>
        <p:nvPicPr>
          <p:cNvPr id="188" name="Shape 188"/>
          <p:cNvPicPr preferRelativeResize="0"/>
          <p:nvPr/>
        </p:nvPicPr>
        <p:blipFill>
          <a:blip r:embed="rId4">
            <a:alphaModFix/>
          </a:blip>
          <a:stretch>
            <a:fillRect/>
          </a:stretch>
        </p:blipFill>
        <p:spPr>
          <a:xfrm>
            <a:off x="3737725" y="2071900"/>
            <a:ext cx="5055425" cy="3021900"/>
          </a:xfrm>
          <a:prstGeom prst="rect">
            <a:avLst/>
          </a:prstGeom>
          <a:noFill/>
          <a:ln>
            <a:noFill/>
          </a:ln>
        </p:spPr>
      </p:pic>
      <p:sp>
        <p:nvSpPr>
          <p:cNvPr id="189" name="Shape 189"/>
          <p:cNvSpPr txBox="1"/>
          <p:nvPr/>
        </p:nvSpPr>
        <p:spPr>
          <a:xfrm>
            <a:off x="5173888" y="5199375"/>
            <a:ext cx="2183100" cy="3858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US"/>
              <a:t>CodeVR 1.0 Deployment Diagram</a:t>
            </a:r>
            <a:endParaRPr b="1"/>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Shape 19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196" name="Shape 196"/>
          <p:cNvPicPr preferRelativeResize="0"/>
          <p:nvPr/>
        </p:nvPicPr>
        <p:blipFill>
          <a:blip r:embed="rId3">
            <a:alphaModFix/>
          </a:blip>
          <a:stretch>
            <a:fillRect/>
          </a:stretch>
        </p:blipFill>
        <p:spPr>
          <a:xfrm>
            <a:off x="1881476" y="1505725"/>
            <a:ext cx="4963475" cy="44205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Shape 20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03" name="Shape 203"/>
          <p:cNvSpPr txBox="1"/>
          <p:nvPr>
            <p:ph idx="1" type="body"/>
          </p:nvPr>
        </p:nvSpPr>
        <p:spPr>
          <a:xfrm>
            <a:off x="368700" y="1828800"/>
            <a:ext cx="8505000" cy="4208400"/>
          </a:xfrm>
          <a:prstGeom prst="rect">
            <a:avLst/>
          </a:prstGeom>
          <a:noFill/>
          <a:ln>
            <a:noFill/>
          </a:ln>
        </p:spPr>
        <p:txBody>
          <a:bodyPr anchorCtr="0" anchor="t" bIns="45700" lIns="91425" spcFirstLastPara="1" rIns="91425" wrap="square" tIns="45700">
            <a:noAutofit/>
          </a:bodyPr>
          <a:lstStyle/>
          <a:p>
            <a:pPr indent="-361950" lvl="0" marL="457200" rtl="0">
              <a:lnSpc>
                <a:spcPct val="150000"/>
              </a:lnSpc>
              <a:spcBef>
                <a:spcPts val="2000"/>
              </a:spcBef>
              <a:spcAft>
                <a:spcPts val="0"/>
              </a:spcAft>
              <a:buSzPts val="2100"/>
              <a:buAutoNum type="arabicPeriod"/>
            </a:pPr>
            <a:r>
              <a:rPr lang="en-US" sz="2100"/>
              <a:t>User Story #744 CodeVR Language Application (Phase 2)</a:t>
            </a:r>
            <a:endParaRPr sz="2100"/>
          </a:p>
          <a:p>
            <a:pPr indent="-361950" lvl="0" marL="457200" rtl="0">
              <a:lnSpc>
                <a:spcPct val="150000"/>
              </a:lnSpc>
              <a:spcBef>
                <a:spcPts val="0"/>
              </a:spcBef>
              <a:spcAft>
                <a:spcPts val="0"/>
              </a:spcAft>
              <a:buSzPts val="2100"/>
              <a:buAutoNum type="arabicPeriod"/>
            </a:pPr>
            <a:r>
              <a:rPr lang="en-US" sz="2100"/>
              <a:t>User Story #724 CodeVR Language Application (Phase 1)</a:t>
            </a:r>
            <a:endParaRPr sz="2100"/>
          </a:p>
          <a:p>
            <a:pPr indent="-361950" lvl="0" marL="457200" rtl="0">
              <a:lnSpc>
                <a:spcPct val="150000"/>
              </a:lnSpc>
              <a:spcBef>
                <a:spcPts val="0"/>
              </a:spcBef>
              <a:spcAft>
                <a:spcPts val="0"/>
              </a:spcAft>
              <a:buSzPts val="2100"/>
              <a:buAutoNum type="arabicPeriod"/>
            </a:pPr>
            <a:r>
              <a:rPr lang="en-US" sz="2100"/>
              <a:t>User Story #710 CodeVR Compiler Implementation (Parser Phase)</a:t>
            </a:r>
            <a:endParaRPr sz="2100"/>
          </a:p>
          <a:p>
            <a:pPr indent="-361950" lvl="0" marL="457200" marR="0" rtl="0" algn="l">
              <a:lnSpc>
                <a:spcPct val="150000"/>
              </a:lnSpc>
              <a:spcBef>
                <a:spcPts val="0"/>
              </a:spcBef>
              <a:spcAft>
                <a:spcPts val="0"/>
              </a:spcAft>
              <a:buSzPts val="2100"/>
              <a:buAutoNum type="arabicPeriod"/>
            </a:pPr>
            <a:r>
              <a:rPr lang="en-US" sz="2100"/>
              <a:t>User Story #704 CodeVR Compiler Implementation (Lexer Phase)</a:t>
            </a:r>
            <a:endParaRPr sz="2100"/>
          </a:p>
          <a:p>
            <a:pPr indent="-361950" lvl="0" marL="457200" marR="0" rtl="0" algn="l">
              <a:lnSpc>
                <a:spcPct val="150000"/>
              </a:lnSpc>
              <a:spcBef>
                <a:spcPts val="0"/>
              </a:spcBef>
              <a:spcAft>
                <a:spcPts val="0"/>
              </a:spcAft>
              <a:buSzPts val="2100"/>
              <a:buAutoNum type="arabicPeriod"/>
            </a:pPr>
            <a:r>
              <a:rPr lang="en-US" sz="2100"/>
              <a:t>User Story#670 Complete Parser Implementation </a:t>
            </a:r>
            <a:endParaRPr sz="2100"/>
          </a:p>
          <a:p>
            <a:pPr indent="0" lvl="0" marL="0" marR="0" rtl="0" algn="l">
              <a:spcBef>
                <a:spcPts val="2000"/>
              </a:spcBef>
              <a:spcAft>
                <a:spcPts val="0"/>
              </a:spcAft>
              <a:buNone/>
            </a:pPr>
            <a:r>
              <a:t/>
            </a:r>
            <a:endParaRPr sz="2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Shape 209"/>
          <p:cNvSpPr txBox="1"/>
          <p:nvPr>
            <p:ph type="title"/>
          </p:nvPr>
        </p:nvSpPr>
        <p:spPr>
          <a:xfrm>
            <a:off x="779463" y="6096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#1: </a:t>
            </a:r>
            <a:endParaRPr sz="3000"/>
          </a:p>
          <a:p>
            <a:pPr indent="0" lvl="0" marL="0" marR="0" rtl="0" algn="l">
              <a:spcBef>
                <a:spcPts val="0"/>
              </a:spcBef>
              <a:spcAft>
                <a:spcPts val="0"/>
              </a:spcAft>
              <a:buNone/>
            </a:pPr>
            <a:r>
              <a:rPr lang="en-US" sz="3000"/>
              <a:t>CodeVR Language Application (Phase 2)</a:t>
            </a:r>
            <a:endParaRPr b="0" i="0" sz="3000" u="none" cap="none" strike="noStrike">
              <a:solidFill>
                <a:srgbClr val="001D4D"/>
              </a:solidFill>
              <a:latin typeface="Trebuchet MS"/>
              <a:ea typeface="Trebuchet MS"/>
              <a:cs typeface="Trebuchet MS"/>
              <a:sym typeface="Trebuchet MS"/>
            </a:endParaRPr>
          </a:p>
        </p:txBody>
      </p:sp>
      <p:sp>
        <p:nvSpPr>
          <p:cNvPr id="210" name="Shape 210"/>
          <p:cNvSpPr txBox="1"/>
          <p:nvPr>
            <p:ph idx="1" type="body"/>
          </p:nvPr>
        </p:nvSpPr>
        <p:spPr>
          <a:xfrm>
            <a:off x="779475" y="1501800"/>
            <a:ext cx="7583400" cy="15507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sz="2000"/>
              <a:t>“As a developer, I have to implement a source to source CodeVR language application, so that the exported CodeVR language source code can be translated into Python source code.”</a:t>
            </a:r>
            <a:endParaRPr b="0" i="0" sz="2000" u="none" cap="none" strike="noStrike">
              <a:solidFill>
                <a:srgbClr val="001D4D"/>
              </a:solidFill>
              <a:latin typeface="Trebuchet MS"/>
              <a:ea typeface="Trebuchet MS"/>
              <a:cs typeface="Trebuchet MS"/>
              <a:sym typeface="Trebuchet MS"/>
            </a:endParaRPr>
          </a:p>
        </p:txBody>
      </p:sp>
      <p:pic>
        <p:nvPicPr>
          <p:cNvPr id="211" name="Shape 211"/>
          <p:cNvPicPr preferRelativeResize="0"/>
          <p:nvPr/>
        </p:nvPicPr>
        <p:blipFill>
          <a:blip r:embed="rId3">
            <a:alphaModFix/>
          </a:blip>
          <a:stretch>
            <a:fillRect/>
          </a:stretch>
        </p:blipFill>
        <p:spPr>
          <a:xfrm>
            <a:off x="884525" y="3006700"/>
            <a:ext cx="2926275" cy="3125225"/>
          </a:xfrm>
          <a:prstGeom prst="rect">
            <a:avLst/>
          </a:prstGeom>
          <a:noFill/>
          <a:ln>
            <a:noFill/>
          </a:ln>
        </p:spPr>
      </p:pic>
      <p:pic>
        <p:nvPicPr>
          <p:cNvPr id="212" name="Shape 212"/>
          <p:cNvPicPr preferRelativeResize="0"/>
          <p:nvPr/>
        </p:nvPicPr>
        <p:blipFill>
          <a:blip r:embed="rId4">
            <a:alphaModFix/>
          </a:blip>
          <a:stretch>
            <a:fillRect/>
          </a:stretch>
        </p:blipFill>
        <p:spPr>
          <a:xfrm>
            <a:off x="5144840" y="3006700"/>
            <a:ext cx="3120237" cy="2614251"/>
          </a:xfrm>
          <a:prstGeom prst="rect">
            <a:avLst/>
          </a:prstGeom>
          <a:noFill/>
          <a:ln>
            <a:noFill/>
          </a:ln>
        </p:spPr>
      </p:pic>
      <p:sp>
        <p:nvSpPr>
          <p:cNvPr id="213" name="Shape 213"/>
          <p:cNvSpPr txBox="1"/>
          <p:nvPr/>
        </p:nvSpPr>
        <p:spPr>
          <a:xfrm>
            <a:off x="1341913" y="6130025"/>
            <a:ext cx="2011500" cy="330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a:t>CodeVR Source Code</a:t>
            </a:r>
            <a:endParaRPr/>
          </a:p>
        </p:txBody>
      </p:sp>
      <p:sp>
        <p:nvSpPr>
          <p:cNvPr id="214" name="Shape 214"/>
          <p:cNvSpPr txBox="1"/>
          <p:nvPr/>
        </p:nvSpPr>
        <p:spPr>
          <a:xfrm>
            <a:off x="5315659" y="5605950"/>
            <a:ext cx="27786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a:t>Translated Python</a:t>
            </a:r>
            <a:r>
              <a:rPr lang="en-US"/>
              <a:t> Source Code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Shape 220"/>
          <p:cNvSpPr txBox="1"/>
          <p:nvPr>
            <p:ph type="title"/>
          </p:nvPr>
        </p:nvSpPr>
        <p:spPr>
          <a:xfrm>
            <a:off x="779475" y="574975"/>
            <a:ext cx="8016600" cy="6768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000" u="none" cap="none" strike="noStrike">
                <a:solidFill>
                  <a:srgbClr val="001D4D"/>
                </a:solidFill>
                <a:latin typeface="Trebuchet MS"/>
                <a:ea typeface="Trebuchet MS"/>
                <a:cs typeface="Trebuchet MS"/>
                <a:sym typeface="Trebuchet MS"/>
              </a:rPr>
              <a:t>User Stor</a:t>
            </a:r>
            <a:r>
              <a:rPr lang="en-US" sz="3000"/>
              <a:t>y #1: Sequence Diagram</a:t>
            </a:r>
            <a:endParaRPr b="0" i="0" sz="3000" u="none" cap="none" strike="noStrike">
              <a:solidFill>
                <a:srgbClr val="001D4D"/>
              </a:solidFill>
              <a:latin typeface="Trebuchet MS"/>
              <a:ea typeface="Trebuchet MS"/>
              <a:cs typeface="Trebuchet MS"/>
              <a:sym typeface="Trebuchet MS"/>
            </a:endParaRPr>
          </a:p>
        </p:txBody>
      </p:sp>
      <p:pic>
        <p:nvPicPr>
          <p:cNvPr id="221" name="Shape 221"/>
          <p:cNvPicPr preferRelativeResize="0"/>
          <p:nvPr/>
        </p:nvPicPr>
        <p:blipFill>
          <a:blip r:embed="rId3">
            <a:alphaModFix/>
          </a:blip>
          <a:stretch>
            <a:fillRect/>
          </a:stretch>
        </p:blipFill>
        <p:spPr>
          <a:xfrm>
            <a:off x="649705" y="1308512"/>
            <a:ext cx="7873518" cy="4325487"/>
          </a:xfrm>
          <a:prstGeom prst="rect">
            <a:avLst/>
          </a:prstGeom>
          <a:noFill/>
          <a:ln>
            <a:noFill/>
          </a:ln>
        </p:spPr>
      </p:pic>
      <p:sp>
        <p:nvSpPr>
          <p:cNvPr id="222" name="Shape 222"/>
          <p:cNvSpPr txBox="1"/>
          <p:nvPr/>
        </p:nvSpPr>
        <p:spPr>
          <a:xfrm>
            <a:off x="2403664" y="5658750"/>
            <a:ext cx="4365600" cy="330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a:solidFill>
                  <a:schemeClr val="dk1"/>
                </a:solidFill>
              </a:rPr>
              <a:t>Execution of CodeVR Source-to-Source Compiler</a:t>
            </a:r>
            <a:r>
              <a:rPr lang="en-US">
                <a:solidFill>
                  <a:schemeClr val="dk1"/>
                </a:solidFill>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