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800" cy="457200"/>
          </a:xfrm>
          <a:prstGeom prst="rect">
            <a:avLst/>
          </a:prstGeom>
          <a:noFill/>
          <a:ln>
            <a:noFill/>
          </a:ln>
        </p:spPr>
        <p:txBody>
          <a:bodyPr anchorCtr="0" anchor="t"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Shape 6"/>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Shape 14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SzPts val="1100"/>
              <a:buNone/>
            </a:pPr>
            <a:r>
              <a:rPr lang="en-US"/>
              <a:t>Hello everyone. The purpose of this video is to introduce the Spring 2018 OpenHID Project CodeVR Virtual Reality application for beginners interested in computing and information sciences majors 1.0.</a:t>
            </a:r>
            <a:endParaRPr/>
          </a:p>
          <a:p>
            <a:pPr indent="0" lvl="0" marL="0" marR="0" rtl="0" algn="l">
              <a:spcBef>
                <a:spcPts val="0"/>
              </a:spcBef>
              <a:spcAft>
                <a:spcPts val="0"/>
              </a:spcAft>
              <a:buSzPts val="1100"/>
              <a:buNone/>
            </a:pPr>
            <a:r>
              <a:t/>
            </a:r>
            <a:endParaRPr/>
          </a:p>
          <a:p>
            <a:pPr indent="0" lvl="0" marL="0" marR="0" rtl="0" algn="l">
              <a:spcBef>
                <a:spcPts val="0"/>
              </a:spcBef>
              <a:spcAft>
                <a:spcPts val="0"/>
              </a:spcAft>
              <a:buSzPts val="1100"/>
              <a:buNone/>
            </a:pPr>
            <a:r>
              <a:rPr lang="en-US"/>
              <a:t>During the semester we developed a Virtual Reality application for  OpenHID Lab in collaboration with the School of Computing and Information Sciences.</a:t>
            </a:r>
            <a:endParaRPr/>
          </a:p>
          <a:p>
            <a:pPr indent="0" lvl="0" marL="0" marR="0" rtl="0" algn="l">
              <a:spcBef>
                <a:spcPts val="0"/>
              </a:spcBef>
              <a:spcAft>
                <a:spcPts val="0"/>
              </a:spcAft>
              <a:buSzPts val="1100"/>
              <a:buNone/>
            </a:pPr>
            <a:r>
              <a:t/>
            </a:r>
            <a:endParaRPr/>
          </a:p>
          <a:p>
            <a:pPr indent="0" lvl="0" marL="0" marR="0" rtl="0" algn="l">
              <a:spcBef>
                <a:spcPts val="0"/>
              </a:spcBef>
              <a:spcAft>
                <a:spcPts val="0"/>
              </a:spcAft>
              <a:buSzPts val="1100"/>
              <a:buNone/>
            </a:pPr>
            <a:r>
              <a:rPr lang="en-US"/>
              <a:t>Code VR is a Virtual Reality application for help beginners, who are interested in studying computing and information sciences, visualize code in order to grasp discrete concepts quicker and to enjoy a more productive user experience.</a:t>
            </a:r>
            <a:endParaRPr/>
          </a:p>
          <a:p>
            <a:pPr indent="0" lvl="0" marL="0" marR="0" rtl="0" algn="l">
              <a:spcBef>
                <a:spcPts val="0"/>
              </a:spcBef>
              <a:spcAft>
                <a:spcPts val="0"/>
              </a:spcAft>
              <a:buSzPts val="1100"/>
              <a:buNone/>
            </a:pPr>
            <a:r>
              <a:t/>
            </a:r>
            <a:endParaRPr/>
          </a:p>
          <a:p>
            <a:pPr indent="0" lvl="0" marL="0" marR="0" rtl="0" algn="l">
              <a:spcBef>
                <a:spcPts val="0"/>
              </a:spcBef>
              <a:spcAft>
                <a:spcPts val="0"/>
              </a:spcAft>
              <a:buSzPts val="1100"/>
              <a:buNone/>
            </a:pPr>
            <a:r>
              <a:t/>
            </a:r>
            <a:endParaRPr/>
          </a:p>
          <a:p>
            <a:pPr indent="0" lvl="0" marL="0" marR="0" rtl="0" algn="l">
              <a:spcBef>
                <a:spcPts val="0"/>
              </a:spcBef>
              <a:spcAft>
                <a:spcPts val="0"/>
              </a:spcAft>
              <a:buSzPts val="1100"/>
              <a:buNone/>
            </a:pPr>
            <a:r>
              <a:t/>
            </a:r>
            <a:endParaRPr/>
          </a:p>
          <a:p>
            <a:pPr indent="0" lvl="0" marL="0" marR="0" rtl="0" algn="l">
              <a:spcBef>
                <a:spcPts val="0"/>
              </a:spcBef>
              <a:spcAft>
                <a:spcPts val="0"/>
              </a:spcAft>
              <a:buSzPts val="1100"/>
              <a:buNone/>
            </a:pPr>
            <a:r>
              <a:rPr lang="en-US"/>
              <a:t> </a:t>
            </a:r>
            <a:endParaRPr/>
          </a:p>
          <a:p>
            <a:pPr indent="0" lvl="0" marL="0" marR="0" rtl="0" algn="l">
              <a:spcBef>
                <a:spcPts val="0"/>
              </a:spcBef>
              <a:spcAft>
                <a:spcPts val="0"/>
              </a:spcAft>
              <a:buSzPts val="1100"/>
              <a:buNone/>
            </a:pPr>
            <a:r>
              <a:t/>
            </a:r>
            <a:endParaRPr/>
          </a:p>
          <a:p>
            <a:pPr indent="0" lvl="0" marL="0" marR="0" rtl="0" algn="l">
              <a:spcBef>
                <a:spcPts val="0"/>
              </a:spcBef>
              <a:spcAft>
                <a:spcPts val="0"/>
              </a:spcAft>
              <a:buClr>
                <a:schemeClr val="dk1"/>
              </a:buClr>
              <a:buSzPts val="1100"/>
              <a:buFont typeface="Arial"/>
              <a:buNone/>
            </a:pPr>
            <a:r>
              <a:t/>
            </a:r>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Shape 22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7" name="Shape 22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Shape 2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Shape 234"/>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35" name="Shape 235"/>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Shape 2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 name="Shape 241"/>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2" name="Shape 242"/>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Shape 2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 name="Shape 248"/>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9" name="Shape 249"/>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Shape 2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Shape 25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6" name="Shape 25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Shape 2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 name="Shape 26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63" name="Shape 26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Shape 2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Shape 271"/>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2" name="Shape 272"/>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Shape 2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Shape 278"/>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9" name="Shape 279"/>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Shape 1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Shape 157"/>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Clr>
                <a:schemeClr val="dk1"/>
              </a:buClr>
              <a:buFont typeface="Arial"/>
              <a:buNone/>
            </a:pPr>
            <a:r>
              <a:rPr lang="en-US"/>
              <a:t>20 seconds.</a:t>
            </a:r>
            <a:endParaRPr/>
          </a:p>
          <a:p>
            <a:pPr indent="0" lvl="0" marL="0" rtl="0">
              <a:spcBef>
                <a:spcPts val="0"/>
              </a:spcBef>
              <a:spcAft>
                <a:spcPts val="0"/>
              </a:spcAft>
              <a:buClr>
                <a:schemeClr val="dk1"/>
              </a:buClr>
              <a:buFont typeface="Arial"/>
              <a:buNone/>
            </a:pPr>
            <a:r>
              <a:rPr lang="en-US"/>
              <a:t>Introduce the problem that the your project (in new version) tackles with GIF or screenshot. </a:t>
            </a:r>
            <a:endParaRPr/>
          </a:p>
          <a:p>
            <a:pPr indent="0" lvl="0" marL="0" rtl="0">
              <a:spcBef>
                <a:spcPts val="0"/>
              </a:spcBef>
              <a:spcAft>
                <a:spcPts val="0"/>
              </a:spcAft>
              <a:buClr>
                <a:schemeClr val="dk1"/>
              </a:buClr>
              <a:buFont typeface="Arial"/>
              <a:buNone/>
            </a:pPr>
            <a:r>
              <a:rPr lang="en-US"/>
              <a:t>In the  current system the:</a:t>
            </a:r>
            <a:endParaRPr/>
          </a:p>
          <a:p>
            <a:pPr indent="-63500" lvl="0" marL="203200" rtl="0" algn="just">
              <a:spcBef>
                <a:spcPts val="0"/>
              </a:spcBef>
              <a:spcAft>
                <a:spcPts val="0"/>
              </a:spcAft>
              <a:buClr>
                <a:schemeClr val="dk1"/>
              </a:buClr>
              <a:buSzPts val="1200"/>
              <a:buFont typeface="Times New Roman"/>
              <a:buChar char="•"/>
            </a:pPr>
            <a:r>
              <a:rPr lang="en-US">
                <a:latin typeface="Times New Roman"/>
                <a:ea typeface="Times New Roman"/>
                <a:cs typeface="Times New Roman"/>
                <a:sym typeface="Times New Roman"/>
              </a:rPr>
              <a:t>User has access to Python code from 2D Menu.</a:t>
            </a:r>
            <a:endParaRPr>
              <a:latin typeface="Times New Roman"/>
              <a:ea typeface="Times New Roman"/>
              <a:cs typeface="Times New Roman"/>
              <a:sym typeface="Times New Roman"/>
            </a:endParaRPr>
          </a:p>
          <a:p>
            <a:pPr indent="-63500" lvl="0" marL="203200" rtl="0" algn="just">
              <a:spcBef>
                <a:spcPts val="0"/>
              </a:spcBef>
              <a:spcAft>
                <a:spcPts val="0"/>
              </a:spcAft>
              <a:buClr>
                <a:schemeClr val="dk1"/>
              </a:buClr>
              <a:buSzPts val="1200"/>
              <a:buFont typeface="Times New Roman"/>
              <a:buChar char="•"/>
            </a:pPr>
            <a:r>
              <a:rPr lang="en-US">
                <a:latin typeface="Times New Roman"/>
                <a:ea typeface="Times New Roman"/>
                <a:cs typeface="Times New Roman"/>
                <a:sym typeface="Times New Roman"/>
              </a:rPr>
              <a:t>User can trigger shape generation from selected python file.</a:t>
            </a:r>
            <a:endParaRPr>
              <a:latin typeface="Times New Roman"/>
              <a:ea typeface="Times New Roman"/>
              <a:cs typeface="Times New Roman"/>
              <a:sym typeface="Times New Roman"/>
            </a:endParaRPr>
          </a:p>
          <a:p>
            <a:pPr indent="-63500" lvl="0" marL="203200" rtl="0" algn="just">
              <a:spcBef>
                <a:spcPts val="0"/>
              </a:spcBef>
              <a:spcAft>
                <a:spcPts val="0"/>
              </a:spcAft>
              <a:buClr>
                <a:schemeClr val="dk1"/>
              </a:buClr>
              <a:buSzPts val="1200"/>
              <a:buFont typeface="Times New Roman"/>
              <a:buChar char="•"/>
            </a:pPr>
            <a:r>
              <a:rPr lang="en-US">
                <a:latin typeface="Times New Roman"/>
                <a:ea typeface="Times New Roman"/>
                <a:cs typeface="Times New Roman"/>
                <a:sym typeface="Times New Roman"/>
              </a:rPr>
              <a:t>User can observe shapes and related class, constructor, and methods pertaining to Python file.</a:t>
            </a:r>
            <a:endParaRPr>
              <a:latin typeface="Times New Roman"/>
              <a:ea typeface="Times New Roman"/>
              <a:cs typeface="Times New Roman"/>
              <a:sym typeface="Times New Roman"/>
            </a:endParaRPr>
          </a:p>
          <a:p>
            <a:pPr indent="-63500" lvl="0" marL="203200" rtl="0" algn="just">
              <a:spcBef>
                <a:spcPts val="0"/>
              </a:spcBef>
              <a:spcAft>
                <a:spcPts val="0"/>
              </a:spcAft>
              <a:buClr>
                <a:schemeClr val="dk1"/>
              </a:buClr>
              <a:buSzPts val="1200"/>
              <a:buFont typeface="Times New Roman"/>
              <a:buChar char="•"/>
            </a:pPr>
            <a:r>
              <a:rPr lang="en-US">
                <a:latin typeface="Times New Roman"/>
                <a:ea typeface="Times New Roman"/>
                <a:cs typeface="Times New Roman"/>
                <a:sym typeface="Times New Roman"/>
              </a:rPr>
              <a:t>User can distinguish unique properties and relationship between generated shapes.</a:t>
            </a:r>
            <a:endParaRPr>
              <a:latin typeface="Times New Roman"/>
              <a:ea typeface="Times New Roman"/>
              <a:cs typeface="Times New Roman"/>
              <a:sym typeface="Times New Roman"/>
            </a:endParaRPr>
          </a:p>
          <a:p>
            <a:pPr indent="-63500" lvl="0" marL="203200" rtl="0" algn="just">
              <a:spcBef>
                <a:spcPts val="0"/>
              </a:spcBef>
              <a:spcAft>
                <a:spcPts val="0"/>
              </a:spcAft>
              <a:buClr>
                <a:schemeClr val="dk1"/>
              </a:buClr>
              <a:buSzPts val="1200"/>
              <a:buFont typeface="Times New Roman"/>
              <a:buChar char="•"/>
            </a:pPr>
            <a:r>
              <a:rPr lang="en-US">
                <a:latin typeface="Times New Roman"/>
                <a:ea typeface="Times New Roman"/>
                <a:cs typeface="Times New Roman"/>
                <a:sym typeface="Times New Roman"/>
              </a:rPr>
              <a:t>The biggest challenge for the current system was to map every token in the Python 3.6 language to JSON Format and from every JSON ADT class definition, class constructor and functions in Python file to a Visual representation.</a:t>
            </a:r>
            <a:endParaRPr>
              <a:latin typeface="Times New Roman"/>
              <a:ea typeface="Times New Roman"/>
              <a:cs typeface="Times New Roman"/>
              <a:sym typeface="Times New Roman"/>
            </a:endParaRPr>
          </a:p>
          <a:p>
            <a:pPr indent="0" lvl="0" marL="0" rtl="0" algn="just">
              <a:spcBef>
                <a:spcPts val="0"/>
              </a:spcBef>
              <a:spcAft>
                <a:spcPts val="0"/>
              </a:spcAft>
              <a:buNone/>
            </a:pPr>
            <a:r>
              <a:t/>
            </a:r>
            <a:endParaRPr>
              <a:latin typeface="Times New Roman"/>
              <a:ea typeface="Times New Roman"/>
              <a:cs typeface="Times New Roman"/>
              <a:sym typeface="Times New Roman"/>
            </a:endParaRPr>
          </a:p>
          <a:p>
            <a:pPr indent="0" lvl="0" marL="0" rtl="0" algn="just">
              <a:spcBef>
                <a:spcPts val="0"/>
              </a:spcBef>
              <a:spcAft>
                <a:spcPts val="0"/>
              </a:spcAft>
              <a:buNone/>
            </a:pPr>
            <a:r>
              <a:rPr lang="en-US">
                <a:latin typeface="Times New Roman"/>
                <a:ea typeface="Times New Roman"/>
                <a:cs typeface="Times New Roman"/>
                <a:sym typeface="Times New Roman"/>
              </a:rPr>
              <a:t>  </a:t>
            </a:r>
            <a:endParaRPr>
              <a:latin typeface="Times New Roman"/>
              <a:ea typeface="Times New Roman"/>
              <a:cs typeface="Times New Roman"/>
              <a:sym typeface="Times New Roman"/>
            </a:endParaRPr>
          </a:p>
          <a:p>
            <a:pPr indent="0" lvl="0" marL="0" rtl="0" algn="just">
              <a:spcBef>
                <a:spcPts val="0"/>
              </a:spcBef>
              <a:spcAft>
                <a:spcPts val="0"/>
              </a:spcAft>
              <a:buNone/>
            </a:pPr>
            <a:r>
              <a:t/>
            </a:r>
            <a:endParaRPr>
              <a:latin typeface="Times New Roman"/>
              <a:ea typeface="Times New Roman"/>
              <a:cs typeface="Times New Roman"/>
              <a:sym typeface="Times New Roman"/>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58" name="Shape 15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Shape 1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Shape 16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67" name="Shape 16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Shape 1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Shape 174"/>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20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System decomposition; identify the architecture patterns used </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System deployment – h/w and s/w requirements </a:t>
            </a:r>
            <a:endParaRPr/>
          </a:p>
          <a:p>
            <a:pPr indent="0" lvl="0" marL="0" marR="0" rtl="0" algn="l">
              <a:spcBef>
                <a:spcPts val="360"/>
              </a:spcBef>
              <a:spcAft>
                <a:spcPts val="0"/>
              </a:spcAft>
              <a:buNone/>
            </a:pPr>
            <a:br>
              <a:rPr lang="en-US"/>
            </a:br>
            <a:br>
              <a:rPr lang="en-US"/>
            </a:b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5" name="Shape 175"/>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 name="Shape 186"/>
        <p:cNvGrpSpPr/>
        <p:nvPr/>
      </p:nvGrpSpPr>
      <p:grpSpPr>
        <a:xfrm>
          <a:off x="0" y="0"/>
          <a:ext cx="0" cy="0"/>
          <a:chOff x="0" y="0"/>
          <a:chExt cx="0" cy="0"/>
        </a:xfrm>
      </p:grpSpPr>
      <p:sp>
        <p:nvSpPr>
          <p:cNvPr id="187" name="Shape 1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Shape 188"/>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Identify the design patterns used (one or more slides).</a:t>
            </a:r>
            <a:endParaRPr/>
          </a:p>
          <a:p>
            <a:pPr indent="0" lvl="0" marL="0" rtl="0">
              <a:spcBef>
                <a:spcPts val="360"/>
              </a:spcBef>
              <a:spcAft>
                <a:spcPts val="0"/>
              </a:spcAft>
              <a:buNone/>
            </a:pPr>
            <a:r>
              <a:t/>
            </a:r>
            <a:endParaRPr/>
          </a:p>
          <a:p>
            <a:pPr indent="0" lvl="0" marL="0" marR="0" rtl="0" algn="l">
              <a:spcBef>
                <a:spcPts val="360"/>
              </a:spcBef>
              <a:spcAft>
                <a:spcPts val="0"/>
              </a:spcAft>
              <a:buNone/>
            </a:pPr>
            <a:r>
              <a:t/>
            </a:r>
            <a:endParaRPr/>
          </a:p>
        </p:txBody>
      </p:sp>
      <p:sp>
        <p:nvSpPr>
          <p:cNvPr id="189" name="Shape 189"/>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 name="Shape 19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96" name="Shape 19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Shape 2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Shape 20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3" name="Shape 20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Shape 20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Shape 209"/>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10" name="Shape 210"/>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Shape 2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Shape 218"/>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19" name="Shape 219"/>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Shape 19"/>
          <p:cNvSpPr txBox="1"/>
          <p:nvPr>
            <p:ph type="ctrTitle"/>
          </p:nvPr>
        </p:nvSpPr>
        <p:spPr>
          <a:xfrm>
            <a:off x="1600200" y="2492375"/>
            <a:ext cx="6762749" cy="1470025"/>
          </a:xfrm>
          <a:prstGeom prst="rect">
            <a:avLst/>
          </a:prstGeom>
          <a:noFill/>
          <a:ln>
            <a:noFill/>
          </a:ln>
        </p:spPr>
        <p:txBody>
          <a:bodyPr anchorCtr="0" anchor="b" bIns="91425" lIns="91425" spcFirstLastPara="1" rIns="91425" wrap="square" tIns="91425"/>
          <a:lstStyle>
            <a:lvl1pPr indent="0" lvl="0" marL="0" marR="0" rtl="0" algn="r">
              <a:spcBef>
                <a:spcPts val="0"/>
              </a:spcBef>
              <a:spcAft>
                <a:spcPts val="0"/>
              </a:spcAft>
              <a:buSzPts val="1400"/>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1" y="3966882"/>
            <a:ext cx="6762749" cy="1752600"/>
          </a:xfrm>
          <a:prstGeom prst="rect">
            <a:avLst/>
          </a:prstGeom>
          <a:noFill/>
          <a:ln>
            <a:noFill/>
          </a:ln>
        </p:spPr>
        <p:txBody>
          <a:bodyPr anchorCtr="0" anchor="t" bIns="91425" lIns="91425" spcFirstLastPara="1" rIns="91425" wrap="square" tIns="91425"/>
          <a:lstStyle>
            <a:lvl1pPr indent="0" lvl="0" marL="0" marR="0" rtl="0" algn="r">
              <a:spcBef>
                <a:spcPts val="600"/>
              </a:spcBef>
              <a:spcAft>
                <a:spcPts val="0"/>
              </a:spcAft>
              <a:buClr>
                <a:schemeClr val="lt1"/>
              </a:buClr>
              <a:buSzPts val="2200"/>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SzPts val="2000"/>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
        <p:nvSpPr>
          <p:cNvPr id="22" name="Shape 22"/>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Shape 9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Shape 100"/>
          <p:cNvSpPr txBox="1"/>
          <p:nvPr>
            <p:ph type="title"/>
          </p:nvPr>
        </p:nvSpPr>
        <p:spPr>
          <a:xfrm>
            <a:off x="779464" y="590550"/>
            <a:ext cx="3657600" cy="1162050"/>
          </a:xfrm>
          <a:prstGeom prst="rect">
            <a:avLst/>
          </a:prstGeom>
          <a:noFill/>
          <a:ln>
            <a:noFill/>
          </a:ln>
        </p:spPr>
        <p:txBody>
          <a:bodyPr anchorCtr="0" anchor="b" bIns="91425" lIns="91425" spcFirstLastPara="1" rIns="91425" wrap="square" tIns="91425"/>
          <a:lstStyle>
            <a:lvl1pPr indent="0" lvl="0" marL="0" marR="0" rtl="0" algn="ctr">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8"/>
            <a:ext cx="3657600" cy="5308787"/>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spcFirstLastPara="1" rIns="91425" wrap="square" tIns="91425"/>
          <a:lstStyle>
            <a:lvl1pPr indent="-228600" lvl="0" marL="457200" marR="0" rtl="0" algn="ctr">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Shape 108"/>
          <p:cNvSpPr txBox="1"/>
          <p:nvPr>
            <p:ph type="title"/>
          </p:nvPr>
        </p:nvSpPr>
        <p:spPr>
          <a:xfrm>
            <a:off x="3886200" y="533400"/>
            <a:ext cx="447675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4" y="1828800"/>
            <a:ext cx="4474539"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8"/>
            <a:ext cx="2676525"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Shape 116"/>
          <p:cNvSpPr txBox="1"/>
          <p:nvPr>
            <p:ph type="title"/>
          </p:nvPr>
        </p:nvSpPr>
        <p:spPr>
          <a:xfrm>
            <a:off x="4710953" y="533400"/>
            <a:ext cx="365760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Shape 124"/>
          <p:cNvSpPr txBox="1"/>
          <p:nvPr>
            <p:ph type="title"/>
          </p:nvPr>
        </p:nvSpPr>
        <p:spPr>
          <a:xfrm>
            <a:off x="808038" y="3778624"/>
            <a:ext cx="7560515" cy="110265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4" y="4827493"/>
            <a:ext cx="7559977" cy="1220881"/>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Shape 13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3" cy="7583487"/>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Shape 139"/>
          <p:cNvSpPr txBox="1"/>
          <p:nvPr>
            <p:ph type="title"/>
          </p:nvPr>
        </p:nvSpPr>
        <p:spPr>
          <a:xfrm rot="5400000">
            <a:off x="5373267" y="2734843"/>
            <a:ext cx="5268912" cy="1358153"/>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Shape 26"/>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3" y="1828800"/>
            <a:ext cx="7583400" cy="4208400"/>
          </a:xfrm>
          <a:prstGeom prst="rect">
            <a:avLst/>
          </a:prstGeom>
          <a:noFill/>
          <a:ln>
            <a:noFill/>
          </a:ln>
        </p:spPr>
        <p:txBody>
          <a:bodyPr anchorCtr="0" anchor="t" bIns="91425" lIns="91425" spcFirstLastPara="1" rIns="91425" wrap="square" tIns="91425"/>
          <a:lstStyle>
            <a:lvl1pPr indent="-368300" lvl="0" marL="457200" rtl="0">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Shape 33"/>
          <p:cNvSpPr txBox="1"/>
          <p:nvPr>
            <p:ph type="title"/>
          </p:nvPr>
        </p:nvSpPr>
        <p:spPr>
          <a:xfrm>
            <a:off x="779463" y="2591360"/>
            <a:ext cx="7583487" cy="13620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3" y="3950354"/>
            <a:ext cx="7583487" cy="1500187"/>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20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888888"/>
              </a:buClr>
              <a:buSzPts val="2000"/>
              <a:buFont typeface="Noto Sans Symbols"/>
              <a:buNone/>
              <a:defRPr b="0" i="0" sz="1800" u="none" cap="none" strike="noStrike">
                <a:solidFill>
                  <a:srgbClr val="888888"/>
                </a:solidFill>
                <a:latin typeface="Trebuchet MS"/>
                <a:ea typeface="Trebuchet MS"/>
                <a:cs typeface="Trebuchet MS"/>
                <a:sym typeface="Trebuchet MS"/>
              </a:defRPr>
            </a:lvl2pPr>
            <a:lvl3pPr indent="-228600" lvl="2" marL="1371600" marR="0" rtl="0" algn="l">
              <a:spcBef>
                <a:spcPts val="600"/>
              </a:spcBef>
              <a:spcAft>
                <a:spcPts val="0"/>
              </a:spcAft>
              <a:buClr>
                <a:srgbClr val="888888"/>
              </a:buClr>
              <a:buSzPts val="1800"/>
              <a:buFont typeface="Noto Sans Symbols"/>
              <a:buNone/>
              <a:defRPr b="0" i="0" sz="1600" u="none" cap="none" strike="noStrike">
                <a:solidFill>
                  <a:srgbClr val="888888"/>
                </a:solidFill>
                <a:latin typeface="Trebuchet MS"/>
                <a:ea typeface="Trebuchet MS"/>
                <a:cs typeface="Trebuchet MS"/>
                <a:sym typeface="Trebuchet MS"/>
              </a:defRPr>
            </a:lvl3pPr>
            <a:lvl4pPr indent="-228600" lvl="3" marL="18288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4pPr>
            <a:lvl5pPr indent="-228600" lvl="4" marL="22860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5pPr>
            <a:lvl6pPr indent="-228600" lvl="5" marL="27432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6pPr>
            <a:lvl7pPr indent="-228600" lvl="6" marL="32004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7pPr>
            <a:lvl8pPr indent="-228600" lvl="7" marL="36576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8pPr>
            <a:lvl9pPr indent="-228600" lvl="8" marL="41148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Shape 4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Shape 48"/>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Shape 49"/>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Shape 5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Shape 51"/>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Shape 52"/>
          <p:cNvSpPr txBox="1"/>
          <p:nvPr>
            <p:ph type="title"/>
          </p:nvPr>
        </p:nvSpPr>
        <p:spPr>
          <a:xfrm>
            <a:off x="779463" y="381000"/>
            <a:ext cx="7583487" cy="104438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3"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3"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Shape 6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1"/>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Shape 7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Shape 7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Shape 8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pic>
        <p:nvPicPr>
          <p:cNvPr descr="FIULogo_H_CMYK_fx.png" id="16" name="Shape 16"/>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hyperlink" Target="mailto:mjard009@fiu.edu" TargetMode="Externa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png"/><Relationship Id="rId4" Type="http://schemas.openxmlformats.org/officeDocument/2006/relationships/image" Target="../media/image17.png"/><Relationship Id="rId5"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ctrTitle"/>
          </p:nvPr>
        </p:nvSpPr>
        <p:spPr>
          <a:xfrm>
            <a:off x="228600" y="1510688"/>
            <a:ext cx="8686800" cy="39009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4400" u="none" cap="none" strike="noStrike">
                <a:solidFill>
                  <a:srgbClr val="001D4D"/>
                </a:solidFill>
                <a:latin typeface="Trebuchet MS"/>
                <a:ea typeface="Trebuchet MS"/>
                <a:cs typeface="Trebuchet MS"/>
                <a:sym typeface="Trebuchet MS"/>
              </a:rPr>
              <a:t>&lt;</a:t>
            </a:r>
            <a:r>
              <a:rPr lang="en-US"/>
              <a:t>CodeVR</a:t>
            </a:r>
            <a:r>
              <a:rPr b="0" i="0" lang="en-US" sz="4400" u="none" cap="none" strike="noStrike">
                <a:solidFill>
                  <a:srgbClr val="001D4D"/>
                </a:solidFill>
                <a:latin typeface="Trebuchet MS"/>
                <a:ea typeface="Trebuchet MS"/>
                <a:cs typeface="Trebuchet MS"/>
                <a:sym typeface="Trebuchet MS"/>
              </a:rPr>
              <a:t> </a:t>
            </a:r>
            <a:r>
              <a:rPr lang="en-US"/>
              <a:t>1.0</a:t>
            </a:r>
            <a:r>
              <a:rPr b="0" i="0" lang="en-US" sz="4400" u="none" cap="none" strike="noStrike">
                <a:solidFill>
                  <a:srgbClr val="001D4D"/>
                </a:solidFill>
                <a:latin typeface="Trebuchet MS"/>
                <a:ea typeface="Trebuchet MS"/>
                <a:cs typeface="Trebuchet MS"/>
                <a:sym typeface="Trebuchet MS"/>
              </a:rPr>
              <a:t>&gt;</a:t>
            </a:r>
            <a:endParaRPr b="0" i="0" sz="29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t/>
            </a:r>
            <a:endParaRPr sz="2900"/>
          </a:p>
          <a:p>
            <a:pPr indent="0" lvl="0" marL="0" marR="0" rtl="0" algn="ctr">
              <a:spcBef>
                <a:spcPts val="0"/>
              </a:spcBef>
              <a:spcAft>
                <a:spcPts val="0"/>
              </a:spcAft>
              <a:buNone/>
            </a:pPr>
            <a:r>
              <a:rPr b="0" i="0" lang="en-US" sz="2500" u="none" cap="none" strike="noStrike">
                <a:solidFill>
                  <a:srgbClr val="001D4D"/>
                </a:solidFill>
                <a:latin typeface="Trebuchet MS"/>
                <a:ea typeface="Trebuchet MS"/>
                <a:cs typeface="Trebuchet MS"/>
                <a:sym typeface="Trebuchet MS"/>
              </a:rPr>
              <a:t>Team Members: Mi</a:t>
            </a:r>
            <a:r>
              <a:rPr lang="en-US" sz="2500"/>
              <a:t>guel Jardines, </a:t>
            </a:r>
            <a:r>
              <a:rPr lang="en-US" sz="2500"/>
              <a:t>Andres Chalela,</a:t>
            </a:r>
            <a:r>
              <a:rPr lang="en-US" sz="2500"/>
              <a:t> Rolf Gilet</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a:t>
            </a:r>
            <a:endParaRPr b="0" i="0" sz="25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endParaRPr b="0" i="0" sz="4400" u="none" cap="none" strike="noStrike">
              <a:solidFill>
                <a:srgbClr val="001D4D"/>
              </a:solidFill>
              <a:latin typeface="Trebuchet MS"/>
              <a:ea typeface="Trebuchet MS"/>
              <a:cs typeface="Trebuchet MS"/>
              <a:sym typeface="Trebuchet MS"/>
            </a:endParaRPr>
          </a:p>
        </p:txBody>
      </p:sp>
      <p:sp>
        <p:nvSpPr>
          <p:cNvPr id="150" name="Shape 150"/>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Font typeface="Noto Sans Symbols"/>
              <a:buNone/>
            </a:pPr>
            <a:r>
              <a:rPr lang="en-US">
                <a:solidFill>
                  <a:srgbClr val="666666"/>
                </a:solidFill>
              </a:rPr>
              <a:t> </a:t>
            </a:r>
            <a:endParaRPr b="0" i="0" sz="1800" u="none" cap="none" strike="noStrike">
              <a:solidFill>
                <a:srgbClr val="666666"/>
              </a:solidFill>
              <a:latin typeface="Trebuchet MS"/>
              <a:ea typeface="Trebuchet MS"/>
              <a:cs typeface="Trebuchet MS"/>
              <a:sym typeface="Trebuchet MS"/>
            </a:endParaRPr>
          </a:p>
        </p:txBody>
      </p:sp>
      <p:sp>
        <p:nvSpPr>
          <p:cNvPr id="151" name="Shape 151"/>
          <p:cNvSpPr txBox="1"/>
          <p:nvPr/>
        </p:nvSpPr>
        <p:spPr>
          <a:xfrm>
            <a:off x="135925" y="556025"/>
            <a:ext cx="8686800" cy="7227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Final Presentation</a:t>
            </a:r>
            <a:endParaRPr b="0" i="0" sz="3600" u="none" cap="none" strike="noStrike">
              <a:solidFill>
                <a:srgbClr val="001D4D"/>
              </a:solidFill>
              <a:latin typeface="Trebuchet MS"/>
              <a:ea typeface="Trebuchet MS"/>
              <a:cs typeface="Trebuchet MS"/>
              <a:sym typeface="Trebuchet MS"/>
            </a:endParaRPr>
          </a:p>
          <a:p>
            <a:pPr indent="0" lvl="0" marL="0" rtl="0" algn="ctr">
              <a:spcBef>
                <a:spcPts val="0"/>
              </a:spcBef>
              <a:spcAft>
                <a:spcPts val="0"/>
              </a:spcAft>
              <a:buClr>
                <a:schemeClr val="dk1"/>
              </a:buClr>
              <a:buFont typeface="Arial"/>
              <a:buNone/>
            </a:pPr>
            <a:r>
              <a:rPr lang="en-US" sz="2600">
                <a:solidFill>
                  <a:srgbClr val="001D4D"/>
                </a:solidFill>
                <a:latin typeface="Trebuchet MS"/>
                <a:ea typeface="Trebuchet MS"/>
                <a:cs typeface="Trebuchet MS"/>
                <a:sym typeface="Trebuchet MS"/>
              </a:rPr>
              <a:t>&lt;Spring</a:t>
            </a:r>
            <a:r>
              <a:rPr lang="en-US" sz="2600">
                <a:solidFill>
                  <a:srgbClr val="001D4D"/>
                </a:solidFill>
                <a:latin typeface="Trebuchet MS"/>
                <a:ea typeface="Trebuchet MS"/>
                <a:cs typeface="Trebuchet MS"/>
                <a:sym typeface="Trebuchet MS"/>
              </a:rPr>
              <a:t> 2018</a:t>
            </a:r>
            <a:r>
              <a:rPr lang="en-US" sz="2600">
                <a:solidFill>
                  <a:srgbClr val="001D4D"/>
                </a:solidFill>
                <a:latin typeface="Trebuchet MS"/>
                <a:ea typeface="Trebuchet MS"/>
                <a:cs typeface="Trebuchet MS"/>
                <a:sym typeface="Trebuchet MS"/>
              </a:rPr>
              <a:t>&gt;</a:t>
            </a:r>
            <a:endParaRPr sz="2600">
              <a:solidFill>
                <a:srgbClr val="001D4D"/>
              </a:solidFill>
              <a:latin typeface="Trebuchet MS"/>
              <a:ea typeface="Trebuchet MS"/>
              <a:cs typeface="Trebuchet MS"/>
              <a:sym typeface="Trebuchet MS"/>
            </a:endParaRPr>
          </a:p>
        </p:txBody>
      </p:sp>
      <p:sp>
        <p:nvSpPr>
          <p:cNvPr id="152" name="Shape 152"/>
          <p:cNvSpPr txBox="1"/>
          <p:nvPr/>
        </p:nvSpPr>
        <p:spPr>
          <a:xfrm>
            <a:off x="585850" y="5942950"/>
            <a:ext cx="1550700" cy="620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US"/>
              <a:t> pro</a:t>
            </a:r>
            <a:endParaRPr/>
          </a:p>
        </p:txBody>
      </p:sp>
      <p:pic>
        <p:nvPicPr>
          <p:cNvPr descr="Shape 112" id="153" name="Shape 153"/>
          <p:cNvPicPr preferRelativeResize="0"/>
          <p:nvPr/>
        </p:nvPicPr>
        <p:blipFill rotWithShape="1">
          <a:blip r:embed="rId3">
            <a:alphaModFix/>
          </a:blip>
          <a:srcRect b="13134" l="4168" r="0" t="19922"/>
          <a:stretch/>
        </p:blipFill>
        <p:spPr>
          <a:xfrm>
            <a:off x="593474" y="5942949"/>
            <a:ext cx="1535448" cy="620400"/>
          </a:xfrm>
          <a:prstGeom prst="rect">
            <a:avLst/>
          </a:prstGeom>
          <a:noFill/>
          <a:ln>
            <a:noFill/>
          </a:ln>
        </p:spPr>
      </p:pic>
      <p:pic>
        <p:nvPicPr>
          <p:cNvPr descr="Shape 113" id="154" name="Shape 154"/>
          <p:cNvPicPr preferRelativeResize="0"/>
          <p:nvPr/>
        </p:nvPicPr>
        <p:blipFill rotWithShape="1">
          <a:blip r:embed="rId4">
            <a:alphaModFix/>
          </a:blip>
          <a:srcRect b="0" l="49700" r="0" t="0"/>
          <a:stretch/>
        </p:blipFill>
        <p:spPr>
          <a:xfrm>
            <a:off x="2207600" y="5942950"/>
            <a:ext cx="2535051" cy="6204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Shape 22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rPr lang="en-US">
                <a:solidFill>
                  <a:schemeClr val="dk2"/>
                </a:solidFill>
              </a:rPr>
              <a:t>User Story #1</a:t>
            </a:r>
            <a:endParaRPr b="0" i="0" u="none" cap="none" strike="noStrike">
              <a:solidFill>
                <a:srgbClr val="001D4D"/>
              </a:solidFill>
              <a:latin typeface="Trebuchet MS"/>
              <a:ea typeface="Trebuchet MS"/>
              <a:cs typeface="Trebuchet MS"/>
              <a:sym typeface="Trebuchet MS"/>
            </a:endParaRPr>
          </a:p>
        </p:txBody>
      </p:sp>
      <p:sp>
        <p:nvSpPr>
          <p:cNvPr id="230" name="Shape 230"/>
          <p:cNvSpPr txBox="1"/>
          <p:nvPr>
            <p:ph idx="1" type="body"/>
          </p:nvPr>
        </p:nvSpPr>
        <p:spPr>
          <a:xfrm>
            <a:off x="780288" y="1425600"/>
            <a:ext cx="7583400" cy="4208400"/>
          </a:xfrm>
          <a:prstGeom prst="rect">
            <a:avLst/>
          </a:prstGeom>
          <a:noFill/>
          <a:ln>
            <a:noFill/>
          </a:ln>
        </p:spPr>
        <p:txBody>
          <a:bodyPr anchorCtr="0" anchor="t" bIns="45700" lIns="91425" spcFirstLastPara="1" rIns="91425" wrap="square" tIns="45700">
            <a:noAutofit/>
          </a:bodyPr>
          <a:lstStyle/>
          <a:p>
            <a:pPr indent="0" lvl="0" marL="0" rtl="0">
              <a:spcBef>
                <a:spcPts val="400"/>
              </a:spcBef>
              <a:spcAft>
                <a:spcPts val="0"/>
              </a:spcAft>
              <a:buNone/>
            </a:pPr>
            <a:r>
              <a:rPr lang="en-US" sz="3600">
                <a:solidFill>
                  <a:srgbClr val="FFFFFF"/>
                </a:solidFill>
              </a:rPr>
              <a:t>Sorted</a:t>
            </a:r>
            <a:r>
              <a:rPr lang="en-US" sz="3600">
                <a:solidFill>
                  <a:srgbClr val="FFFFFF"/>
                </a:solidFill>
              </a:rPr>
              <a:t> Output From Compiler</a:t>
            </a:r>
            <a:endParaRPr sz="3600">
              <a:solidFill>
                <a:srgbClr val="FFFFFF"/>
              </a:solidFill>
            </a:endParaRPr>
          </a:p>
          <a:p>
            <a:pPr indent="0" lvl="0" marL="0" rtl="0">
              <a:spcBef>
                <a:spcPts val="400"/>
              </a:spcBef>
              <a:spcAft>
                <a:spcPts val="0"/>
              </a:spcAft>
              <a:buNone/>
            </a:pPr>
            <a:r>
              <a:t/>
            </a:r>
            <a:endParaRPr sz="3600">
              <a:solidFill>
                <a:schemeClr val="dk2"/>
              </a:solidFill>
            </a:endParaRPr>
          </a:p>
          <a:p>
            <a:pPr indent="0" lvl="0" marL="0" rtl="0">
              <a:spcBef>
                <a:spcPts val="400"/>
              </a:spcBef>
              <a:spcAft>
                <a:spcPts val="0"/>
              </a:spcAft>
              <a:buNone/>
            </a:pPr>
            <a:r>
              <a:t/>
            </a:r>
            <a:endParaRPr sz="3600">
              <a:solidFill>
                <a:schemeClr val="dk2"/>
              </a:solidFill>
            </a:endParaRPr>
          </a:p>
        </p:txBody>
      </p:sp>
      <p:pic>
        <p:nvPicPr>
          <p:cNvPr id="231" name="Shape 231"/>
          <p:cNvPicPr preferRelativeResize="0"/>
          <p:nvPr/>
        </p:nvPicPr>
        <p:blipFill>
          <a:blip r:embed="rId3">
            <a:alphaModFix/>
          </a:blip>
          <a:stretch>
            <a:fillRect/>
          </a:stretch>
        </p:blipFill>
        <p:spPr>
          <a:xfrm>
            <a:off x="858200" y="2166700"/>
            <a:ext cx="7865676" cy="3136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sp>
        <p:nvSpPr>
          <p:cNvPr id="237" name="Shape 237"/>
          <p:cNvSpPr txBox="1"/>
          <p:nvPr>
            <p:ph type="title"/>
          </p:nvPr>
        </p:nvSpPr>
        <p:spPr>
          <a:xfrm>
            <a:off x="780300" y="528375"/>
            <a:ext cx="8015700" cy="1370700"/>
          </a:xfrm>
          <a:prstGeom prst="rect">
            <a:avLst/>
          </a:prstGeom>
          <a:noFill/>
          <a:ln>
            <a:noFill/>
          </a:ln>
        </p:spPr>
        <p:txBody>
          <a:bodyPr anchorCtr="0" anchor="b" bIns="45700" lIns="91425" spcFirstLastPara="1" rIns="91425" wrap="square" tIns="45700">
            <a:noAutofit/>
          </a:bodyPr>
          <a:lstStyle/>
          <a:p>
            <a:pPr indent="0" lvl="0" marL="0" rtl="0">
              <a:spcBef>
                <a:spcPts val="0"/>
              </a:spcBef>
              <a:spcAft>
                <a:spcPts val="0"/>
              </a:spcAft>
              <a:buNone/>
            </a:pPr>
            <a:r>
              <a:t/>
            </a:r>
            <a:endParaRPr/>
          </a:p>
          <a:p>
            <a:pPr indent="0" lvl="0" marL="0" rtl="0">
              <a:spcBef>
                <a:spcPts val="0"/>
              </a:spcBef>
              <a:spcAft>
                <a:spcPts val="0"/>
              </a:spcAft>
              <a:buNone/>
            </a:pPr>
            <a:r>
              <a:t/>
            </a:r>
            <a:endParaRPr/>
          </a:p>
          <a:p>
            <a:pPr indent="0" lvl="0" marL="0" rtl="0">
              <a:spcBef>
                <a:spcPts val="0"/>
              </a:spcBef>
              <a:spcAft>
                <a:spcPts val="0"/>
              </a:spcAft>
              <a:buClr>
                <a:schemeClr val="dk1"/>
              </a:buClr>
              <a:buFont typeface="Arial"/>
              <a:buNone/>
            </a:pPr>
            <a:r>
              <a:rPr lang="en-US"/>
              <a:t>User Story #2</a:t>
            </a:r>
            <a:endParaRPr sz="2400"/>
          </a:p>
          <a:p>
            <a:pPr indent="0" lvl="0" marL="0" rtl="0">
              <a:spcBef>
                <a:spcPts val="2000"/>
              </a:spcBef>
              <a:spcAft>
                <a:spcPts val="0"/>
              </a:spcAft>
              <a:buClr>
                <a:schemeClr val="dk1"/>
              </a:buClr>
              <a:buSzPts val="1100"/>
              <a:buFont typeface="Arial"/>
              <a:buNone/>
            </a:pPr>
            <a:r>
              <a:t/>
            </a:r>
            <a:endParaRPr>
              <a:solidFill>
                <a:schemeClr val="dk2"/>
              </a:solidFill>
            </a:endParaRPr>
          </a:p>
        </p:txBody>
      </p:sp>
      <p:sp>
        <p:nvSpPr>
          <p:cNvPr id="238" name="Shape 238"/>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457200" lvl="0" marL="561975" rtl="0">
              <a:spcBef>
                <a:spcPts val="400"/>
              </a:spcBef>
              <a:spcAft>
                <a:spcPts val="0"/>
              </a:spcAft>
              <a:buClr>
                <a:schemeClr val="dk2"/>
              </a:buClr>
              <a:buSzPts val="3600"/>
              <a:buFont typeface="Arial"/>
              <a:buChar char="●"/>
            </a:pPr>
            <a:r>
              <a:rPr b="1" lang="en-US" sz="3600">
                <a:solidFill>
                  <a:schemeClr val="dk2"/>
                </a:solidFill>
              </a:rPr>
              <a:t>As a</a:t>
            </a:r>
            <a:r>
              <a:rPr lang="en-US" sz="3600">
                <a:solidFill>
                  <a:schemeClr val="dk2"/>
                </a:solidFill>
              </a:rPr>
              <a:t> user </a:t>
            </a:r>
            <a:r>
              <a:rPr b="1" lang="en-US" sz="3600">
                <a:solidFill>
                  <a:schemeClr val="dk2"/>
                </a:solidFill>
              </a:rPr>
              <a:t>I would like</a:t>
            </a:r>
            <a:r>
              <a:rPr lang="en-US" sz="3600">
                <a:solidFill>
                  <a:schemeClr val="dk2"/>
                </a:solidFill>
              </a:rPr>
              <a:t> to experience </a:t>
            </a:r>
            <a:r>
              <a:rPr lang="en-US" sz="3600">
                <a:solidFill>
                  <a:srgbClr val="FFFFFF"/>
                </a:solidFill>
              </a:rPr>
              <a:t>3d Objects with numbers</a:t>
            </a:r>
            <a:r>
              <a:rPr lang="en-US" sz="3600">
                <a:solidFill>
                  <a:schemeClr val="dk2"/>
                </a:solidFill>
              </a:rPr>
              <a:t> so that I can experience the behavior of </a:t>
            </a:r>
            <a:r>
              <a:rPr b="1" lang="en-US" sz="3600">
                <a:solidFill>
                  <a:schemeClr val="dk2"/>
                </a:solidFill>
              </a:rPr>
              <a:t>bubble sort.</a:t>
            </a:r>
            <a:endParaRPr i="0" sz="3600" u="none" cap="none" strike="noStrike">
              <a:solidFill>
                <a:schemeClr val="dk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Shape 244"/>
          <p:cNvSpPr txBox="1"/>
          <p:nvPr>
            <p:ph type="title"/>
          </p:nvPr>
        </p:nvSpPr>
        <p:spPr>
          <a:xfrm>
            <a:off x="780288" y="83185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0"/>
              </a:spcBef>
              <a:spcAft>
                <a:spcPts val="0"/>
              </a:spcAft>
              <a:buClr>
                <a:schemeClr val="dk1"/>
              </a:buClr>
              <a:buFont typeface="Arial"/>
              <a:buNone/>
            </a:pPr>
            <a:r>
              <a:rPr lang="en-US"/>
              <a:t>User Story #3</a:t>
            </a:r>
            <a:endParaRPr sz="2400"/>
          </a:p>
          <a:p>
            <a:pPr indent="0" lvl="0" marL="0" rtl="0" algn="l">
              <a:spcBef>
                <a:spcPts val="0"/>
              </a:spcBef>
              <a:spcAft>
                <a:spcPts val="0"/>
              </a:spcAft>
              <a:buClr>
                <a:schemeClr val="dk1"/>
              </a:buClr>
              <a:buSzPts val="1100"/>
              <a:buFont typeface="Arial"/>
              <a:buNone/>
            </a:pPr>
            <a:r>
              <a:t/>
            </a:r>
            <a:endParaRPr>
              <a:solidFill>
                <a:schemeClr val="dk2"/>
              </a:solidFill>
            </a:endParaRPr>
          </a:p>
        </p:txBody>
      </p:sp>
      <p:sp>
        <p:nvSpPr>
          <p:cNvPr id="245" name="Shape 24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457200" rtl="0">
              <a:spcBef>
                <a:spcPts val="400"/>
              </a:spcBef>
              <a:spcAft>
                <a:spcPts val="0"/>
              </a:spcAft>
              <a:buClr>
                <a:schemeClr val="dk2"/>
              </a:buClr>
              <a:buSzPts val="3600"/>
              <a:buFont typeface="Trebuchet MS"/>
              <a:buChar char="●"/>
            </a:pPr>
            <a:r>
              <a:rPr lang="en-US" sz="3600">
                <a:solidFill>
                  <a:schemeClr val="dk2"/>
                </a:solidFill>
              </a:rPr>
              <a:t>As a user, I want to experience 3D Cubes with </a:t>
            </a:r>
            <a:r>
              <a:rPr lang="en-US" sz="3600">
                <a:solidFill>
                  <a:srgbClr val="FFFFFF"/>
                </a:solidFill>
              </a:rPr>
              <a:t>integer numbers on them so that I can observe the flow of execution</a:t>
            </a:r>
            <a:r>
              <a:rPr lang="en-US" sz="3600">
                <a:solidFill>
                  <a:schemeClr val="dk2"/>
                </a:solidFill>
              </a:rPr>
              <a:t> of </a:t>
            </a:r>
            <a:r>
              <a:rPr b="1" lang="en-US" sz="3600">
                <a:solidFill>
                  <a:schemeClr val="dk2"/>
                </a:solidFill>
              </a:rPr>
              <a:t>quick sort </a:t>
            </a:r>
            <a:r>
              <a:rPr lang="en-US" sz="3600">
                <a:solidFill>
                  <a:schemeClr val="dk2"/>
                </a:solidFill>
              </a:rPr>
              <a:t>in the Code VR environment</a:t>
            </a:r>
            <a:endParaRPr i="0" sz="3600" u="none" cap="none" strike="noStrike">
              <a:solidFill>
                <a:schemeClr val="dk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sp>
        <p:nvSpPr>
          <p:cNvPr id="251" name="Shape 25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#4</a:t>
            </a:r>
            <a:endParaRPr b="0" i="0" sz="2400" u="none" cap="none" strike="noStrike">
              <a:solidFill>
                <a:srgbClr val="001D4D"/>
              </a:solidFill>
              <a:latin typeface="Trebuchet MS"/>
              <a:ea typeface="Trebuchet MS"/>
              <a:cs typeface="Trebuchet MS"/>
              <a:sym typeface="Trebuchet MS"/>
            </a:endParaRPr>
          </a:p>
        </p:txBody>
      </p:sp>
      <p:sp>
        <p:nvSpPr>
          <p:cNvPr id="252" name="Shape 252"/>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457200" lvl="0" marL="561975" rtl="0">
              <a:spcBef>
                <a:spcPts val="400"/>
              </a:spcBef>
              <a:spcAft>
                <a:spcPts val="0"/>
              </a:spcAft>
              <a:buClr>
                <a:schemeClr val="dk2"/>
              </a:buClr>
              <a:buSzPts val="3600"/>
              <a:buFont typeface="Trebuchet MS"/>
              <a:buChar char="●"/>
            </a:pPr>
            <a:r>
              <a:rPr lang="en-US" sz="3600">
                <a:solidFill>
                  <a:schemeClr val="dk2"/>
                </a:solidFill>
              </a:rPr>
              <a:t>As a user, I want to experience </a:t>
            </a:r>
            <a:r>
              <a:rPr lang="en-US" sz="3600">
                <a:solidFill>
                  <a:srgbClr val="F3F3F3"/>
                </a:solidFill>
              </a:rPr>
              <a:t>bubble sort flow of execution in VR</a:t>
            </a:r>
            <a:r>
              <a:rPr lang="en-US" sz="3600">
                <a:solidFill>
                  <a:schemeClr val="dk2"/>
                </a:solidFill>
              </a:rPr>
              <a:t> so that I can understand how elements of an array data structure behave during the sorting process</a:t>
            </a:r>
            <a:endParaRPr sz="3600">
              <a:solidFill>
                <a:schemeClr val="dk2"/>
              </a:solidFill>
            </a:endParaRPr>
          </a:p>
          <a:p>
            <a:pPr indent="0" lvl="0" marL="0" marR="0" rtl="0" algn="l">
              <a:spcBef>
                <a:spcPts val="2000"/>
              </a:spcBef>
              <a:spcAft>
                <a:spcPts val="0"/>
              </a:spcAft>
              <a:buNone/>
            </a:pPr>
            <a:r>
              <a:t/>
            </a:r>
            <a:endParaRPr sz="30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sp>
        <p:nvSpPr>
          <p:cNvPr id="258" name="Shape 258"/>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#5</a:t>
            </a:r>
            <a:endParaRPr b="0" i="0" sz="2400" u="none" cap="none" strike="noStrike">
              <a:solidFill>
                <a:srgbClr val="001D4D"/>
              </a:solidFill>
              <a:latin typeface="Trebuchet MS"/>
              <a:ea typeface="Trebuchet MS"/>
              <a:cs typeface="Trebuchet MS"/>
              <a:sym typeface="Trebuchet MS"/>
            </a:endParaRPr>
          </a:p>
        </p:txBody>
      </p:sp>
      <p:sp>
        <p:nvSpPr>
          <p:cNvPr id="259" name="Shape 259"/>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457200" lvl="0" marL="561975" rtl="0">
              <a:spcBef>
                <a:spcPts val="400"/>
              </a:spcBef>
              <a:spcAft>
                <a:spcPts val="0"/>
              </a:spcAft>
              <a:buClr>
                <a:schemeClr val="dk2"/>
              </a:buClr>
              <a:buSzPts val="3600"/>
              <a:buFont typeface="Trebuchet MS"/>
              <a:buChar char="●"/>
            </a:pPr>
            <a:r>
              <a:rPr lang="en-US" sz="3600">
                <a:solidFill>
                  <a:schemeClr val="dk2"/>
                </a:solidFill>
              </a:rPr>
              <a:t>As a user, I would like to have </a:t>
            </a:r>
            <a:r>
              <a:rPr lang="en-US" sz="3600">
                <a:solidFill>
                  <a:srgbClr val="FFFFFF"/>
                </a:solidFill>
              </a:rPr>
              <a:t>access to a VR in-game menu</a:t>
            </a:r>
            <a:r>
              <a:rPr lang="en-US" sz="3600">
                <a:solidFill>
                  <a:schemeClr val="dk2"/>
                </a:solidFill>
              </a:rPr>
              <a:t>, so that I have the option to either pause, resume, or end the current game session.</a:t>
            </a:r>
            <a:endParaRPr sz="3600">
              <a:solidFill>
                <a:schemeClr val="dk2"/>
              </a:solidFill>
            </a:endParaRPr>
          </a:p>
          <a:p>
            <a:pPr indent="0" lvl="0" marL="0" rtl="0">
              <a:spcBef>
                <a:spcPts val="400"/>
              </a:spcBef>
              <a:spcAft>
                <a:spcPts val="0"/>
              </a:spcAft>
              <a:buNone/>
            </a:pPr>
            <a:r>
              <a:t/>
            </a:r>
            <a:endParaRPr sz="3600">
              <a:solidFill>
                <a:schemeClr val="dk2"/>
              </a:solidFill>
            </a:endParaRPr>
          </a:p>
          <a:p>
            <a:pPr indent="0" lvl="0" marL="0" rtl="0" algn="ctr">
              <a:spcBef>
                <a:spcPts val="1200"/>
              </a:spcBef>
              <a:spcAft>
                <a:spcPts val="0"/>
              </a:spcAft>
              <a:buClr>
                <a:schemeClr val="dk1"/>
              </a:buClr>
              <a:buSzPts val="1100"/>
              <a:buFont typeface="Arial"/>
              <a:buNone/>
            </a:pPr>
            <a:r>
              <a:t/>
            </a:r>
            <a:endParaRPr sz="3600">
              <a:solidFill>
                <a:schemeClr val="dk2"/>
              </a:solidFill>
            </a:endParaRPr>
          </a:p>
          <a:p>
            <a:pPr indent="0" lvl="0" marL="0" marR="0" rtl="0" algn="l">
              <a:spcBef>
                <a:spcPts val="2000"/>
              </a:spcBef>
              <a:spcAft>
                <a:spcPts val="0"/>
              </a:spcAft>
              <a:buNone/>
            </a:pPr>
            <a:r>
              <a:t/>
            </a:r>
            <a:endParaRPr sz="3600">
              <a:solidFill>
                <a:schemeClr val="dk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sp>
        <p:nvSpPr>
          <p:cNvPr id="265" name="Shape 26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Test Suites and Test Cases</a:t>
            </a:r>
            <a:endParaRPr b="0" i="0" sz="3800" u="none" cap="none" strike="noStrike">
              <a:solidFill>
                <a:srgbClr val="001D4D"/>
              </a:solidFill>
              <a:latin typeface="Trebuchet MS"/>
              <a:ea typeface="Trebuchet MS"/>
              <a:cs typeface="Trebuchet MS"/>
              <a:sym typeface="Trebuchet MS"/>
            </a:endParaRPr>
          </a:p>
        </p:txBody>
      </p:sp>
      <p:sp>
        <p:nvSpPr>
          <p:cNvPr id="266" name="Shape 266"/>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333375" lvl="0" marL="282575" marR="0" rtl="0" algn="l">
              <a:spcBef>
                <a:spcPts val="2000"/>
              </a:spcBef>
              <a:spcAft>
                <a:spcPts val="0"/>
              </a:spcAft>
              <a:buClr>
                <a:srgbClr val="001D4D"/>
              </a:buClr>
              <a:buSzPts val="3000"/>
              <a:buFont typeface="Noto Sans Symbols"/>
              <a:buChar char="●"/>
            </a:pPr>
            <a:r>
              <a:rPr lang="en-US" sz="3000"/>
              <a:t>Verification</a:t>
            </a:r>
            <a:endParaRPr b="0" i="0" sz="3000" u="none" cap="none" strike="noStrike">
              <a:solidFill>
                <a:srgbClr val="001D4D"/>
              </a:solidFill>
              <a:latin typeface="Trebuchet MS"/>
              <a:ea typeface="Trebuchet MS"/>
              <a:cs typeface="Trebuchet MS"/>
              <a:sym typeface="Trebuchet MS"/>
            </a:endParaRPr>
          </a:p>
        </p:txBody>
      </p:sp>
      <p:sp>
        <p:nvSpPr>
          <p:cNvPr id="267" name="Shape 267"/>
          <p:cNvSpPr/>
          <p:nvPr/>
        </p:nvSpPr>
        <p:spPr>
          <a:xfrm>
            <a:off x="6462576" y="34090698"/>
            <a:ext cx="4533900" cy="7834800"/>
          </a:xfrm>
          <a:prstGeom prst="rect">
            <a:avLst/>
          </a:prstGeom>
          <a:noFill/>
          <a:ln cap="flat" cmpd="sng" w="63500">
            <a:solidFill>
              <a:srgbClr val="BBE0E3">
                <a:alpha val="69800"/>
              </a:srgbClr>
            </a:solidFill>
            <a:prstDash val="solid"/>
            <a:miter lim="400000"/>
            <a:headEnd len="sm" w="sm" type="none"/>
            <a:tailEnd len="sm" w="sm" type="none"/>
          </a:ln>
          <a:effectLst>
            <a:outerShdw blurRad="38100" rotWithShape="0" dir="5400000" dist="23000">
              <a:srgbClr val="000000">
                <a:alpha val="0"/>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68" name="Shape 268"/>
          <p:cNvPicPr preferRelativeResize="0"/>
          <p:nvPr/>
        </p:nvPicPr>
        <p:blipFill>
          <a:blip r:embed="rId3">
            <a:alphaModFix/>
          </a:blip>
          <a:stretch>
            <a:fillRect/>
          </a:stretch>
        </p:blipFill>
        <p:spPr>
          <a:xfrm>
            <a:off x="3610526" y="1733425"/>
            <a:ext cx="3373824" cy="40211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Shape 27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275" name="Shape 27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419100" lvl="0" marL="457200" rtl="0">
              <a:spcBef>
                <a:spcPts val="0"/>
              </a:spcBef>
              <a:spcAft>
                <a:spcPts val="0"/>
              </a:spcAft>
              <a:buClr>
                <a:schemeClr val="dk2"/>
              </a:buClr>
              <a:buSzPts val="3000"/>
              <a:buChar char="●"/>
            </a:pPr>
            <a:r>
              <a:rPr lang="en-US" sz="3000">
                <a:solidFill>
                  <a:schemeClr val="dk2"/>
                </a:solidFill>
              </a:rPr>
              <a:t>CodeVR 1.0 simplifies understanding of programming concepts.</a:t>
            </a:r>
            <a:endParaRPr sz="3000">
              <a:solidFill>
                <a:schemeClr val="dk2"/>
              </a:solidFill>
            </a:endParaRPr>
          </a:p>
          <a:p>
            <a:pPr indent="-419100" lvl="0" marL="457200" rtl="0">
              <a:spcBef>
                <a:spcPts val="0"/>
              </a:spcBef>
              <a:spcAft>
                <a:spcPts val="0"/>
              </a:spcAft>
              <a:buClr>
                <a:schemeClr val="dk2"/>
              </a:buClr>
              <a:buSzPts val="3000"/>
              <a:buChar char="●"/>
            </a:pPr>
            <a:r>
              <a:rPr lang="en-US" sz="3000">
                <a:solidFill>
                  <a:schemeClr val="dk2"/>
                </a:solidFill>
              </a:rPr>
              <a:t>Immersion into </a:t>
            </a:r>
            <a:r>
              <a:rPr lang="en-US" sz="3000">
                <a:solidFill>
                  <a:schemeClr val="dk2"/>
                </a:solidFill>
              </a:rPr>
              <a:t>CodeVR</a:t>
            </a:r>
            <a:r>
              <a:rPr lang="en-US" sz="3000">
                <a:solidFill>
                  <a:schemeClr val="dk2"/>
                </a:solidFill>
              </a:rPr>
              <a:t> provides user with unique interactive experience.</a:t>
            </a:r>
            <a:endParaRPr sz="3000">
              <a:solidFill>
                <a:schemeClr val="dk2"/>
              </a:solidFill>
            </a:endParaRPr>
          </a:p>
          <a:p>
            <a:pPr indent="-419100" lvl="0" marL="457200" rtl="0">
              <a:spcBef>
                <a:spcPts val="0"/>
              </a:spcBef>
              <a:spcAft>
                <a:spcPts val="0"/>
              </a:spcAft>
              <a:buClr>
                <a:schemeClr val="dk2"/>
              </a:buClr>
              <a:buSzPts val="3000"/>
              <a:buChar char="●"/>
            </a:pPr>
            <a:r>
              <a:rPr lang="en-US" sz="3000">
                <a:solidFill>
                  <a:schemeClr val="dk2"/>
                </a:solidFill>
              </a:rPr>
              <a:t>US immediately needs CIS majors.</a:t>
            </a:r>
            <a:endParaRPr sz="3000">
              <a:solidFill>
                <a:schemeClr val="dk2"/>
              </a:solidFill>
            </a:endParaRPr>
          </a:p>
          <a:p>
            <a:pPr indent="-419100" lvl="0" marL="457200" rtl="0">
              <a:spcBef>
                <a:spcPts val="0"/>
              </a:spcBef>
              <a:spcAft>
                <a:spcPts val="0"/>
              </a:spcAft>
              <a:buClr>
                <a:schemeClr val="dk2"/>
              </a:buClr>
              <a:buSzPts val="3000"/>
              <a:buChar char="●"/>
            </a:pPr>
            <a:r>
              <a:rPr lang="en-US" sz="3000">
                <a:solidFill>
                  <a:schemeClr val="dk2"/>
                </a:solidFill>
              </a:rPr>
              <a:t>CodeVR 1.0 lets the user interact, visualize and compare visual elements as opposed to only text. </a:t>
            </a:r>
            <a:endParaRPr sz="3000">
              <a:solidFill>
                <a:schemeClr val="dk2"/>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sp>
        <p:nvSpPr>
          <p:cNvPr id="281" name="Shape 28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282" name="Shape 282"/>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marR="0" rtl="0" algn="l">
              <a:spcBef>
                <a:spcPts val="2000"/>
              </a:spcBef>
              <a:spcAft>
                <a:spcPts val="0"/>
              </a:spcAft>
              <a:buClr>
                <a:schemeClr val="dk2"/>
              </a:buClr>
              <a:buSzPts val="2200"/>
              <a:buFont typeface="Noto Sans Symbols"/>
              <a:buChar char="●"/>
            </a:pPr>
            <a:r>
              <a:rPr lang="en-US" u="sng">
                <a:solidFill>
                  <a:schemeClr val="dk2"/>
                </a:solidFill>
                <a:hlinkClick r:id="rId3"/>
              </a:rPr>
              <a:t>mjard009@fiu.edu</a:t>
            </a:r>
            <a:endParaRPr>
              <a:solidFill>
                <a:schemeClr val="dk2"/>
              </a:solidFill>
            </a:endParaRPr>
          </a:p>
          <a:p>
            <a:pPr indent="-282575" lvl="0" marL="282575" marR="0" rtl="0" algn="l">
              <a:spcBef>
                <a:spcPts val="2000"/>
              </a:spcBef>
              <a:spcAft>
                <a:spcPts val="0"/>
              </a:spcAft>
              <a:buClr>
                <a:schemeClr val="dk2"/>
              </a:buClr>
              <a:buSzPts val="2200"/>
              <a:buFont typeface="Noto Sans Symbols"/>
              <a:buChar char="●"/>
            </a:pPr>
            <a:r>
              <a:rPr b="0" i="0" lang="en-US" sz="2200" u="none" cap="none" strike="noStrike">
                <a:solidFill>
                  <a:schemeClr val="dk2"/>
                </a:solidFill>
                <a:latin typeface="Trebuchet MS"/>
                <a:ea typeface="Trebuchet MS"/>
                <a:cs typeface="Trebuchet MS"/>
                <a:sym typeface="Trebuchet MS"/>
              </a:rPr>
              <a:t>Questions?</a:t>
            </a:r>
            <a:endParaRPr>
              <a:solidFill>
                <a:schemeClr val="dk2"/>
              </a:solidFill>
            </a:endParaRPr>
          </a:p>
          <a:p>
            <a:pPr indent="-282575" lvl="0" marL="282575" marR="0" rtl="0" algn="l">
              <a:spcBef>
                <a:spcPts val="2000"/>
              </a:spcBef>
              <a:spcAft>
                <a:spcPts val="0"/>
              </a:spcAft>
              <a:buClr>
                <a:schemeClr val="dk2"/>
              </a:buClr>
              <a:buSzPts val="2200"/>
              <a:buFont typeface="Noto Sans Symbols"/>
              <a:buChar char="●"/>
            </a:pPr>
            <a:r>
              <a:rPr b="0" i="0" lang="en-US" sz="2200" u="none" cap="none" strike="noStrike">
                <a:solidFill>
                  <a:schemeClr val="dk2"/>
                </a:solidFill>
                <a:latin typeface="Trebuchet MS"/>
                <a:ea typeface="Trebuchet MS"/>
                <a:cs typeface="Trebuchet MS"/>
                <a:sym typeface="Trebuchet MS"/>
              </a:rPr>
              <a:t>Thank You!</a:t>
            </a:r>
            <a:endParaRPr b="0" i="0" sz="2200" u="none" cap="none" strike="noStrike">
              <a:solidFill>
                <a:schemeClr val="dk2"/>
              </a:solidFill>
              <a:latin typeface="Trebuchet MS"/>
              <a:ea typeface="Trebuchet MS"/>
              <a:cs typeface="Trebuchet MS"/>
              <a:sym typeface="Trebuchet MS"/>
            </a:endParaRPr>
          </a:p>
          <a:p>
            <a:pPr indent="0" lvl="0" marL="0" marR="0" rtl="0" algn="l">
              <a:spcBef>
                <a:spcPts val="2000"/>
              </a:spcBef>
              <a:spcAft>
                <a:spcPts val="0"/>
              </a:spcAft>
              <a:buNone/>
            </a:pPr>
            <a:r>
              <a:t/>
            </a:r>
            <a:endParaRPr>
              <a:solidFill>
                <a:schemeClr val="dk2"/>
              </a:solidFill>
            </a:endParaRPr>
          </a:p>
          <a:p>
            <a:pPr indent="0" lvl="0" marL="0" marR="0" rtl="0" algn="l">
              <a:spcBef>
                <a:spcPts val="2000"/>
              </a:spcBef>
              <a:spcAft>
                <a:spcPts val="0"/>
              </a:spcAft>
              <a:buNone/>
            </a:pPr>
            <a:r>
              <a:rPr lang="en-US">
                <a:solidFill>
                  <a:schemeClr val="dk2"/>
                </a:solidFill>
              </a:rPr>
              <a:t>The logos of all technologies you have used</a:t>
            </a:r>
            <a:endParaRPr>
              <a:solidFill>
                <a:schemeClr val="dk2"/>
              </a:solidFill>
            </a:endParaRPr>
          </a:p>
        </p:txBody>
      </p:sp>
      <p:pic>
        <p:nvPicPr>
          <p:cNvPr id="283" name="Shape 283"/>
          <p:cNvPicPr preferRelativeResize="0"/>
          <p:nvPr/>
        </p:nvPicPr>
        <p:blipFill>
          <a:blip r:embed="rId4">
            <a:alphaModFix/>
          </a:blip>
          <a:stretch>
            <a:fillRect/>
          </a:stretch>
        </p:blipFill>
        <p:spPr>
          <a:xfrm>
            <a:off x="806100" y="3998525"/>
            <a:ext cx="5867400" cy="16954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Shape 16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0"/>
              </a:spcBef>
              <a:spcAft>
                <a:spcPts val="0"/>
              </a:spcAft>
              <a:buClr>
                <a:schemeClr val="dk1"/>
              </a:buClr>
              <a:buFont typeface="Arial"/>
              <a:buNone/>
            </a:pPr>
            <a:r>
              <a:rPr lang="en-US"/>
              <a:t>FIU OpenHID Lab: CodeVR 1.0</a:t>
            </a:r>
            <a:endParaRPr b="0" i="0" sz="3800" u="none" cap="none" strike="noStrike">
              <a:solidFill>
                <a:srgbClr val="001D4D"/>
              </a:solidFill>
              <a:latin typeface="Trebuchet MS"/>
              <a:ea typeface="Trebuchet MS"/>
              <a:cs typeface="Trebuchet MS"/>
              <a:sym typeface="Trebuchet MS"/>
            </a:endParaRPr>
          </a:p>
        </p:txBody>
      </p:sp>
      <p:pic>
        <p:nvPicPr>
          <p:cNvPr descr="Shape 111" id="161" name="Shape 161"/>
          <p:cNvPicPr preferRelativeResize="0"/>
          <p:nvPr/>
        </p:nvPicPr>
        <p:blipFill rotWithShape="1">
          <a:blip r:embed="rId3">
            <a:alphaModFix/>
          </a:blip>
          <a:srcRect b="0" l="0" r="0" t="0"/>
          <a:stretch/>
        </p:blipFill>
        <p:spPr>
          <a:xfrm>
            <a:off x="947975" y="4015575"/>
            <a:ext cx="4189926" cy="2423781"/>
          </a:xfrm>
          <a:prstGeom prst="rect">
            <a:avLst/>
          </a:prstGeom>
          <a:noFill/>
          <a:ln>
            <a:noFill/>
          </a:ln>
        </p:spPr>
      </p:pic>
      <p:pic>
        <p:nvPicPr>
          <p:cNvPr descr="Screen Shot 2018-04-14 at 9.34.25 PM.png" id="162" name="Shape 162"/>
          <p:cNvPicPr preferRelativeResize="0"/>
          <p:nvPr/>
        </p:nvPicPr>
        <p:blipFill rotWithShape="1">
          <a:blip r:embed="rId4">
            <a:alphaModFix/>
          </a:blip>
          <a:srcRect b="0" l="0" r="0" t="0"/>
          <a:stretch/>
        </p:blipFill>
        <p:spPr>
          <a:xfrm>
            <a:off x="5237175" y="2156875"/>
            <a:ext cx="3622474" cy="3143226"/>
          </a:xfrm>
          <a:prstGeom prst="rect">
            <a:avLst/>
          </a:prstGeom>
          <a:noFill/>
          <a:ln>
            <a:noFill/>
          </a:ln>
        </p:spPr>
      </p:pic>
      <p:pic>
        <p:nvPicPr>
          <p:cNvPr descr="CodeVR_Python Code.png" id="163" name="Shape 163"/>
          <p:cNvPicPr preferRelativeResize="0"/>
          <p:nvPr/>
        </p:nvPicPr>
        <p:blipFill rotWithShape="1">
          <a:blip r:embed="rId5">
            <a:alphaModFix/>
          </a:blip>
          <a:srcRect b="0" l="0" r="0" t="0"/>
          <a:stretch/>
        </p:blipFill>
        <p:spPr>
          <a:xfrm>
            <a:off x="947975" y="1576400"/>
            <a:ext cx="4189926" cy="23568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Shape 16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Requirements: Use Cases</a:t>
            </a:r>
            <a:endParaRPr b="0" i="0" sz="3800" u="none" cap="none" strike="noStrike">
              <a:solidFill>
                <a:srgbClr val="001D4D"/>
              </a:solidFill>
              <a:latin typeface="Trebuchet MS"/>
              <a:ea typeface="Trebuchet MS"/>
              <a:cs typeface="Trebuchet MS"/>
              <a:sym typeface="Trebuchet MS"/>
            </a:endParaRPr>
          </a:p>
        </p:txBody>
      </p:sp>
      <p:sp>
        <p:nvSpPr>
          <p:cNvPr id="170" name="Shape 170"/>
          <p:cNvSpPr txBox="1"/>
          <p:nvPr>
            <p:ph idx="1" type="body"/>
          </p:nvPr>
        </p:nvSpPr>
        <p:spPr>
          <a:xfrm>
            <a:off x="810625" y="1425600"/>
            <a:ext cx="7583400" cy="43215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None/>
            </a:pPr>
            <a:r>
              <a:t/>
            </a:r>
            <a:endParaRPr sz="2400">
              <a:solidFill>
                <a:schemeClr val="dk2"/>
              </a:solidFill>
            </a:endParaRPr>
          </a:p>
          <a:p>
            <a:pPr indent="0" lvl="0" marL="0" rtl="0" algn="ctr">
              <a:spcBef>
                <a:spcPts val="0"/>
              </a:spcBef>
              <a:spcAft>
                <a:spcPts val="0"/>
              </a:spcAft>
              <a:buClr>
                <a:schemeClr val="dk1"/>
              </a:buClr>
              <a:buSzPts val="1400"/>
              <a:buFont typeface="Arial"/>
              <a:buNone/>
            </a:pPr>
            <a:r>
              <a:t/>
            </a:r>
            <a:endParaRPr sz="2400">
              <a:solidFill>
                <a:schemeClr val="dk2"/>
              </a:solidFill>
            </a:endParaRPr>
          </a:p>
          <a:p>
            <a:pPr indent="0" lvl="0" marL="0" marR="0" rtl="0" algn="l">
              <a:spcBef>
                <a:spcPts val="2000"/>
              </a:spcBef>
              <a:spcAft>
                <a:spcPts val="0"/>
              </a:spcAft>
              <a:buNone/>
            </a:pPr>
            <a:r>
              <a:t/>
            </a:r>
            <a:endParaRPr sz="2400">
              <a:solidFill>
                <a:schemeClr val="dk2"/>
              </a:solidFill>
            </a:endParaRPr>
          </a:p>
        </p:txBody>
      </p:sp>
      <p:pic>
        <p:nvPicPr>
          <p:cNvPr id="171" name="Shape 171"/>
          <p:cNvPicPr preferRelativeResize="0"/>
          <p:nvPr/>
        </p:nvPicPr>
        <p:blipFill>
          <a:blip r:embed="rId3">
            <a:alphaModFix/>
          </a:blip>
          <a:stretch>
            <a:fillRect/>
          </a:stretch>
        </p:blipFill>
        <p:spPr>
          <a:xfrm>
            <a:off x="880824" y="1425599"/>
            <a:ext cx="7810652" cy="45889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Shape 17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System Design: Architecture</a:t>
            </a:r>
            <a:endParaRPr b="0" i="0" sz="3800" u="none" cap="none" strike="noStrike">
              <a:solidFill>
                <a:srgbClr val="001D4D"/>
              </a:solidFill>
              <a:latin typeface="Trebuchet MS"/>
              <a:ea typeface="Trebuchet MS"/>
              <a:cs typeface="Trebuchet MS"/>
              <a:sym typeface="Trebuchet MS"/>
            </a:endParaRPr>
          </a:p>
        </p:txBody>
      </p:sp>
      <p:sp>
        <p:nvSpPr>
          <p:cNvPr id="178" name="Shape 178"/>
          <p:cNvSpPr/>
          <p:nvPr/>
        </p:nvSpPr>
        <p:spPr>
          <a:xfrm>
            <a:off x="895475" y="1530225"/>
            <a:ext cx="2599500" cy="4129800"/>
          </a:xfrm>
          <a:prstGeom prst="roundRect">
            <a:avLst>
              <a:gd fmla="val 16667" name="adj"/>
            </a:avLst>
          </a:prstGeom>
          <a:noFill/>
          <a:ln cap="flat" cmpd="sng" w="9525">
            <a:solidFill>
              <a:srgbClr val="1B3861"/>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Clr>
                <a:schemeClr val="dk1"/>
              </a:buClr>
              <a:buSzPts val="1100"/>
              <a:buFont typeface="Arial"/>
              <a:buNone/>
            </a:pPr>
            <a:r>
              <a:rPr b="1" lang="en-US">
                <a:solidFill>
                  <a:schemeClr val="dk2"/>
                </a:solidFill>
              </a:rPr>
              <a:t>CodeVR </a:t>
            </a:r>
            <a:endParaRPr b="1">
              <a:solidFill>
                <a:schemeClr val="dk2"/>
              </a:solidFill>
            </a:endParaRPr>
          </a:p>
          <a:p>
            <a:pPr indent="0" lvl="0" marL="0" rtl="0" algn="ctr">
              <a:spcBef>
                <a:spcPts val="0"/>
              </a:spcBef>
              <a:spcAft>
                <a:spcPts val="0"/>
              </a:spcAft>
              <a:buNone/>
            </a:pPr>
            <a:r>
              <a:rPr b="1" lang="en-US">
                <a:solidFill>
                  <a:schemeClr val="dk2"/>
                </a:solidFill>
              </a:rPr>
              <a:t>Source to Source Compiler</a:t>
            </a:r>
            <a:endParaRPr b="1">
              <a:solidFill>
                <a:schemeClr val="dk2"/>
              </a:solidFill>
            </a:endParaRPr>
          </a:p>
          <a:p>
            <a:pPr indent="0" lvl="0" marL="0" rtl="0" algn="ctr">
              <a:spcBef>
                <a:spcPts val="0"/>
              </a:spcBef>
              <a:spcAft>
                <a:spcPts val="0"/>
              </a:spcAft>
              <a:buClr>
                <a:schemeClr val="dk1"/>
              </a:buClr>
              <a:buSzPts val="1100"/>
              <a:buFont typeface="Arial"/>
              <a:buNone/>
            </a:pPr>
            <a:r>
              <a:t/>
            </a:r>
            <a:endParaRPr b="1">
              <a:solidFill>
                <a:schemeClr val="dk2"/>
              </a:solidFill>
            </a:endParaRPr>
          </a:p>
          <a:p>
            <a:pPr indent="0" lvl="0" marL="0">
              <a:spcBef>
                <a:spcPts val="0"/>
              </a:spcBef>
              <a:spcAft>
                <a:spcPts val="0"/>
              </a:spcAft>
              <a:buNone/>
            </a:pPr>
            <a:r>
              <a:t/>
            </a:r>
            <a:endParaRPr>
              <a:solidFill>
                <a:schemeClr val="dk2"/>
              </a:solidFill>
            </a:endParaRPr>
          </a:p>
          <a:p>
            <a:pPr indent="0" lvl="0" marL="0" rtl="0" algn="ctr">
              <a:spcBef>
                <a:spcPts val="0"/>
              </a:spcBef>
              <a:spcAft>
                <a:spcPts val="0"/>
              </a:spcAft>
              <a:buNone/>
            </a:pPr>
            <a:r>
              <a:rPr b="1" lang="en-US">
                <a:solidFill>
                  <a:schemeClr val="dk2"/>
                </a:solidFill>
              </a:rPr>
              <a:t>CodeVR Sorting Class</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rPr b="1" lang="en-US">
                <a:solidFill>
                  <a:schemeClr val="dk2"/>
                </a:solidFill>
              </a:rPr>
              <a:t>Bubble Sort Simulation</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rPr b="1" lang="en-US">
                <a:solidFill>
                  <a:schemeClr val="dk2"/>
                </a:solidFill>
              </a:rPr>
              <a:t>User Interactions</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rPr b="1" lang="en-US">
                <a:solidFill>
                  <a:schemeClr val="dk2"/>
                </a:solidFill>
              </a:rPr>
              <a:t>Ended User Interactions</a:t>
            </a:r>
            <a:endParaRPr b="1">
              <a:solidFill>
                <a:schemeClr val="dk2"/>
              </a:solidFill>
            </a:endParaRPr>
          </a:p>
          <a:p>
            <a:pPr indent="0" lvl="0" marL="0" rtl="0" algn="l">
              <a:spcBef>
                <a:spcPts val="0"/>
              </a:spcBef>
              <a:spcAft>
                <a:spcPts val="0"/>
              </a:spcAft>
              <a:buNone/>
            </a:pPr>
            <a:r>
              <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rPr b="1" lang="en-US">
                <a:solidFill>
                  <a:schemeClr val="dk2"/>
                </a:solidFill>
              </a:rPr>
              <a:t>Back to Code</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None/>
            </a:pPr>
            <a:r>
              <a:t/>
            </a:r>
            <a:endParaRPr b="1">
              <a:solidFill>
                <a:schemeClr val="dk2"/>
              </a:solidFill>
            </a:endParaRPr>
          </a:p>
          <a:p>
            <a:pPr indent="0" lvl="0" marL="0" rtl="0" algn="ctr">
              <a:spcBef>
                <a:spcPts val="0"/>
              </a:spcBef>
              <a:spcAft>
                <a:spcPts val="0"/>
              </a:spcAft>
              <a:buClr>
                <a:schemeClr val="dk1"/>
              </a:buClr>
              <a:buSzPts val="1100"/>
              <a:buFont typeface="Arial"/>
              <a:buNone/>
            </a:pPr>
            <a:r>
              <a:t/>
            </a:r>
            <a:endParaRPr b="1">
              <a:solidFill>
                <a:schemeClr val="dk2"/>
              </a:solidFill>
            </a:endParaRPr>
          </a:p>
        </p:txBody>
      </p:sp>
      <p:sp>
        <p:nvSpPr>
          <p:cNvPr id="179" name="Shape 179"/>
          <p:cNvSpPr txBox="1"/>
          <p:nvPr/>
        </p:nvSpPr>
        <p:spPr>
          <a:xfrm>
            <a:off x="826250" y="5882100"/>
            <a:ext cx="2513700" cy="38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b="1"/>
          </a:p>
        </p:txBody>
      </p:sp>
      <p:sp>
        <p:nvSpPr>
          <p:cNvPr id="180" name="Shape 180"/>
          <p:cNvSpPr/>
          <p:nvPr/>
        </p:nvSpPr>
        <p:spPr>
          <a:xfrm>
            <a:off x="2152925" y="2363350"/>
            <a:ext cx="84600" cy="230400"/>
          </a:xfrm>
          <a:prstGeom prst="downArrow">
            <a:avLst>
              <a:gd fmla="val 50000" name="adj1"/>
              <a:gd fmla="val 50000" name="adj2"/>
            </a:avLst>
          </a:prstGeom>
          <a:noFill/>
          <a:ln cap="flat" cmpd="sng" w="9525">
            <a:solidFill>
              <a:srgbClr val="1B3861"/>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1" name="Shape 181"/>
          <p:cNvSpPr/>
          <p:nvPr/>
        </p:nvSpPr>
        <p:spPr>
          <a:xfrm>
            <a:off x="2152925" y="3001200"/>
            <a:ext cx="84600" cy="230400"/>
          </a:xfrm>
          <a:prstGeom prst="downArrow">
            <a:avLst>
              <a:gd fmla="val 50000" name="adj1"/>
              <a:gd fmla="val 50000" name="adj2"/>
            </a:avLst>
          </a:prstGeom>
          <a:noFill/>
          <a:ln cap="flat" cmpd="sng" w="9525">
            <a:solidFill>
              <a:srgbClr val="1B3861"/>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182" name="Shape 182"/>
          <p:cNvSpPr/>
          <p:nvPr/>
        </p:nvSpPr>
        <p:spPr>
          <a:xfrm>
            <a:off x="2152925" y="3639075"/>
            <a:ext cx="84600" cy="230400"/>
          </a:xfrm>
          <a:prstGeom prst="downArrow">
            <a:avLst>
              <a:gd fmla="val 50000" name="adj1"/>
              <a:gd fmla="val 50000" name="adj2"/>
            </a:avLst>
          </a:prstGeom>
          <a:noFill/>
          <a:ln cap="flat" cmpd="sng" w="9525">
            <a:solidFill>
              <a:srgbClr val="1B3861"/>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183" name="Shape 183"/>
          <p:cNvSpPr/>
          <p:nvPr/>
        </p:nvSpPr>
        <p:spPr>
          <a:xfrm>
            <a:off x="2152925" y="4236400"/>
            <a:ext cx="84600" cy="230400"/>
          </a:xfrm>
          <a:prstGeom prst="downArrow">
            <a:avLst>
              <a:gd fmla="val 50000" name="adj1"/>
              <a:gd fmla="val 50000" name="adj2"/>
            </a:avLst>
          </a:prstGeom>
          <a:noFill/>
          <a:ln cap="flat" cmpd="sng" w="9525">
            <a:solidFill>
              <a:srgbClr val="1B3861"/>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184" name="Shape 184"/>
          <p:cNvSpPr/>
          <p:nvPr/>
        </p:nvSpPr>
        <p:spPr>
          <a:xfrm>
            <a:off x="2152925" y="4914800"/>
            <a:ext cx="84600" cy="230400"/>
          </a:xfrm>
          <a:prstGeom prst="downArrow">
            <a:avLst>
              <a:gd fmla="val 50000" name="adj1"/>
              <a:gd fmla="val 50000" name="adj2"/>
            </a:avLst>
          </a:prstGeom>
          <a:noFill/>
          <a:ln cap="flat" cmpd="sng" w="9525">
            <a:solidFill>
              <a:srgbClr val="1B3861"/>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pic>
        <p:nvPicPr>
          <p:cNvPr id="185" name="Shape 185"/>
          <p:cNvPicPr preferRelativeResize="0"/>
          <p:nvPr/>
        </p:nvPicPr>
        <p:blipFill>
          <a:blip r:embed="rId3">
            <a:alphaModFix/>
          </a:blip>
          <a:stretch>
            <a:fillRect/>
          </a:stretch>
        </p:blipFill>
        <p:spPr>
          <a:xfrm>
            <a:off x="3737725" y="2071900"/>
            <a:ext cx="5055425" cy="302190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Shape 19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Minimal Class Diagram</a:t>
            </a:r>
            <a:endParaRPr b="0" i="0" sz="3800" u="none" cap="none" strike="noStrike">
              <a:solidFill>
                <a:srgbClr val="001D4D"/>
              </a:solidFill>
              <a:latin typeface="Trebuchet MS"/>
              <a:ea typeface="Trebuchet MS"/>
              <a:cs typeface="Trebuchet MS"/>
              <a:sym typeface="Trebuchet MS"/>
            </a:endParaRPr>
          </a:p>
        </p:txBody>
      </p:sp>
      <p:pic>
        <p:nvPicPr>
          <p:cNvPr id="192" name="Shape 192"/>
          <p:cNvPicPr preferRelativeResize="0"/>
          <p:nvPr/>
        </p:nvPicPr>
        <p:blipFill>
          <a:blip r:embed="rId3">
            <a:alphaModFix/>
          </a:blip>
          <a:stretch>
            <a:fillRect/>
          </a:stretch>
        </p:blipFill>
        <p:spPr>
          <a:xfrm>
            <a:off x="745800" y="1425600"/>
            <a:ext cx="4503550" cy="42890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sp>
        <p:nvSpPr>
          <p:cNvPr id="198" name="Shape 198"/>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Stories </a:t>
            </a:r>
            <a:endParaRPr b="0" i="0" sz="3800" u="none" cap="none" strike="noStrike">
              <a:solidFill>
                <a:srgbClr val="001D4D"/>
              </a:solidFill>
              <a:latin typeface="Trebuchet MS"/>
              <a:ea typeface="Trebuchet MS"/>
              <a:cs typeface="Trebuchet MS"/>
              <a:sym typeface="Trebuchet MS"/>
            </a:endParaRPr>
          </a:p>
        </p:txBody>
      </p:sp>
      <p:sp>
        <p:nvSpPr>
          <p:cNvPr id="199" name="Shape 199"/>
          <p:cNvSpPr txBox="1"/>
          <p:nvPr>
            <p:ph idx="1" type="body"/>
          </p:nvPr>
        </p:nvSpPr>
        <p:spPr>
          <a:xfrm>
            <a:off x="779463" y="1425600"/>
            <a:ext cx="7583400" cy="4208400"/>
          </a:xfrm>
          <a:prstGeom prst="rect">
            <a:avLst/>
          </a:prstGeom>
          <a:ln>
            <a:noFill/>
          </a:ln>
        </p:spPr>
        <p:txBody>
          <a:bodyPr anchorCtr="0" anchor="t" bIns="45700" lIns="91425" spcFirstLastPara="1" rIns="91425" wrap="square" tIns="45700">
            <a:noAutofit/>
          </a:bodyPr>
          <a:lstStyle/>
          <a:p>
            <a:pPr indent="0" lvl="0" marL="0" rtl="0">
              <a:spcBef>
                <a:spcPts val="2000"/>
              </a:spcBef>
              <a:spcAft>
                <a:spcPts val="0"/>
              </a:spcAft>
              <a:buNone/>
            </a:pPr>
            <a:r>
              <a:rPr lang="en-US" sz="2400">
                <a:solidFill>
                  <a:schemeClr val="dk2"/>
                </a:solidFill>
              </a:rPr>
              <a:t>1. User Story ID #743 3D Cube Actors Flow Synchronization (Phase 2)</a:t>
            </a:r>
            <a:endParaRPr sz="2400">
              <a:solidFill>
                <a:schemeClr val="dk2"/>
              </a:solidFill>
            </a:endParaRPr>
          </a:p>
          <a:p>
            <a:pPr indent="0" lvl="0" marL="0" rtl="0">
              <a:spcBef>
                <a:spcPts val="2000"/>
              </a:spcBef>
              <a:spcAft>
                <a:spcPts val="0"/>
              </a:spcAft>
              <a:buNone/>
            </a:pPr>
            <a:r>
              <a:rPr lang="en-US" sz="2400">
                <a:solidFill>
                  <a:schemeClr val="dk2"/>
                </a:solidFill>
              </a:rPr>
              <a:t>2. </a:t>
            </a:r>
            <a:r>
              <a:rPr lang="en-US" sz="2400">
                <a:solidFill>
                  <a:schemeClr val="dk2"/>
                </a:solidFill>
              </a:rPr>
              <a:t>User Story ID </a:t>
            </a:r>
            <a:r>
              <a:rPr lang="en-US" sz="2400">
                <a:solidFill>
                  <a:schemeClr val="dk2"/>
                </a:solidFill>
              </a:rPr>
              <a:t>#690 3D Shape Animation (Structure Architecture) </a:t>
            </a:r>
            <a:endParaRPr sz="2400">
              <a:solidFill>
                <a:schemeClr val="dk2"/>
              </a:solidFill>
            </a:endParaRPr>
          </a:p>
          <a:p>
            <a:pPr indent="0" lvl="0" marL="0" rtl="0">
              <a:spcBef>
                <a:spcPts val="2000"/>
              </a:spcBef>
              <a:spcAft>
                <a:spcPts val="0"/>
              </a:spcAft>
              <a:buNone/>
            </a:pPr>
            <a:r>
              <a:rPr lang="en-US" sz="2400">
                <a:solidFill>
                  <a:schemeClr val="dk2"/>
                </a:solidFill>
              </a:rPr>
              <a:t>3. </a:t>
            </a:r>
            <a:r>
              <a:rPr lang="en-US" sz="2400">
                <a:solidFill>
                  <a:schemeClr val="dk2"/>
                </a:solidFill>
              </a:rPr>
              <a:t>User Story ID #711 3D Algorithm Animation (Physics)</a:t>
            </a:r>
            <a:endParaRPr sz="2400">
              <a:solidFill>
                <a:schemeClr val="dk2"/>
              </a:solidFill>
            </a:endParaRPr>
          </a:p>
          <a:p>
            <a:pPr indent="0" lvl="0" marL="0" rtl="0">
              <a:spcBef>
                <a:spcPts val="2000"/>
              </a:spcBef>
              <a:spcAft>
                <a:spcPts val="0"/>
              </a:spcAft>
              <a:buNone/>
            </a:pPr>
            <a:r>
              <a:rPr lang="en-US" sz="2400">
                <a:solidFill>
                  <a:schemeClr val="dk2"/>
                </a:solidFill>
              </a:rPr>
              <a:t>4. </a:t>
            </a:r>
            <a:r>
              <a:rPr lang="en-US" sz="2400">
                <a:solidFill>
                  <a:schemeClr val="dk2"/>
                </a:solidFill>
              </a:rPr>
              <a:t>User Story ID </a:t>
            </a:r>
            <a:r>
              <a:rPr lang="en-US" sz="2400">
                <a:solidFill>
                  <a:schemeClr val="dk2"/>
                </a:solidFill>
              </a:rPr>
              <a:t>#719 3D Cube Actors Flow Synchronization (Phase 1)</a:t>
            </a:r>
            <a:endParaRPr sz="2400">
              <a:solidFill>
                <a:schemeClr val="dk2"/>
              </a:solidFill>
            </a:endParaRPr>
          </a:p>
          <a:p>
            <a:pPr indent="0" lvl="0" marL="0" rtl="0">
              <a:spcBef>
                <a:spcPts val="2000"/>
              </a:spcBef>
              <a:spcAft>
                <a:spcPts val="0"/>
              </a:spcAft>
              <a:buNone/>
            </a:pPr>
            <a:r>
              <a:rPr lang="en-US" sz="2400">
                <a:solidFill>
                  <a:schemeClr val="dk2"/>
                </a:solidFill>
              </a:rPr>
              <a:t>5. </a:t>
            </a:r>
            <a:r>
              <a:rPr lang="en-US" sz="2400">
                <a:solidFill>
                  <a:schemeClr val="dk2"/>
                </a:solidFill>
              </a:rPr>
              <a:t>User Story ID #667 VR Controller Menu (Research &amp; Implementation)</a:t>
            </a:r>
            <a:endParaRPr sz="2400">
              <a:solidFill>
                <a:schemeClr val="dk2"/>
              </a:solidFill>
            </a:endParaRPr>
          </a:p>
          <a:p>
            <a:pPr indent="0" lvl="0" marL="0" rtl="0">
              <a:spcBef>
                <a:spcPts val="2000"/>
              </a:spcBef>
              <a:spcAft>
                <a:spcPts val="0"/>
              </a:spcAft>
              <a:buNone/>
            </a:pPr>
            <a:r>
              <a:t/>
            </a:r>
            <a:endParaRPr sz="2400">
              <a:solidFill>
                <a:schemeClr val="dk2"/>
              </a:solidFill>
            </a:endParaRPr>
          </a:p>
          <a:p>
            <a:pPr indent="0" lvl="0" marL="0" rtl="0">
              <a:spcBef>
                <a:spcPts val="2000"/>
              </a:spcBef>
              <a:spcAft>
                <a:spcPts val="0"/>
              </a:spcAft>
              <a:buNone/>
            </a:pPr>
            <a:r>
              <a:t/>
            </a:r>
            <a:endParaRPr sz="2400">
              <a:solidFill>
                <a:schemeClr val="dk2"/>
              </a:solidFill>
            </a:endParaRPr>
          </a:p>
          <a:p>
            <a:pPr indent="0" lvl="0" marL="0" rtl="0">
              <a:spcBef>
                <a:spcPts val="2000"/>
              </a:spcBef>
              <a:spcAft>
                <a:spcPts val="0"/>
              </a:spcAft>
              <a:buNone/>
            </a:pPr>
            <a:r>
              <a:t/>
            </a:r>
            <a:endParaRPr sz="24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sp>
        <p:nvSpPr>
          <p:cNvPr id="205" name="Shape 20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rPr lang="en-US">
                <a:solidFill>
                  <a:schemeClr val="dk2"/>
                </a:solidFill>
              </a:rPr>
              <a:t>User Story #1 </a:t>
            </a:r>
            <a:endParaRPr b="0" i="0" u="none" cap="none" strike="noStrike">
              <a:solidFill>
                <a:srgbClr val="001D4D"/>
              </a:solidFill>
              <a:latin typeface="Trebuchet MS"/>
              <a:ea typeface="Trebuchet MS"/>
              <a:cs typeface="Trebuchet MS"/>
              <a:sym typeface="Trebuchet MS"/>
            </a:endParaRPr>
          </a:p>
        </p:txBody>
      </p:sp>
      <p:sp>
        <p:nvSpPr>
          <p:cNvPr id="206" name="Shape 206"/>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457200" lvl="0" marL="561975" rtl="0">
              <a:spcBef>
                <a:spcPts val="400"/>
              </a:spcBef>
              <a:spcAft>
                <a:spcPts val="0"/>
              </a:spcAft>
              <a:buClr>
                <a:schemeClr val="dk2"/>
              </a:buClr>
              <a:buSzPts val="3600"/>
              <a:buFont typeface="Trebuchet MS"/>
              <a:buChar char="●"/>
            </a:pPr>
            <a:r>
              <a:rPr lang="en-US" sz="3600">
                <a:solidFill>
                  <a:schemeClr val="dk2"/>
                </a:solidFill>
              </a:rPr>
              <a:t>As a user </a:t>
            </a:r>
            <a:r>
              <a:rPr lang="en-US" sz="3600">
                <a:solidFill>
                  <a:srgbClr val="FFFFFF"/>
                </a:solidFill>
              </a:rPr>
              <a:t>I want to be able to select bubble sort or quicksort</a:t>
            </a:r>
            <a:r>
              <a:rPr lang="en-US" sz="3600">
                <a:solidFill>
                  <a:schemeClr val="dk2"/>
                </a:solidFill>
              </a:rPr>
              <a:t> so that I can compare differences and similarities between two different sorting algorithms</a:t>
            </a:r>
            <a:endParaRPr i="0" sz="3600" u="none" cap="none" strike="noStrike">
              <a:solidFill>
                <a:schemeClr val="dk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 name="Shape 211"/>
        <p:cNvGrpSpPr/>
        <p:nvPr/>
      </p:nvGrpSpPr>
      <p:grpSpPr>
        <a:xfrm>
          <a:off x="0" y="0"/>
          <a:ext cx="0" cy="0"/>
          <a:chOff x="0" y="0"/>
          <a:chExt cx="0" cy="0"/>
        </a:xfrm>
      </p:grpSpPr>
      <p:sp>
        <p:nvSpPr>
          <p:cNvPr id="212" name="Shape 212"/>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rPr lang="en-US">
                <a:solidFill>
                  <a:schemeClr val="dk2"/>
                </a:solidFill>
              </a:rPr>
              <a:t>User Story #1</a:t>
            </a:r>
            <a:endParaRPr b="0" i="0" u="none" cap="none" strike="noStrike">
              <a:solidFill>
                <a:srgbClr val="001D4D"/>
              </a:solidFill>
              <a:latin typeface="Trebuchet MS"/>
              <a:ea typeface="Trebuchet MS"/>
              <a:cs typeface="Trebuchet MS"/>
              <a:sym typeface="Trebuchet MS"/>
            </a:endParaRPr>
          </a:p>
        </p:txBody>
      </p:sp>
      <p:sp>
        <p:nvSpPr>
          <p:cNvPr id="213" name="Shape 213"/>
          <p:cNvSpPr txBox="1"/>
          <p:nvPr>
            <p:ph idx="1" type="body"/>
          </p:nvPr>
        </p:nvSpPr>
        <p:spPr>
          <a:xfrm>
            <a:off x="780288" y="1541975"/>
            <a:ext cx="7583400" cy="4208400"/>
          </a:xfrm>
          <a:prstGeom prst="rect">
            <a:avLst/>
          </a:prstGeom>
          <a:noFill/>
          <a:ln>
            <a:noFill/>
          </a:ln>
        </p:spPr>
        <p:txBody>
          <a:bodyPr anchorCtr="0" anchor="t" bIns="45700" lIns="91425" spcFirstLastPara="1" rIns="91425" wrap="square" tIns="45700">
            <a:noAutofit/>
          </a:bodyPr>
          <a:lstStyle/>
          <a:p>
            <a:pPr indent="0" lvl="0" marL="0" rtl="0">
              <a:spcBef>
                <a:spcPts val="400"/>
              </a:spcBef>
              <a:spcAft>
                <a:spcPts val="0"/>
              </a:spcAft>
              <a:buNone/>
            </a:pPr>
            <a:r>
              <a:rPr lang="en-US" sz="3000">
                <a:solidFill>
                  <a:schemeClr val="dk2"/>
                </a:solidFill>
              </a:rPr>
              <a:t>Sequence Diagram</a:t>
            </a:r>
            <a:endParaRPr sz="3000">
              <a:solidFill>
                <a:schemeClr val="dk2"/>
              </a:solidFill>
            </a:endParaRPr>
          </a:p>
          <a:p>
            <a:pPr indent="0" lvl="0" marL="0" rtl="0">
              <a:spcBef>
                <a:spcPts val="400"/>
              </a:spcBef>
              <a:spcAft>
                <a:spcPts val="0"/>
              </a:spcAft>
              <a:buNone/>
            </a:pPr>
            <a:r>
              <a:t/>
            </a:r>
            <a:endParaRPr sz="3600">
              <a:solidFill>
                <a:schemeClr val="dk2"/>
              </a:solidFill>
            </a:endParaRPr>
          </a:p>
        </p:txBody>
      </p:sp>
      <p:pic>
        <p:nvPicPr>
          <p:cNvPr id="214" name="Shape 214"/>
          <p:cNvPicPr preferRelativeResize="0"/>
          <p:nvPr/>
        </p:nvPicPr>
        <p:blipFill>
          <a:blip r:embed="rId3">
            <a:alphaModFix/>
          </a:blip>
          <a:stretch>
            <a:fillRect/>
          </a:stretch>
        </p:blipFill>
        <p:spPr>
          <a:xfrm>
            <a:off x="917300" y="2647000"/>
            <a:ext cx="4162425" cy="2800350"/>
          </a:xfrm>
          <a:prstGeom prst="rect">
            <a:avLst/>
          </a:prstGeom>
          <a:noFill/>
          <a:ln>
            <a:noFill/>
          </a:ln>
        </p:spPr>
      </p:pic>
      <p:pic>
        <p:nvPicPr>
          <p:cNvPr id="215" name="Shape 215"/>
          <p:cNvPicPr preferRelativeResize="0"/>
          <p:nvPr/>
        </p:nvPicPr>
        <p:blipFill>
          <a:blip r:embed="rId4">
            <a:alphaModFix/>
          </a:blip>
          <a:stretch>
            <a:fillRect/>
          </a:stretch>
        </p:blipFill>
        <p:spPr>
          <a:xfrm>
            <a:off x="4855600" y="954100"/>
            <a:ext cx="3803750" cy="43573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sp>
        <p:nvSpPr>
          <p:cNvPr id="221" name="Shape 22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rPr lang="en-US">
                <a:solidFill>
                  <a:schemeClr val="dk2"/>
                </a:solidFill>
              </a:rPr>
              <a:t>User Story #1 </a:t>
            </a:r>
            <a:endParaRPr b="0" i="0" u="none" cap="none" strike="noStrike">
              <a:solidFill>
                <a:srgbClr val="001D4D"/>
              </a:solidFill>
              <a:latin typeface="Trebuchet MS"/>
              <a:ea typeface="Trebuchet MS"/>
              <a:cs typeface="Trebuchet MS"/>
              <a:sym typeface="Trebuchet MS"/>
            </a:endParaRPr>
          </a:p>
        </p:txBody>
      </p:sp>
      <p:sp>
        <p:nvSpPr>
          <p:cNvPr id="222" name="Shape 222"/>
          <p:cNvSpPr txBox="1"/>
          <p:nvPr>
            <p:ph idx="1" type="body"/>
          </p:nvPr>
        </p:nvSpPr>
        <p:spPr>
          <a:xfrm>
            <a:off x="780288" y="1541975"/>
            <a:ext cx="7583400" cy="4208400"/>
          </a:xfrm>
          <a:prstGeom prst="rect">
            <a:avLst/>
          </a:prstGeom>
          <a:noFill/>
          <a:ln>
            <a:noFill/>
          </a:ln>
        </p:spPr>
        <p:txBody>
          <a:bodyPr anchorCtr="0" anchor="t" bIns="45700" lIns="91425" spcFirstLastPara="1" rIns="91425" wrap="square" tIns="45700">
            <a:noAutofit/>
          </a:bodyPr>
          <a:lstStyle/>
          <a:p>
            <a:pPr indent="0" lvl="0" marL="0" rtl="0">
              <a:spcBef>
                <a:spcPts val="400"/>
              </a:spcBef>
              <a:spcAft>
                <a:spcPts val="0"/>
              </a:spcAft>
              <a:buNone/>
            </a:pPr>
            <a:r>
              <a:rPr lang="en-US" sz="3600">
                <a:solidFill>
                  <a:srgbClr val="FFFFFF"/>
                </a:solidFill>
              </a:rPr>
              <a:t>Unsorted Output From Compiler</a:t>
            </a:r>
            <a:endParaRPr sz="3600">
              <a:solidFill>
                <a:srgbClr val="FFFFFF"/>
              </a:solidFill>
            </a:endParaRPr>
          </a:p>
          <a:p>
            <a:pPr indent="0" lvl="0" marL="0" rtl="0">
              <a:spcBef>
                <a:spcPts val="400"/>
              </a:spcBef>
              <a:spcAft>
                <a:spcPts val="0"/>
              </a:spcAft>
              <a:buNone/>
            </a:pPr>
            <a:r>
              <a:t/>
            </a:r>
            <a:endParaRPr sz="3600">
              <a:solidFill>
                <a:schemeClr val="dk2"/>
              </a:solidFill>
            </a:endParaRPr>
          </a:p>
          <a:p>
            <a:pPr indent="0" lvl="0" marL="0" rtl="0">
              <a:spcBef>
                <a:spcPts val="400"/>
              </a:spcBef>
              <a:spcAft>
                <a:spcPts val="0"/>
              </a:spcAft>
              <a:buNone/>
            </a:pPr>
            <a:r>
              <a:t/>
            </a:r>
            <a:endParaRPr sz="3600">
              <a:solidFill>
                <a:schemeClr val="dk2"/>
              </a:solidFill>
            </a:endParaRPr>
          </a:p>
        </p:txBody>
      </p:sp>
      <p:pic>
        <p:nvPicPr>
          <p:cNvPr id="223" name="Shape 223"/>
          <p:cNvPicPr preferRelativeResize="0"/>
          <p:nvPr/>
        </p:nvPicPr>
        <p:blipFill>
          <a:blip r:embed="rId3">
            <a:alphaModFix/>
          </a:blip>
          <a:stretch>
            <a:fillRect/>
          </a:stretch>
        </p:blipFill>
        <p:spPr>
          <a:xfrm>
            <a:off x="899625" y="2167600"/>
            <a:ext cx="7344750" cy="36259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