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43891200" cx="32918400"/>
  <p:notesSz cx="6858000" cy="9144000"/>
  <p:embeddedFontLst>
    <p:embeddedFont>
      <p:font typeface="Lato"/>
      <p:regular r:id="rId7"/>
      <p:bold r:id="rId8"/>
      <p:italic r:id="rId9"/>
      <p:boldItalic r:id="rId1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FD8D83F0-0E7A-498E-B436-386982F33C82}">
  <a:tblStyle styleId="{FD8D83F0-0E7A-498E-B436-386982F33C82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7F3F4"/>
          </a:solidFill>
        </a:fill>
      </a:tcStyle>
    </a:wholeTbl>
    <a:band1H>
      <a:tcTxStyle/>
    </a:band1H>
    <a:band2H>
      <a:tcTxStyle b="off" i="off"/>
      <a:tcStyle>
        <a:fill>
          <a:solidFill>
            <a:srgbClr val="F3F9FA"/>
          </a:solidFill>
        </a:fill>
      </a:tcStyle>
    </a:band2H>
    <a:band1V>
      <a:tcTxStyle/>
    </a:band1V>
    <a:band2V>
      <a:tcTxStyle/>
    </a:band2V>
    <a:lastCol>
      <a:tcTxStyle/>
    </a:lastCol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381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381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10" Type="http://schemas.openxmlformats.org/officeDocument/2006/relationships/font" Target="fonts/Lato-bold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font" Target="fonts/Lato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Lato-regular.fntdata"/><Relationship Id="rId8" Type="http://schemas.openxmlformats.org/officeDocument/2006/relationships/font" Target="fonts/Lato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8" name="Shape 58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latin typeface="Arial"/>
                <a:ea typeface="Arial"/>
                <a:cs typeface="Arial"/>
                <a:sym typeface="Arial"/>
              </a:rPr>
              <a:t>PRESENT YOURSELF: Name and Team name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latin typeface="Arial"/>
                <a:ea typeface="Arial"/>
                <a:cs typeface="Arial"/>
                <a:sym typeface="Arial"/>
              </a:rPr>
              <a:t>==============================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latin typeface="Arial"/>
                <a:ea typeface="Arial"/>
                <a:cs typeface="Arial"/>
                <a:sym typeface="Arial"/>
              </a:rPr>
              <a:t>Computer Science has a big impact on Society</a:t>
            </a:r>
            <a:endParaRPr/>
          </a:p>
          <a:p>
            <a:pPr indent="-3175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b="0" i="0" lang="en-US" sz="1400" u="none" cap="none" strike="noStrike">
                <a:latin typeface="Arial"/>
                <a:ea typeface="Arial"/>
                <a:cs typeface="Arial"/>
                <a:sym typeface="Arial"/>
              </a:rPr>
              <a:t>Improved Communication</a:t>
            </a:r>
            <a:endParaRPr/>
          </a:p>
          <a:p>
            <a:pPr indent="-3175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b="0" i="0" lang="en-US" sz="1400" u="none" cap="none" strike="noStrike">
                <a:latin typeface="Arial"/>
                <a:ea typeface="Arial"/>
                <a:cs typeface="Arial"/>
                <a:sym typeface="Arial"/>
              </a:rPr>
              <a:t>Fast Access to Information </a:t>
            </a:r>
            <a:endParaRPr/>
          </a:p>
          <a:p>
            <a:pPr indent="-3175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b="0" i="0" lang="en-US" sz="1400" u="none" cap="none" strike="noStrike">
                <a:latin typeface="Arial"/>
                <a:ea typeface="Arial"/>
                <a:cs typeface="Arial"/>
                <a:sym typeface="Arial"/>
              </a:rPr>
              <a:t>AND it is a big deal in Developing Education</a:t>
            </a:r>
            <a:endParaRPr/>
          </a:p>
          <a:p>
            <a:pPr indent="-317500" lvl="1" marL="9144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b="0" i="0" lang="en-US" sz="1400" u="none" cap="none" strike="noStrike">
                <a:latin typeface="Arial"/>
                <a:ea typeface="Arial"/>
                <a:cs typeface="Arial"/>
                <a:sym typeface="Arial"/>
              </a:rPr>
              <a:t>Theses days is hard to imagine education without computer software and the internet.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latin typeface="Times New Roman"/>
                <a:ea typeface="Times New Roman"/>
                <a:cs typeface="Times New Roman"/>
                <a:sym typeface="Times New Roman"/>
              </a:rPr>
              <a:t>As technology evolves, meeting continuous and more demanding customer needs in the software industry, ultimately depends on the amount of inspired folks who decide to join and work in our field.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latin typeface="Arial"/>
                <a:ea typeface="Arial"/>
                <a:cs typeface="Arial"/>
                <a:sym typeface="Arial"/>
              </a:rPr>
              <a:t>The US. Desperately needs more computer science majors</a:t>
            </a:r>
            <a:endParaRPr/>
          </a:p>
          <a:p>
            <a:pPr indent="-3175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b="0" i="0" lang="en-US" sz="1400" u="none" cap="none" strike="noStrike">
                <a:latin typeface="Arial"/>
                <a:ea typeface="Arial"/>
                <a:cs typeface="Arial"/>
                <a:sym typeface="Arial"/>
              </a:rPr>
              <a:t>1 million open computing jobs by 2024 </a:t>
            </a:r>
            <a:endParaRPr/>
          </a:p>
          <a:p>
            <a:pPr indent="-3175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b="0" i="0" lang="en-US" sz="1400" u="none" cap="none" strike="noStrike">
                <a:latin typeface="Arial"/>
                <a:ea typeface="Arial"/>
                <a:cs typeface="Arial"/>
                <a:sym typeface="Arial"/>
              </a:rPr>
              <a:t>The App association represents more than 5,000 app companies and IT technology firms across the mobile technology.</a:t>
            </a:r>
            <a:endParaRPr/>
          </a:p>
          <a:p>
            <a:pPr indent="-3175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b="0" i="0" lang="en-US" sz="1400" u="none" cap="none" strike="noStrike">
                <a:latin typeface="Arial"/>
                <a:ea typeface="Arial"/>
                <a:cs typeface="Arial"/>
                <a:sym typeface="Arial"/>
              </a:rPr>
              <a:t>“Believe half of what you see and none of what you hear. Of course, unless you are a auditory listener” 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latin typeface="Lato"/>
                <a:ea typeface="Lato"/>
                <a:cs typeface="Lato"/>
                <a:sym typeface="Lato"/>
              </a:rPr>
              <a:t>$400 million dollars Silicon Valley fund to support startups in Miami</a:t>
            </a:r>
            <a:endParaRPr/>
          </a:p>
          <a:p>
            <a:pPr indent="-317500" lvl="0" marL="457200" marR="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-"/>
            </a:pPr>
            <a:r>
              <a:rPr b="0" i="0" lang="en-US" sz="1400" u="none" cap="none" strike="noStrike">
                <a:latin typeface="Lato"/>
                <a:ea typeface="Lato"/>
                <a:cs typeface="Lato"/>
                <a:sym typeface="Lato"/>
              </a:rPr>
              <a:t>We obviously need more people in Computer Science</a:t>
            </a:r>
            <a:endParaRPr b="1" i="0" sz="14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latin typeface="Arial"/>
                <a:ea typeface="Arial"/>
                <a:cs typeface="Arial"/>
                <a:sym typeface="Arial"/>
              </a:rPr>
              <a:t>=========================================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latin typeface="Arial"/>
                <a:ea typeface="Arial"/>
                <a:cs typeface="Arial"/>
                <a:sym typeface="Arial"/>
              </a:rPr>
              <a:t>NEXT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latin typeface="Arial"/>
                <a:ea typeface="Arial"/>
                <a:cs typeface="Arial"/>
                <a:sym typeface="Arial"/>
              </a:rPr>
              <a:t>Solution: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latin typeface="Arial"/>
                <a:ea typeface="Arial"/>
                <a:cs typeface="Arial"/>
                <a:sym typeface="Arial"/>
              </a:rPr>
              <a:t>A virtual reality application that:</a:t>
            </a:r>
            <a:endParaRPr/>
          </a:p>
          <a:p>
            <a:pPr indent="-3175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b="0" i="0" lang="en-US" sz="1400" u="none" cap="none" strike="noStrike">
                <a:latin typeface="Arial"/>
                <a:ea typeface="Arial"/>
                <a:cs typeface="Arial"/>
                <a:sym typeface="Arial"/>
              </a:rPr>
              <a:t>provides the user  with a real time visualization of source code as a flowchart of 3D objects</a:t>
            </a:r>
            <a:endParaRPr/>
          </a:p>
          <a:p>
            <a:pPr indent="-3175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b="0" i="0" lang="en-US" sz="1400" u="none" cap="none" strike="noStrike">
                <a:latin typeface="Arial"/>
                <a:ea typeface="Arial"/>
                <a:cs typeface="Arial"/>
                <a:sym typeface="Arial"/>
              </a:rPr>
              <a:t>that can better represent the flow of data, relationship between objects and memory behavior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latin typeface="Arial"/>
                <a:ea typeface="Arial"/>
                <a:cs typeface="Arial"/>
                <a:sym typeface="Arial"/>
              </a:rPr>
              <a:t>The main goal is to provide the user with a visual user experience that allows for a better understanding of the flow of data in a running program, connections between objects the swapping of memory in a bubble sort algorithm,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latin typeface="Arial"/>
                <a:ea typeface="Arial"/>
                <a:cs typeface="Arial"/>
                <a:sym typeface="Arial"/>
              </a:rPr>
              <a:t>Tools we used: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latin typeface="Arial"/>
                <a:ea typeface="Arial"/>
                <a:cs typeface="Arial"/>
                <a:sym typeface="Arial"/>
              </a:rPr>
              <a:t>Unreal Engine for the VR environment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latin typeface="Arial"/>
                <a:ea typeface="Arial"/>
                <a:cs typeface="Arial"/>
                <a:sym typeface="Arial"/>
              </a:rPr>
              <a:t>C++ libraries for animations and physics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latin typeface="Arial"/>
                <a:ea typeface="Arial"/>
                <a:cs typeface="Arial"/>
                <a:sym typeface="Arial"/>
              </a:rPr>
              <a:t>Biggest Challenge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latin typeface="Arial"/>
                <a:ea typeface="Arial"/>
                <a:cs typeface="Arial"/>
                <a:sym typeface="Arial"/>
              </a:rPr>
              <a:t>Provide a unique 3d representation for the whole Python Library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latin typeface="Arial"/>
                <a:ea typeface="Arial"/>
                <a:cs typeface="Arial"/>
                <a:sym typeface="Arial"/>
              </a:rPr>
              <a:t>For that I: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latin typeface="Arial"/>
                <a:ea typeface="Arial"/>
                <a:cs typeface="Arial"/>
                <a:sym typeface="Arial"/>
              </a:rPr>
              <a:t>am building static animations of all sorting algorithms to THEN perform the translation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latin typeface="Arial"/>
                <a:ea typeface="Arial"/>
                <a:cs typeface="Arial"/>
                <a:sym typeface="Arial"/>
              </a:rPr>
              <a:t>from source code to flowchart in a dynamic way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tx">
  <p:cSld name="TITLE_AND_BODY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idx="12" type="sldNum"/>
          </p:nvPr>
        </p:nvSpPr>
        <p:spPr>
          <a:xfrm>
            <a:off x="29900266" y="39968488"/>
            <a:ext cx="1373484" cy="1366229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214225" spcFirstLastPara="1" rIns="214225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BJECT" type="obj">
  <p:cSld name="OBJEC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type="title"/>
          </p:nvPr>
        </p:nvSpPr>
        <p:spPr>
          <a:xfrm>
            <a:off x="1646235" y="1757360"/>
            <a:ext cx="29627515" cy="7315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" name="Shape 50"/>
          <p:cNvSpPr txBox="1"/>
          <p:nvPr>
            <p:ph idx="1" type="body"/>
          </p:nvPr>
        </p:nvSpPr>
        <p:spPr>
          <a:xfrm>
            <a:off x="1646235" y="10242550"/>
            <a:ext cx="29627515" cy="2896393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1181100" lvl="0" marL="457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181100" lvl="1" marL="9144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–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181100" lvl="2" marL="13716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81100" lvl="3" marL="18288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–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81100" lvl="4" marL="22860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81100" lvl="5" marL="2743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81100" lvl="6" marL="32004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81100" lvl="7" marL="36576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81100" lvl="8" marL="41148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1" name="Shape 51"/>
          <p:cNvSpPr txBox="1"/>
          <p:nvPr>
            <p:ph idx="12" type="sldNum"/>
          </p:nvPr>
        </p:nvSpPr>
        <p:spPr>
          <a:xfrm>
            <a:off x="29900266" y="39968488"/>
            <a:ext cx="1373484" cy="1366229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214225" spcFirstLastPara="1" rIns="214225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" type="title">
  <p:cSld name="TITLE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/>
          <p:nvPr>
            <p:ph type="title"/>
          </p:nvPr>
        </p:nvSpPr>
        <p:spPr>
          <a:xfrm>
            <a:off x="2469357" y="13635319"/>
            <a:ext cx="27979689" cy="940845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Shape 54"/>
          <p:cNvSpPr txBox="1"/>
          <p:nvPr>
            <p:ph idx="1" type="body"/>
          </p:nvPr>
        </p:nvSpPr>
        <p:spPr>
          <a:xfrm>
            <a:off x="4937523" y="24872580"/>
            <a:ext cx="23043355" cy="1121484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ctr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None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ctr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None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ctr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None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ctr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None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ctr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None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81100" lvl="5" marL="2743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81100" lvl="6" marL="32004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81100" lvl="7" marL="36576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81100" lvl="8" marL="41148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12" type="sldNum"/>
          </p:nvPr>
        </p:nvSpPr>
        <p:spPr>
          <a:xfrm>
            <a:off x="29900266" y="39968488"/>
            <a:ext cx="1373484" cy="1366229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214225" spcFirstLastPara="1" rIns="214225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_TITLE_AND_VERTICAL_TEXT" type="vertTitleAndTx">
  <p:cSld name="VERTICAL_TITLE_AND_VERTICAL_TEXT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/>
          <p:nvPr>
            <p:ph type="title"/>
          </p:nvPr>
        </p:nvSpPr>
        <p:spPr>
          <a:xfrm rot="5400000">
            <a:off x="8844487" y="16778673"/>
            <a:ext cx="37450061" cy="740687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" type="body"/>
          </p:nvPr>
        </p:nvSpPr>
        <p:spPr>
          <a:xfrm rot="5400000">
            <a:off x="-6026417" y="9428945"/>
            <a:ext cx="37450061" cy="2210633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1181100" lvl="0" marL="457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181100" lvl="1" marL="9144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–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181100" lvl="2" marL="13716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81100" lvl="3" marL="18288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–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81100" lvl="4" marL="22860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81100" lvl="5" marL="2743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81100" lvl="6" marL="32004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81100" lvl="7" marL="36576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81100" lvl="8" marL="41148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2" type="sldNum"/>
          </p:nvPr>
        </p:nvSpPr>
        <p:spPr>
          <a:xfrm>
            <a:off x="29900266" y="39968488"/>
            <a:ext cx="1373484" cy="1366229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214225" spcFirstLastPara="1" rIns="214225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_TEXT" type="vertTx">
  <p:cSld name="VERTICAL_TEX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/>
          <p:nvPr>
            <p:ph type="title"/>
          </p:nvPr>
        </p:nvSpPr>
        <p:spPr>
          <a:xfrm>
            <a:off x="1646235" y="1757360"/>
            <a:ext cx="29627515" cy="7315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" type="body"/>
          </p:nvPr>
        </p:nvSpPr>
        <p:spPr>
          <a:xfrm rot="5400000">
            <a:off x="1978024" y="9910761"/>
            <a:ext cx="28963938" cy="2962751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1181100" lvl="0" marL="457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181100" lvl="1" marL="9144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–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181100" lvl="2" marL="13716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81100" lvl="3" marL="18288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–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81100" lvl="4" marL="22860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81100" lvl="5" marL="2743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81100" lvl="6" marL="32004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81100" lvl="7" marL="36576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81100" lvl="8" marL="41148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12" type="sldNum"/>
          </p:nvPr>
        </p:nvSpPr>
        <p:spPr>
          <a:xfrm>
            <a:off x="29900266" y="39968488"/>
            <a:ext cx="1373484" cy="1366229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214225" spcFirstLastPara="1" rIns="214225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_WITH_CAPTION_TEXT" type="picTx">
  <p:cSld name="PICTURE_WITH_CAPTION_TEX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/>
          <p:nvPr>
            <p:ph type="title"/>
          </p:nvPr>
        </p:nvSpPr>
        <p:spPr>
          <a:xfrm>
            <a:off x="6451998" y="30724288"/>
            <a:ext cx="19751276" cy="3626224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1" i="0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Shape 21"/>
          <p:cNvSpPr/>
          <p:nvPr>
            <p:ph idx="2" type="pic"/>
          </p:nvPr>
        </p:nvSpPr>
        <p:spPr>
          <a:xfrm>
            <a:off x="6451998" y="3922057"/>
            <a:ext cx="19751276" cy="2633382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–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–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6451998" y="34350513"/>
            <a:ext cx="19751276" cy="51524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81100" lvl="5" marL="2743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81100" lvl="6" marL="32004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81100" lvl="7" marL="36576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81100" lvl="8" marL="41148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2" type="sldNum"/>
          </p:nvPr>
        </p:nvSpPr>
        <p:spPr>
          <a:xfrm>
            <a:off x="29900266" y="39968488"/>
            <a:ext cx="1373484" cy="1366229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214225" spcFirstLastPara="1" rIns="214225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BJECT_WITH_CAPTION_TEXT" type="objTx">
  <p:cSld name="OBJECT_WITH_CAPTION_TEX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/>
          <p:nvPr>
            <p:ph type="title"/>
          </p:nvPr>
        </p:nvSpPr>
        <p:spPr>
          <a:xfrm>
            <a:off x="1645443" y="1748116"/>
            <a:ext cx="10829927" cy="74362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1" i="0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6" name="Shape 26"/>
          <p:cNvSpPr txBox="1"/>
          <p:nvPr>
            <p:ph idx="1" type="body"/>
          </p:nvPr>
        </p:nvSpPr>
        <p:spPr>
          <a:xfrm>
            <a:off x="12870656" y="1748116"/>
            <a:ext cx="18402298" cy="3745902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31800" lvl="1" marL="9144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–"/>
              <a:defRPr b="0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31800" lvl="2" marL="13716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431800" lvl="3" marL="18288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–"/>
              <a:defRPr b="0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431800" lvl="4" marL="22860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»"/>
              <a:defRPr b="0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81100" lvl="5" marL="2743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81100" lvl="6" marL="32004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81100" lvl="7" marL="36576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81100" lvl="8" marL="41148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" name="Shape 27"/>
          <p:cNvSpPr txBox="1"/>
          <p:nvPr>
            <p:ph idx="2" type="body"/>
          </p:nvPr>
        </p:nvSpPr>
        <p:spPr>
          <a:xfrm>
            <a:off x="1645444" y="9184340"/>
            <a:ext cx="10829926" cy="3002280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1181100" lvl="0" marL="457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181100" lvl="1" marL="9144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–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181100" lvl="2" marL="13716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81100" lvl="3" marL="18288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–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81100" lvl="4" marL="22860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81100" lvl="5" marL="2743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81100" lvl="6" marL="32004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81100" lvl="7" marL="36576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81100" lvl="8" marL="41148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Shape 28"/>
          <p:cNvSpPr txBox="1"/>
          <p:nvPr>
            <p:ph idx="12" type="sldNum"/>
          </p:nvPr>
        </p:nvSpPr>
        <p:spPr>
          <a:xfrm>
            <a:off x="29900266" y="39968488"/>
            <a:ext cx="1373484" cy="1366229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214225" spcFirstLastPara="1" rIns="214225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_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/>
          <p:nvPr>
            <p:ph type="title"/>
          </p:nvPr>
        </p:nvSpPr>
        <p:spPr>
          <a:xfrm>
            <a:off x="1646235" y="1757360"/>
            <a:ext cx="29627515" cy="7315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29900266" y="39968488"/>
            <a:ext cx="1373484" cy="1366229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214225" spcFirstLastPara="1" rIns="214225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_OBJECTS_WITH_TEXT" type="twoTxTwoObj">
  <p:cSld name="TWO_OBJECTS_WITH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1646235" y="1757360"/>
            <a:ext cx="29627515" cy="7315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1" type="body"/>
          </p:nvPr>
        </p:nvSpPr>
        <p:spPr>
          <a:xfrm>
            <a:off x="1645442" y="9825317"/>
            <a:ext cx="14544675" cy="409463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81100" lvl="5" marL="2743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81100" lvl="6" marL="32004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81100" lvl="7" marL="36576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81100" lvl="8" marL="41148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2" type="body"/>
          </p:nvPr>
        </p:nvSpPr>
        <p:spPr>
          <a:xfrm>
            <a:off x="1645442" y="13919947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1181100" lvl="0" marL="457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181100" lvl="1" marL="9144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–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181100" lvl="2" marL="13716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81100" lvl="3" marL="18288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–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81100" lvl="4" marL="22860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81100" lvl="5" marL="2743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81100" lvl="6" marL="32004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81100" lvl="7" marL="36576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81100" lvl="8" marL="41148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" name="Shape 36"/>
          <p:cNvSpPr txBox="1"/>
          <p:nvPr>
            <p:ph idx="3" type="body"/>
          </p:nvPr>
        </p:nvSpPr>
        <p:spPr>
          <a:xfrm>
            <a:off x="16722328" y="9825317"/>
            <a:ext cx="14550629" cy="409463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1181100" lvl="0" marL="457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181100" lvl="1" marL="9144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–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181100" lvl="2" marL="13716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81100" lvl="3" marL="18288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–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81100" lvl="4" marL="22860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81100" lvl="5" marL="2743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81100" lvl="6" marL="32004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81100" lvl="7" marL="36576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81100" lvl="8" marL="41148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" name="Shape 37"/>
          <p:cNvSpPr txBox="1"/>
          <p:nvPr>
            <p:ph idx="4" type="body"/>
          </p:nvPr>
        </p:nvSpPr>
        <p:spPr>
          <a:xfrm>
            <a:off x="16722328" y="13919947"/>
            <a:ext cx="14550629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1181100" lvl="0" marL="457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181100" lvl="1" marL="9144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–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181100" lvl="2" marL="13716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81100" lvl="3" marL="18288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–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81100" lvl="4" marL="22860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81100" lvl="5" marL="2743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81100" lvl="6" marL="32004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81100" lvl="7" marL="36576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81100" lvl="8" marL="41148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8" name="Shape 38"/>
          <p:cNvSpPr txBox="1"/>
          <p:nvPr>
            <p:ph idx="12" type="sldNum"/>
          </p:nvPr>
        </p:nvSpPr>
        <p:spPr>
          <a:xfrm>
            <a:off x="29900266" y="39968488"/>
            <a:ext cx="1373484" cy="1366229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214225" spcFirstLastPara="1" rIns="214225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_OBJECTS" type="twoObj">
  <p:cSld name="TWO_OBJECTS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/>
          <p:nvPr>
            <p:ph type="title"/>
          </p:nvPr>
        </p:nvSpPr>
        <p:spPr>
          <a:xfrm>
            <a:off x="1646235" y="1757360"/>
            <a:ext cx="29627515" cy="7315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Shape 41"/>
          <p:cNvSpPr txBox="1"/>
          <p:nvPr>
            <p:ph idx="1" type="body"/>
          </p:nvPr>
        </p:nvSpPr>
        <p:spPr>
          <a:xfrm>
            <a:off x="1645443" y="10242177"/>
            <a:ext cx="14756608" cy="289649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06400" lvl="2" marL="13716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406400" lvl="3" marL="18288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406400" lvl="4" marL="22860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»"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81100" lvl="5" marL="2743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81100" lvl="6" marL="32004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81100" lvl="7" marL="36576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81100" lvl="8" marL="41148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2" type="body"/>
          </p:nvPr>
        </p:nvSpPr>
        <p:spPr>
          <a:xfrm>
            <a:off x="16516352" y="10242177"/>
            <a:ext cx="14756607" cy="289649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1181100" lvl="0" marL="457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181100" lvl="1" marL="9144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–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181100" lvl="2" marL="13716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81100" lvl="3" marL="18288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–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81100" lvl="4" marL="22860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81100" lvl="5" marL="2743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81100" lvl="6" marL="32004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81100" lvl="7" marL="36576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81100" lvl="8" marL="41148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29900266" y="39968488"/>
            <a:ext cx="1373484" cy="1366229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214225" spcFirstLastPara="1" rIns="214225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_HEADER" type="secHead">
  <p:cSld name="SECTION_HEAD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2600325" y="28205209"/>
            <a:ext cx="27980879" cy="871593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  <a:defRPr b="1" i="0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2600325" y="18604005"/>
            <a:ext cx="27980879" cy="96012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81100" lvl="5" marL="2743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81100" lvl="6" marL="32004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81100" lvl="7" marL="36576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81100" lvl="8" marL="41148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29900266" y="39968488"/>
            <a:ext cx="1373484" cy="1366229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214225" spcFirstLastPara="1" rIns="214225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1645920" y="589280"/>
            <a:ext cx="29626562" cy="965200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00"/>
              <a:buFont typeface="Arial"/>
              <a:buNone/>
              <a:defRPr b="0" i="0" sz="20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1645920" y="10241280"/>
            <a:ext cx="29626562" cy="3364992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1181100" lvl="0" marL="457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181100" lvl="1" marL="9144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–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181100" lvl="2" marL="13716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81100" lvl="3" marL="18288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–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181100" lvl="4" marL="22860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181100" lvl="5" marL="2743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181100" lvl="6" marL="32004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181100" lvl="7" marL="36576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181100" lvl="8" marL="41148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Char char="»"/>
              <a:defRPr b="0" i="0" sz="15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29900266" y="39968488"/>
            <a:ext cx="1373484" cy="1366229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214225" spcFirstLastPara="1" rIns="214225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b="0" i="0" sz="6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4.png"/><Relationship Id="rId10" Type="http://schemas.openxmlformats.org/officeDocument/2006/relationships/image" Target="../media/image10.png"/><Relationship Id="rId13" Type="http://schemas.openxmlformats.org/officeDocument/2006/relationships/image" Target="../media/image9.png"/><Relationship Id="rId1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Relationship Id="rId4" Type="http://schemas.openxmlformats.org/officeDocument/2006/relationships/image" Target="../media/image11.png"/><Relationship Id="rId9" Type="http://schemas.openxmlformats.org/officeDocument/2006/relationships/image" Target="../media/image12.png"/><Relationship Id="rId14" Type="http://schemas.openxmlformats.org/officeDocument/2006/relationships/image" Target="../media/image3.png"/><Relationship Id="rId5" Type="http://schemas.openxmlformats.org/officeDocument/2006/relationships/image" Target="../media/image1.png"/><Relationship Id="rId6" Type="http://schemas.openxmlformats.org/officeDocument/2006/relationships/image" Target="../media/image5.png"/><Relationship Id="rId7" Type="http://schemas.openxmlformats.org/officeDocument/2006/relationships/image" Target="../media/image2.png"/><Relationship Id="rId8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/>
        </p:nvSpPr>
        <p:spPr>
          <a:xfrm>
            <a:off x="1608549" y="2469578"/>
            <a:ext cx="13164956" cy="432010"/>
          </a:xfrm>
          <a:prstGeom prst="rect">
            <a:avLst/>
          </a:prstGeom>
          <a:noFill/>
          <a:ln>
            <a:noFill/>
          </a:ln>
        </p:spPr>
        <p:txBody>
          <a:bodyPr anchorCtr="0" anchor="t" bIns="49300" lIns="49300" spcFirstLastPara="1" rIns="49300" wrap="square" tIns="49300">
            <a:noAutofit/>
          </a:bodyPr>
          <a:lstStyle/>
          <a:p>
            <a:pPr indent="0" lvl="0" marL="0" marR="0" rtl="0" algn="l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Times New Roman"/>
              <a:buNone/>
            </a:pPr>
            <a:r>
              <a:rPr b="1" i="0" lang="en-US" sz="7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VIP Senior Project, 2018,Spring</a:t>
            </a:r>
            <a:endParaRPr b="1" i="0" sz="7200" u="none" cap="none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1" name="Shape 61"/>
          <p:cNvSpPr txBox="1"/>
          <p:nvPr/>
        </p:nvSpPr>
        <p:spPr>
          <a:xfrm>
            <a:off x="1680087" y="2905745"/>
            <a:ext cx="12289151" cy="2484409"/>
          </a:xfrm>
          <a:prstGeom prst="rect">
            <a:avLst/>
          </a:prstGeom>
          <a:noFill/>
          <a:ln>
            <a:noFill/>
          </a:ln>
        </p:spPr>
        <p:txBody>
          <a:bodyPr anchorCtr="0" anchor="t" bIns="49300" lIns="49300" spcFirstLastPara="1" rIns="49300" wrap="square" tIns="493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11C6B"/>
              </a:buClr>
              <a:buSzPts val="6000"/>
              <a:buFont typeface="Arial"/>
              <a:buNone/>
            </a:pPr>
            <a:r>
              <a:rPr b="1" i="0" lang="en-US" sz="6000" u="none" cap="none" strike="noStrike">
                <a:solidFill>
                  <a:srgbClr val="011C6B"/>
                </a:solidFill>
                <a:latin typeface="Arial"/>
                <a:ea typeface="Arial"/>
                <a:cs typeface="Arial"/>
                <a:sym typeface="Arial"/>
              </a:rPr>
              <a:t>CodeVR 1.0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49BDD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249BDD"/>
                </a:solidFill>
                <a:latin typeface="Arial"/>
                <a:ea typeface="Arial"/>
                <a:cs typeface="Arial"/>
                <a:sym typeface="Arial"/>
              </a:rPr>
              <a:t>Student:</a:t>
            </a:r>
            <a:r>
              <a:rPr b="1" i="0" lang="en-US" sz="3500" u="none" cap="none" strike="noStrike">
                <a:solidFill>
                  <a:srgbClr val="2CB6A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Miguel A. Jardines, 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49BDD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249BDD"/>
                </a:solidFill>
                <a:latin typeface="Arial"/>
                <a:ea typeface="Arial"/>
                <a:cs typeface="Arial"/>
                <a:sym typeface="Arial"/>
              </a:rPr>
              <a:t>Mentor: </a:t>
            </a:r>
            <a:r>
              <a:rPr b="0" i="0" lang="en-US" sz="3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Francisco Ortega, Product Owner</a:t>
            </a:r>
            <a:r>
              <a:rPr b="1" i="0" lang="en-US" sz="3500" u="none" cap="none" strike="noStrike">
                <a:solidFill>
                  <a:srgbClr val="249BD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49BDD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249BDD"/>
                </a:solidFill>
                <a:latin typeface="Arial"/>
                <a:ea typeface="Arial"/>
                <a:cs typeface="Arial"/>
                <a:sym typeface="Arial"/>
              </a:rPr>
              <a:t>Professor:</a:t>
            </a:r>
            <a:r>
              <a:rPr b="1" i="1" lang="en-US" sz="3500" u="none" cap="none" strike="noStrike">
                <a:solidFill>
                  <a:srgbClr val="2CB6A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Masoud Sadjadi, Florida International University</a:t>
            </a:r>
            <a:endParaRPr/>
          </a:p>
        </p:txBody>
      </p:sp>
      <p:sp>
        <p:nvSpPr>
          <p:cNvPr id="62" name="Shape 62"/>
          <p:cNvSpPr txBox="1"/>
          <p:nvPr/>
        </p:nvSpPr>
        <p:spPr>
          <a:xfrm>
            <a:off x="1715463" y="42014853"/>
            <a:ext cx="4980001" cy="678516"/>
          </a:xfrm>
          <a:prstGeom prst="rect">
            <a:avLst/>
          </a:prstGeom>
          <a:noFill/>
          <a:ln>
            <a:noFill/>
          </a:ln>
        </p:spPr>
        <p:txBody>
          <a:bodyPr anchorCtr="0" anchor="t" bIns="49300" lIns="49300" spcFirstLastPara="1" rIns="49300" wrap="square" tIns="493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/>
          </a:p>
        </p:txBody>
      </p:sp>
      <p:sp>
        <p:nvSpPr>
          <p:cNvPr id="63" name="Shape 63"/>
          <p:cNvSpPr txBox="1"/>
          <p:nvPr/>
        </p:nvSpPr>
        <p:spPr>
          <a:xfrm>
            <a:off x="4640697" y="858443"/>
            <a:ext cx="4724401" cy="101790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  <a:endParaRPr/>
          </a:p>
        </p:txBody>
      </p:sp>
      <p:pic>
        <p:nvPicPr>
          <p:cNvPr descr="Shape 94" id="64" name="Shape 6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08549" y="757795"/>
            <a:ext cx="2630401" cy="1219201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Shape 65"/>
          <p:cNvSpPr txBox="1"/>
          <p:nvPr/>
        </p:nvSpPr>
        <p:spPr>
          <a:xfrm>
            <a:off x="6778453" y="42014853"/>
            <a:ext cx="24761178" cy="1589109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497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336497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Dr. Francisco Ortega, Dr. Juan Caraballo and OpenHID Lab. I am thankful to the help that I received from my group members, Andres Chalela, Rolf Kinder. Most specially to the School of Computing and Information Sciences at FIU for such a remarkable learning experience.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ADB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Shape 112" id="66" name="Shape 6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805348" y="2135449"/>
            <a:ext cx="4295486" cy="2484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hape 113" id="67" name="Shape 67"/>
          <p:cNvPicPr preferRelativeResize="0"/>
          <p:nvPr/>
        </p:nvPicPr>
        <p:blipFill rotWithShape="1">
          <a:blip r:embed="rId5">
            <a:alphaModFix/>
          </a:blip>
          <a:srcRect b="0" l="49700" r="0" t="0"/>
          <a:stretch/>
        </p:blipFill>
        <p:spPr>
          <a:xfrm>
            <a:off x="15036630" y="630201"/>
            <a:ext cx="6025356" cy="1474571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Shape 68"/>
          <p:cNvSpPr txBox="1"/>
          <p:nvPr/>
        </p:nvSpPr>
        <p:spPr>
          <a:xfrm>
            <a:off x="12010049" y="6231263"/>
            <a:ext cx="8898302" cy="5617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None/>
            </a:pPr>
            <a:r>
              <a:rPr b="1" i="0" lang="en-US" sz="3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  <a:endParaRPr/>
          </a:p>
          <a:p>
            <a:pPr indent="-45720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Char char="●"/>
            </a:pPr>
            <a:r>
              <a:rPr b="0" i="0" lang="en-US" sz="3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Dedicated VR app for visualization and manipulation of objects. </a:t>
            </a:r>
            <a:endParaRPr/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Char char="●"/>
            </a:pPr>
            <a:r>
              <a:rPr b="0" i="0" lang="en-US" sz="3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Computing and Information Sciences majors are the least popular amongst students due to the abstraction involved in learning fundamental courses.</a:t>
            </a:r>
            <a:endParaRPr/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Char char="●"/>
            </a:pPr>
            <a:r>
              <a:rPr b="0" i="0" lang="en-US" sz="3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We need more innovative individuals to join computing </a:t>
            </a:r>
            <a:endParaRPr/>
          </a:p>
        </p:txBody>
      </p:sp>
      <p:sp>
        <p:nvSpPr>
          <p:cNvPr id="69" name="Shape 69"/>
          <p:cNvSpPr txBox="1"/>
          <p:nvPr/>
        </p:nvSpPr>
        <p:spPr>
          <a:xfrm>
            <a:off x="11848445" y="5142841"/>
            <a:ext cx="8898301" cy="6259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-165100" lvl="0" marL="254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rPr b="1" i="0" lang="en-US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  <a:endParaRPr/>
          </a:p>
          <a:p>
            <a:pPr indent="-205618" lvl="0" marL="205618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Char char="•"/>
            </a:pPr>
            <a:r>
              <a:rPr b="0" i="0" lang="en-US" sz="3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Dedicated VR App to help beginners understand fundamental concepts about Object Oriented Programming.</a:t>
            </a:r>
            <a:endParaRPr/>
          </a:p>
          <a:p>
            <a:pPr indent="-205618" lvl="0" marL="205618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Char char="•"/>
            </a:pPr>
            <a:r>
              <a:rPr b="0" i="0" lang="en-US" sz="3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%65 of students are visual learners, thus Code VR provides interactive algorithm visualizations dynamically generated from source code.</a:t>
            </a:r>
            <a:endParaRPr/>
          </a:p>
          <a:p>
            <a:pPr indent="-205618" lvl="0" marL="205618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Char char="•"/>
            </a:pPr>
            <a:r>
              <a:rPr b="0" i="0" lang="en-US" sz="3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Intuitively solvable visuals aimed for users to grasp data structure concepts. (e.g the sorting of an array of integers)</a:t>
            </a:r>
            <a:endParaRPr/>
          </a:p>
        </p:txBody>
      </p:sp>
      <p:sp>
        <p:nvSpPr>
          <p:cNvPr id="70" name="Shape 70"/>
          <p:cNvSpPr txBox="1"/>
          <p:nvPr/>
        </p:nvSpPr>
        <p:spPr>
          <a:xfrm>
            <a:off x="21721483" y="5228156"/>
            <a:ext cx="9679930" cy="709662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rPr b="1" i="0" lang="en-US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/>
          </a:p>
          <a:p>
            <a:pPr indent="-228599" lvl="0" marL="629652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Char char="•"/>
            </a:pPr>
            <a:r>
              <a:rPr b="0" i="0" lang="en-US" sz="3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General users can choose python file, trigger generation of visuals, interact with visuals and compare code to visuals.</a:t>
            </a:r>
            <a:endParaRPr/>
          </a:p>
          <a:p>
            <a:pPr indent="-228599" lvl="0" marL="629652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Char char="•"/>
            </a:pPr>
            <a:r>
              <a:rPr b="0" i="0" lang="en-US" sz="3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By using CodeVR 1.0 the user has access to a shape generator tool for interaction between user and Visual shapes.</a:t>
            </a:r>
            <a:endParaRPr/>
          </a:p>
          <a:p>
            <a:pPr indent="-228599" lvl="0" marL="629652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Char char="•"/>
            </a:pPr>
            <a:r>
              <a:rPr b="0" i="0" lang="en-US" sz="3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Additionally, the system allows user to generate Code VR Domain Specific code from already generated visuals.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Shape 71"/>
          <p:cNvSpPr txBox="1"/>
          <p:nvPr/>
        </p:nvSpPr>
        <p:spPr>
          <a:xfrm>
            <a:off x="1422733" y="25168244"/>
            <a:ext cx="8898301" cy="7096628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rPr b="1" i="0" lang="en-US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/>
          </a:p>
          <a:p>
            <a:pPr indent="-228600" lvl="0" marL="2286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Char char="•"/>
            </a:pPr>
            <a:r>
              <a:rPr b="0" i="0" lang="en-US" sz="3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CodeVR 1.0 simplifies understating of programming concepts.</a:t>
            </a:r>
            <a:endParaRPr/>
          </a:p>
          <a:p>
            <a:pPr indent="-228600" lvl="0" marL="2286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Char char="•"/>
            </a:pPr>
            <a:r>
              <a:rPr b="0" i="0" lang="en-US" sz="3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Immersion into CodeVR provides user with unique interactive experience.</a:t>
            </a:r>
            <a:endParaRPr/>
          </a:p>
          <a:p>
            <a:pPr indent="-228600" lvl="0" marL="2286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Char char="•"/>
            </a:pPr>
            <a:r>
              <a:rPr b="0" i="0" lang="en-US" sz="3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 immediately needs CIS majors.</a:t>
            </a:r>
            <a:endParaRPr/>
          </a:p>
          <a:p>
            <a:pPr indent="-228600" lvl="0" marL="2286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Char char="•"/>
            </a:pPr>
            <a:r>
              <a:rPr b="0" i="0" lang="en-US" sz="3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CodeVR 1.0 lets the user interact, visualize and compare visual elements as opposed to only text. 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Shape 72"/>
          <p:cNvSpPr txBox="1"/>
          <p:nvPr/>
        </p:nvSpPr>
        <p:spPr>
          <a:xfrm>
            <a:off x="12575420" y="40615275"/>
            <a:ext cx="8997952" cy="4125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ADB2"/>
              </a:buClr>
              <a:buSzPts val="2200"/>
              <a:buFont typeface="Arial"/>
              <a:buNone/>
            </a:pPr>
            <a:r>
              <a:rPr b="1" i="0" lang="en-US" sz="2200" u="none" cap="none" strike="noStrike">
                <a:solidFill>
                  <a:srgbClr val="44ADB2"/>
                </a:solidFill>
                <a:latin typeface="Arial"/>
                <a:ea typeface="Arial"/>
                <a:cs typeface="Arial"/>
                <a:sym typeface="Arial"/>
              </a:rPr>
              <a:t>Figure 5. CodeVR 1.0 prototype</a:t>
            </a:r>
            <a:endParaRPr/>
          </a:p>
        </p:txBody>
      </p:sp>
      <p:pic>
        <p:nvPicPr>
          <p:cNvPr descr="Sequence Diagram Spring 5 .png" id="73" name="Shape 7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4443002" y="23422247"/>
            <a:ext cx="6643178" cy="760996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Shape 74"/>
          <p:cNvSpPr txBox="1"/>
          <p:nvPr/>
        </p:nvSpPr>
        <p:spPr>
          <a:xfrm>
            <a:off x="19084334" y="23006984"/>
            <a:ext cx="4568863" cy="12931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rPr b="1" i="0" lang="en-US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  <a:endParaRPr/>
          </a:p>
        </p:txBody>
      </p:sp>
      <p:pic>
        <p:nvPicPr>
          <p:cNvPr descr="Stop%2FPlay bubble and quicksort.png" id="75" name="Shape 7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1839992" y="23925189"/>
            <a:ext cx="11855262" cy="9996210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13352650" y="33901981"/>
            <a:ext cx="8570805" cy="5357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ADB2"/>
              </a:buClr>
              <a:buSzPts val="3100"/>
              <a:buFont typeface="Arial"/>
              <a:buNone/>
            </a:pPr>
            <a:r>
              <a:rPr b="1" i="0" lang="en-US" sz="3100" u="none" cap="none" strike="noStrike">
                <a:solidFill>
                  <a:srgbClr val="44ADB2"/>
                </a:solidFill>
                <a:latin typeface="Arial"/>
                <a:ea typeface="Arial"/>
                <a:cs typeface="Arial"/>
                <a:sym typeface="Arial"/>
              </a:rPr>
              <a:t>Figure 2. CodeVR 1.0 User Interaction Design</a:t>
            </a:r>
            <a:endParaRPr/>
          </a:p>
        </p:txBody>
      </p:sp>
      <p:sp>
        <p:nvSpPr>
          <p:cNvPr id="77" name="Shape 77"/>
          <p:cNvSpPr txBox="1"/>
          <p:nvPr/>
        </p:nvSpPr>
        <p:spPr>
          <a:xfrm>
            <a:off x="24100634" y="26822688"/>
            <a:ext cx="6190282" cy="4493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ADB2"/>
              </a:buClr>
              <a:buSzPts val="2500"/>
              <a:buFont typeface="Arial"/>
              <a:buNone/>
            </a:pPr>
            <a:r>
              <a:rPr b="1" i="0" lang="en-US" sz="2500" u="none" cap="none" strike="noStrike">
                <a:solidFill>
                  <a:srgbClr val="44ADB2"/>
                </a:solidFill>
                <a:latin typeface="Arial"/>
                <a:ea typeface="Arial"/>
                <a:cs typeface="Arial"/>
                <a:sym typeface="Arial"/>
              </a:rPr>
              <a:t>Figure 3. Trigger Bubble Sort Interaction</a:t>
            </a:r>
            <a:endParaRPr/>
          </a:p>
        </p:txBody>
      </p:sp>
      <p:sp>
        <p:nvSpPr>
          <p:cNvPr id="78" name="Shape 78"/>
          <p:cNvSpPr txBox="1"/>
          <p:nvPr/>
        </p:nvSpPr>
        <p:spPr>
          <a:xfrm>
            <a:off x="24059066" y="30989153"/>
            <a:ext cx="5996649" cy="4493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ADB2"/>
              </a:buClr>
              <a:buSzPts val="2500"/>
              <a:buFont typeface="Arial"/>
              <a:buNone/>
            </a:pPr>
            <a:r>
              <a:rPr b="1" i="0" lang="en-US" sz="2500" u="none" cap="none" strike="noStrike">
                <a:solidFill>
                  <a:srgbClr val="44ADB2"/>
                </a:solidFill>
                <a:latin typeface="Arial"/>
                <a:ea typeface="Arial"/>
                <a:cs typeface="Arial"/>
                <a:sym typeface="Arial"/>
              </a:rPr>
              <a:t>Figure 4. Trigger Quick Sort Interaction</a:t>
            </a:r>
            <a:endParaRPr/>
          </a:p>
        </p:txBody>
      </p:sp>
      <p:sp>
        <p:nvSpPr>
          <p:cNvPr id="79" name="Shape 79"/>
          <p:cNvSpPr txBox="1"/>
          <p:nvPr/>
        </p:nvSpPr>
        <p:spPr>
          <a:xfrm>
            <a:off x="23755769" y="31943534"/>
            <a:ext cx="6419315" cy="28979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100"/>
              <a:buFont typeface="Arial"/>
              <a:buNone/>
            </a:pPr>
            <a:r>
              <a:rPr b="0" i="0" lang="en-US" sz="3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One user interacts with VR system:</a:t>
            </a: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-2286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100"/>
              <a:buFont typeface="Arial"/>
              <a:buChar char="•"/>
            </a:pPr>
            <a:r>
              <a:rPr b="0" i="0" lang="en-US" sz="3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User wearing HTC Vive while CodeVR is running has access to all interactions shown in the use case diagram of CodeVR system.</a:t>
            </a:r>
            <a:endParaRPr/>
          </a:p>
        </p:txBody>
      </p:sp>
      <p:sp>
        <p:nvSpPr>
          <p:cNvPr id="80" name="Shape 80"/>
          <p:cNvSpPr txBox="1"/>
          <p:nvPr/>
        </p:nvSpPr>
        <p:spPr>
          <a:xfrm>
            <a:off x="1128176" y="31583406"/>
            <a:ext cx="9487414" cy="68146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  <a:endParaRPr/>
          </a:p>
        </p:txBody>
      </p:sp>
      <p:sp>
        <p:nvSpPr>
          <p:cNvPr id="81" name="Shape 81"/>
          <p:cNvSpPr txBox="1"/>
          <p:nvPr/>
        </p:nvSpPr>
        <p:spPr>
          <a:xfrm>
            <a:off x="12788993" y="21307052"/>
            <a:ext cx="8570806" cy="53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ADB2"/>
              </a:buClr>
              <a:buSzPts val="3100"/>
              <a:buFont typeface="Arial"/>
              <a:buNone/>
            </a:pPr>
            <a:r>
              <a:rPr b="1" i="0" lang="en-US" sz="3100" u="none" cap="none" strike="noStrike">
                <a:solidFill>
                  <a:srgbClr val="44ADB2"/>
                </a:solidFill>
                <a:latin typeface="Arial"/>
                <a:ea typeface="Arial"/>
                <a:cs typeface="Arial"/>
                <a:sym typeface="Arial"/>
              </a:rPr>
              <a:t>Figure 1. CodeVR 1.0 User Interaction Design</a:t>
            </a:r>
            <a:endParaRPr/>
          </a:p>
        </p:txBody>
      </p:sp>
      <p:sp>
        <p:nvSpPr>
          <p:cNvPr id="82" name="Shape 82"/>
          <p:cNvSpPr txBox="1"/>
          <p:nvPr/>
        </p:nvSpPr>
        <p:spPr>
          <a:xfrm>
            <a:off x="25034498" y="40610225"/>
            <a:ext cx="8997952" cy="3752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ADB2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44ADB2"/>
                </a:solidFill>
                <a:latin typeface="Arial"/>
                <a:ea typeface="Arial"/>
                <a:cs typeface="Arial"/>
                <a:sym typeface="Arial"/>
              </a:rPr>
              <a:t>Figure 7. CodeVR 1.0 prototype</a:t>
            </a:r>
            <a:endParaRPr/>
          </a:p>
        </p:txBody>
      </p:sp>
      <p:sp>
        <p:nvSpPr>
          <p:cNvPr id="83" name="Shape 83"/>
          <p:cNvSpPr txBox="1"/>
          <p:nvPr/>
        </p:nvSpPr>
        <p:spPr>
          <a:xfrm>
            <a:off x="19353209" y="40615275"/>
            <a:ext cx="8997952" cy="3752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ADB2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44ADB2"/>
                </a:solidFill>
                <a:latin typeface="Arial"/>
                <a:ea typeface="Arial"/>
                <a:cs typeface="Arial"/>
                <a:sym typeface="Arial"/>
              </a:rPr>
              <a:t>Figure 6. CodeVR 1.0 prototype</a:t>
            </a:r>
            <a:endParaRPr/>
          </a:p>
        </p:txBody>
      </p:sp>
      <p:pic>
        <p:nvPicPr>
          <p:cNvPr descr="Shape 111" id="84" name="Shape 8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2224952" y="37106181"/>
            <a:ext cx="5640279" cy="32627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deVR_Python Code.png" id="85" name="Shape 85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3964153" y="36899700"/>
            <a:ext cx="6186496" cy="34799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creen Shot 2018-04-14 at 9.34.25 PM.png" id="86" name="Shape 86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9231741" y="36925850"/>
            <a:ext cx="4010527" cy="3479903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Shape 87"/>
          <p:cNvSpPr txBox="1"/>
          <p:nvPr/>
        </p:nvSpPr>
        <p:spPr>
          <a:xfrm>
            <a:off x="18751481" y="35995125"/>
            <a:ext cx="4761889" cy="13217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/>
          </a:p>
        </p:txBody>
      </p:sp>
      <p:pic>
        <p:nvPicPr>
          <p:cNvPr descr="cpp_logo.png" id="88" name="Shape 88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28039725" y="882344"/>
            <a:ext cx="2987500" cy="33584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TezRr8.png" id="89" name="Shape 89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20011341" y="472925"/>
            <a:ext cx="10736920" cy="4177334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Shape 90"/>
          <p:cNvSpPr txBox="1"/>
          <p:nvPr/>
        </p:nvSpPr>
        <p:spPr>
          <a:xfrm>
            <a:off x="1422733" y="19210086"/>
            <a:ext cx="8898301" cy="5471028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spcFirstLastPara="1" rIns="38100" wrap="square" tIns="38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rPr b="1" i="0" lang="en-US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/>
          </a:p>
          <a:p>
            <a:pPr indent="-340894" lvl="0" marL="340894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Char char="•"/>
            </a:pPr>
            <a:r>
              <a:rPr b="0" i="0" lang="en-US" sz="3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Unreal Engine 4.18.3 for UX/UI design in first person template.</a:t>
            </a:r>
            <a:endParaRPr/>
          </a:p>
          <a:p>
            <a:pPr indent="-340894" lvl="0" marL="340894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Char char="•"/>
            </a:pPr>
            <a:r>
              <a:rPr b="0" i="0" lang="en-US" sz="3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C++ and blueprint scripting for triggers and interactions between user and CodeVR.</a:t>
            </a:r>
            <a:endParaRPr/>
          </a:p>
          <a:p>
            <a:pPr indent="-340894" lvl="0" marL="340894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Char char="•"/>
            </a:pPr>
            <a:r>
              <a:rPr b="0" i="0" lang="en-US" sz="3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HTC Vive VR system with Controller allow the user to interact intuitively with actors in the VR game by using gestures and Realistic HD haptic feedback.</a:t>
            </a:r>
            <a:endParaRPr/>
          </a:p>
        </p:txBody>
      </p:sp>
      <p:sp>
        <p:nvSpPr>
          <p:cNvPr id="91" name="Shape 91"/>
          <p:cNvSpPr txBox="1"/>
          <p:nvPr/>
        </p:nvSpPr>
        <p:spPr>
          <a:xfrm>
            <a:off x="1628348" y="12019813"/>
            <a:ext cx="8898301" cy="575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-156135" lvl="0" marL="24503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rPr b="1" i="0" lang="en-US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/>
          </a:p>
          <a:p>
            <a:pPr indent="-203200" lvl="0" marL="203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Char char="•"/>
            </a:pPr>
            <a:r>
              <a:rPr b="0" i="0" lang="en-US" sz="3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User has access to Python code from 2D Menu.</a:t>
            </a:r>
            <a:endParaRPr/>
          </a:p>
          <a:p>
            <a:pPr indent="-203200" lvl="0" marL="203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Char char="•"/>
            </a:pPr>
            <a:r>
              <a:rPr b="0" i="0" lang="en-US" sz="3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User can trigger shape generation from selected python file.</a:t>
            </a:r>
            <a:endParaRPr/>
          </a:p>
          <a:p>
            <a:pPr indent="-203200" lvl="0" marL="203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Char char="•"/>
            </a:pPr>
            <a:r>
              <a:rPr b="0" i="0" lang="en-US" sz="3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User can observe shapes and related class, constructor, and methods pertaining to Python file.</a:t>
            </a:r>
            <a:endParaRPr/>
          </a:p>
          <a:p>
            <a:pPr indent="-203200" lvl="0" marL="203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Char char="•"/>
            </a:pPr>
            <a:r>
              <a:rPr b="0" i="0" lang="en-US" sz="3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User can distinguish unique properties and relationship between generated shapes.</a:t>
            </a:r>
            <a:endParaRPr/>
          </a:p>
        </p:txBody>
      </p:sp>
      <p:sp>
        <p:nvSpPr>
          <p:cNvPr id="92" name="Shape 92"/>
          <p:cNvSpPr txBox="1"/>
          <p:nvPr/>
        </p:nvSpPr>
        <p:spPr>
          <a:xfrm>
            <a:off x="1422733" y="5707471"/>
            <a:ext cx="8898301" cy="6137998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spcFirstLastPara="1" rIns="38100" wrap="square" tIns="38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rPr b="1" i="0" lang="en-US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/>
          </a:p>
          <a:p>
            <a:pPr indent="-340894" lvl="0" marL="340894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Char char="•"/>
            </a:pPr>
            <a:r>
              <a:rPr b="0" i="0" lang="en-US" sz="3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By 2024, the US will be unable to fulfill approximately 1 million computing positions.</a:t>
            </a:r>
            <a:endParaRPr/>
          </a:p>
          <a:p>
            <a:pPr indent="-340894" lvl="0" marL="340894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Char char="•"/>
            </a:pPr>
            <a:r>
              <a:rPr b="0" i="0" lang="en-US" sz="3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Computing and Information Sciences majors are the least popular amongst students due to the abstraction involved in learning fundamental courses.</a:t>
            </a:r>
            <a:endParaRPr/>
          </a:p>
          <a:p>
            <a:pPr indent="-340894" lvl="0" marL="340894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Char char="•"/>
            </a:pPr>
            <a:r>
              <a:rPr b="0" i="0" lang="en-US" sz="3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 need more innovative individuals to join computing majors. </a:t>
            </a:r>
            <a:endParaRPr/>
          </a:p>
        </p:txBody>
      </p:sp>
      <p:graphicFrame>
        <p:nvGraphicFramePr>
          <p:cNvPr id="93" name="Shape 93"/>
          <p:cNvGraphicFramePr/>
          <p:nvPr/>
        </p:nvGraphicFramePr>
        <p:xfrm>
          <a:off x="1969613" y="32258225"/>
          <a:ext cx="3000000" cy="3000000"/>
        </p:xfrm>
        <a:graphic>
          <a:graphicData uri="http://schemas.openxmlformats.org/drawingml/2006/table">
            <a:tbl>
              <a:tblPr bandRow="1" firstCol="1" firstRow="1">
                <a:noFill/>
                <a:tableStyleId>{FD8D83F0-0E7A-498E-B436-386982F33C82}</a:tableStyleId>
              </a:tblPr>
              <a:tblGrid>
                <a:gridCol w="2552200"/>
                <a:gridCol w="5696800"/>
              </a:tblGrid>
              <a:tr h="3813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Helvetica Neue"/>
                        <a:buNone/>
                      </a:pPr>
                      <a:r>
                        <a:rPr b="1" lang="en-US" sz="2400" u="none" cap="none" strike="noStrike"/>
                        <a:t>Test Case Id:</a:t>
                      </a:r>
                      <a:endParaRPr/>
                    </a:p>
                  </a:txBody>
                  <a:tcPr marT="0" marB="0" marR="0" marL="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Helvetica Neue"/>
                        <a:buNone/>
                      </a:pPr>
                      <a:r>
                        <a:rPr b="1" lang="en-US" sz="2200" u="none" cap="none" strike="noStrike"/>
                        <a:t>Code-VR_Obj_Interaction_001</a:t>
                      </a:r>
                      <a:endParaRPr/>
                    </a:p>
                  </a:txBody>
                  <a:tcPr marT="0" marB="0" marR="0" marL="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680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Helvetica Neue"/>
                        <a:buNone/>
                      </a:pPr>
                      <a:r>
                        <a:rPr b="1" lang="en-US" sz="2400" u="none" cap="none" strike="noStrike"/>
                        <a:t>Description/Summary of Test: </a:t>
                      </a:r>
                      <a:endParaRPr/>
                    </a:p>
                  </a:txBody>
                  <a:tcPr marT="0" marB="0" marR="0" marL="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Helvetica Neue"/>
                        <a:buNone/>
                      </a:pPr>
                      <a:r>
                        <a:rPr lang="en-US" sz="2200" u="none" cap="none" strike="noStrike"/>
                        <a:t>To test </a:t>
                      </a:r>
                      <a:r>
                        <a:rPr b="1" lang="en-US" sz="2200" u="none" cap="none" strike="noStrike"/>
                        <a:t>spawning</a:t>
                      </a:r>
                      <a:r>
                        <a:rPr lang="en-US" sz="2200" u="none" cap="none" strike="noStrike"/>
                        <a:t> </a:t>
                      </a:r>
                      <a:r>
                        <a:rPr b="1" lang="en-US" sz="2200" u="none" cap="none" strike="noStrike"/>
                        <a:t>of</a:t>
                      </a:r>
                      <a:r>
                        <a:rPr lang="en-US" sz="2200" u="none" cap="none" strike="noStrike"/>
                        <a:t> </a:t>
                      </a:r>
                      <a:r>
                        <a:rPr b="1" lang="en-US" sz="2200" u="none" cap="none" strike="noStrike"/>
                        <a:t>objects</a:t>
                      </a:r>
                      <a:r>
                        <a:rPr lang="en-US" sz="2200" u="none" cap="none" strike="noStrike"/>
                        <a:t> and interactions when triggered by user.</a:t>
                      </a:r>
                      <a:endParaRPr/>
                    </a:p>
                  </a:txBody>
                  <a:tcPr marT="0" marB="0" marR="0" marL="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6454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Helvetica Neue"/>
                        <a:buNone/>
                      </a:pPr>
                      <a:r>
                        <a:rPr b="1" lang="en-US" sz="2500" u="none" cap="none" strike="noStrike"/>
                        <a:t>Pre-condition:</a:t>
                      </a:r>
                      <a:endParaRPr/>
                    </a:p>
                  </a:txBody>
                  <a:tcPr marT="0" marB="0" marR="0" marL="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28600" lvl="0" marL="228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Helvetica Neue"/>
                        <a:buChar char="•"/>
                      </a:pPr>
                      <a:r>
                        <a:rPr lang="en-US" sz="2200" u="none" cap="none" strike="noStrike"/>
                        <a:t>User is wearing VR set</a:t>
                      </a:r>
                      <a:endParaRPr/>
                    </a:p>
                    <a:p>
                      <a:pPr indent="-228600" lvl="0" marL="228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Helvetica Neue"/>
                        <a:buChar char="•"/>
                      </a:pPr>
                      <a:r>
                        <a:rPr lang="en-US" sz="2200" u="none" cap="none" strike="noStrike"/>
                        <a:t>User is at position and there exists a set of 3d objects that successfully appear in Code VR environment</a:t>
                      </a:r>
                      <a:endParaRPr/>
                    </a:p>
                    <a:p>
                      <a:pPr indent="-228600" lvl="0" marL="228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Helvetica Neue"/>
                        <a:buChar char="•"/>
                      </a:pPr>
                      <a:r>
                        <a:rPr b="0" lang="en-US" sz="2200" u="none" cap="none" strike="noStrike"/>
                        <a:t>Bubble Sort text successfully appears after user input controller triggers interactions tools.</a:t>
                      </a:r>
                      <a:br>
                        <a:rPr b="1" lang="en-US" sz="2200" u="none" cap="none" strike="noStrike"/>
                      </a:br>
                      <a:endParaRPr sz="6600" u="none" cap="none" strike="noStrike"/>
                    </a:p>
                  </a:txBody>
                  <a:tcPr marT="0" marB="0" marR="0" marL="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9849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Helvetica Neue"/>
                        <a:buNone/>
                      </a:pPr>
                      <a:r>
                        <a:rPr b="1" lang="en-US" sz="2500" u="none" cap="none" strike="noStrike"/>
                        <a:t>Expected Results:</a:t>
                      </a:r>
                      <a:endParaRPr/>
                    </a:p>
                  </a:txBody>
                  <a:tcPr marT="0" marB="0" marR="0" marL="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28600" lvl="0" marL="228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Helvetica Neue"/>
                        <a:buChar char="•"/>
                      </a:pPr>
                      <a:r>
                        <a:rPr lang="en-US" sz="2200" u="none" cap="none" strike="noStrike"/>
                        <a:t>All Static Meshes appear at begin play</a:t>
                      </a:r>
                      <a:endParaRPr/>
                    </a:p>
                    <a:p>
                      <a:pPr indent="-228600" lvl="0" marL="228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Helvetica Neue"/>
                        <a:buChar char="•"/>
                      </a:pPr>
                      <a:r>
                        <a:rPr lang="en-US" sz="2200" u="none" cap="none" strike="noStrike"/>
                        <a:t>Message showing “Bubble Sort”appeared. </a:t>
                      </a:r>
                      <a:endParaRPr/>
                    </a:p>
                    <a:p>
                      <a:pPr indent="-228600" lvl="0" marL="228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Helvetica Neue"/>
                        <a:buChar char="•"/>
                      </a:pPr>
                      <a:r>
                        <a:rPr lang="en-US" sz="2200" u="none" cap="none" strike="noStrike"/>
                        <a:t>User can triggered interactions with Bubble sort animation.</a:t>
                      </a:r>
                      <a:endParaRPr/>
                    </a:p>
                    <a:p>
                      <a:pPr indent="-228600" lvl="0" marL="228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Helvetica Neue"/>
                        <a:buChar char="•"/>
                      </a:pPr>
                      <a:r>
                        <a:rPr lang="en-US" sz="2200" u="none" cap="none" strike="noStrike"/>
                        <a:t>User successfully completes interaction</a:t>
                      </a:r>
                      <a:endParaRPr/>
                    </a:p>
                  </a:txBody>
                  <a:tcPr marT="0" marB="0" marR="0" marL="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151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Helvetica Neue"/>
                        <a:buNone/>
                      </a:pPr>
                      <a:r>
                        <a:rPr b="1" lang="en-US" sz="2500" u="none" cap="none" strike="noStrike"/>
                        <a:t>Actual Results:</a:t>
                      </a:r>
                      <a:endParaRPr/>
                    </a:p>
                  </a:txBody>
                  <a:tcPr marT="0" marB="0" marR="0" marL="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28600" lvl="0" marL="228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Helvetica Neue"/>
                        <a:buChar char="•"/>
                      </a:pPr>
                      <a:r>
                        <a:rPr lang="en-US" sz="2200" u="none" cap="none" strike="noStrike"/>
                        <a:t>All Static Meshes appear at begin play</a:t>
                      </a:r>
                      <a:endParaRPr/>
                    </a:p>
                    <a:p>
                      <a:pPr indent="-228600" lvl="0" marL="228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Helvetica Neue"/>
                        <a:buChar char="•"/>
                      </a:pPr>
                      <a:r>
                        <a:rPr lang="en-US" sz="2200" u="none" cap="none" strike="noStrike"/>
                        <a:t>Message showing “Bubble Sort”appeared. </a:t>
                      </a:r>
                      <a:endParaRPr/>
                    </a:p>
                    <a:p>
                      <a:pPr indent="-228600" lvl="0" marL="228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Helvetica Neue"/>
                        <a:buChar char="•"/>
                      </a:pPr>
                      <a:r>
                        <a:rPr lang="en-US" sz="2200" u="none" cap="none" strike="noStrike"/>
                        <a:t>User cannot triggered interactions with Bubble sort animation.</a:t>
                      </a:r>
                      <a:endParaRPr/>
                    </a:p>
                    <a:p>
                      <a:pPr indent="-228600" lvl="0" marL="228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Helvetica Neue"/>
                        <a:buChar char="•"/>
                      </a:pPr>
                      <a:r>
                        <a:rPr lang="en-US" sz="2200" u="none" cap="none" strike="noStrike"/>
                        <a:t>User successfully completes interaction and continue coding.</a:t>
                      </a:r>
                      <a:endParaRPr/>
                    </a:p>
                  </a:txBody>
                  <a:tcPr marT="0" marB="0" marR="0" marL="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389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Helvetica Neue"/>
                        <a:buNone/>
                      </a:pPr>
                      <a:r>
                        <a:rPr b="1" lang="en-US" sz="2500" u="none" cap="none" strike="noStrike"/>
                        <a:t>Status (Fail/Pass):</a:t>
                      </a:r>
                      <a:endParaRPr/>
                    </a:p>
                  </a:txBody>
                  <a:tcPr marT="0" marB="0" marR="0" marL="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Helvetica Neue"/>
                        <a:buNone/>
                      </a:pPr>
                      <a:r>
                        <a:rPr b="1" lang="en-US" sz="2200" u="none" cap="none" strike="noStrike"/>
                        <a:t>Fail</a:t>
                      </a:r>
                      <a:endParaRPr/>
                    </a:p>
                  </a:txBody>
                  <a:tcPr marT="0" marB="0" marR="0" marL="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94" name="Shape 94"/>
          <p:cNvGrpSpPr/>
          <p:nvPr/>
        </p:nvGrpSpPr>
        <p:grpSpPr>
          <a:xfrm>
            <a:off x="11631967" y="12350780"/>
            <a:ext cx="19874400" cy="9573900"/>
            <a:chOff x="0" y="0"/>
            <a:chExt cx="19874400" cy="9573900"/>
          </a:xfrm>
        </p:grpSpPr>
        <p:sp>
          <p:nvSpPr>
            <p:cNvPr id="95" name="Shape 95"/>
            <p:cNvSpPr txBox="1"/>
            <p:nvPr/>
          </p:nvSpPr>
          <p:spPr>
            <a:xfrm>
              <a:off x="5778068" y="234751"/>
              <a:ext cx="7916700" cy="1295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200"/>
                <a:buFont typeface="Arial"/>
                <a:buNone/>
              </a:pPr>
              <a:r>
                <a:rPr b="1" i="0" lang="en-US" sz="4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Object Design</a:t>
              </a:r>
              <a:endParaRPr/>
            </a:p>
          </p:txBody>
        </p:sp>
        <p:sp>
          <p:nvSpPr>
            <p:cNvPr id="96" name="Shape 96"/>
            <p:cNvSpPr txBox="1"/>
            <p:nvPr/>
          </p:nvSpPr>
          <p:spPr>
            <a:xfrm>
              <a:off x="11475677" y="2724455"/>
              <a:ext cx="7736400" cy="5536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400"/>
                <a:buFont typeface="Arial"/>
                <a:buNone/>
              </a:pPr>
              <a:r>
                <a:rPr b="1" i="0" lang="en-US" sz="3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Unreal Engine Class Diagram</a:t>
              </a:r>
              <a:endParaRPr/>
            </a:p>
            <a:p>
              <a:pPr indent="-228598" lvl="0" marL="228598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400"/>
                <a:buFont typeface="Arial"/>
                <a:buChar char="•"/>
              </a:pPr>
              <a:r>
                <a:rPr b="0" i="0" lang="en-US" sz="3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Object references determine initial and final position of shapes representing components from source code.</a:t>
              </a:r>
              <a:endParaRPr/>
            </a:p>
            <a:p>
              <a:pPr indent="-228598" lvl="0" marL="228598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400"/>
                <a:buFont typeface="Arial"/>
                <a:buChar char="•"/>
              </a:pPr>
              <a:r>
                <a:rPr b="0" i="0" lang="en-US" sz="3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Destinations are determined by conditions pertaining to the current algorithm and data structure being translated from python code.</a:t>
              </a:r>
              <a:endParaRPr/>
            </a:p>
            <a:p>
              <a:pPr indent="-228598" lvl="0" marL="228598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400"/>
                <a:buFont typeface="Arial"/>
                <a:buChar char="•"/>
              </a:pPr>
              <a:r>
                <a:rPr b="0" i="0" lang="en-US" sz="3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Game Controller Instance controls instances of spawned shapes and relationships</a:t>
              </a:r>
              <a:endParaRPr/>
            </a:p>
          </p:txBody>
        </p:sp>
        <p:sp>
          <p:nvSpPr>
            <p:cNvPr id="97" name="Shape 97"/>
            <p:cNvSpPr/>
            <p:nvPr/>
          </p:nvSpPr>
          <p:spPr>
            <a:xfrm>
              <a:off x="0" y="0"/>
              <a:ext cx="19874400" cy="9573900"/>
            </a:xfrm>
            <a:prstGeom prst="rect">
              <a:avLst/>
            </a:prstGeom>
            <a:noFill/>
            <a:ln cap="flat" cmpd="sng" w="63500">
              <a:solidFill>
                <a:schemeClr val="accent1">
                  <a:alpha val="69800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  <a:effectLst>
              <a:outerShdw blurRad="38100" rotWithShape="0" dir="5400000" dist="23000">
                <a:srgbClr val="000000">
                  <a:alpha val="0"/>
                </a:srgbClr>
              </a:outerShdw>
            </a:effectLst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8" name="Shape 98"/>
            <p:cNvGrpSpPr/>
            <p:nvPr/>
          </p:nvGrpSpPr>
          <p:grpSpPr>
            <a:xfrm>
              <a:off x="187525" y="627378"/>
              <a:ext cx="10320119" cy="8565239"/>
              <a:chOff x="-1" y="-1"/>
              <a:chExt cx="10320119" cy="8565239"/>
            </a:xfrm>
          </p:grpSpPr>
          <p:pic>
            <p:nvPicPr>
              <p:cNvPr descr="Class Diagram Spring 4.png" id="99" name="Shape 99"/>
              <p:cNvPicPr preferRelativeResize="0"/>
              <p:nvPr/>
            </p:nvPicPr>
            <p:blipFill rotWithShape="1">
              <a:blip r:embed="rId13">
                <a:alphaModFix/>
              </a:blip>
              <a:srcRect b="2098" l="700" r="700" t="2098"/>
              <a:stretch/>
            </p:blipFill>
            <p:spPr>
              <a:xfrm>
                <a:off x="245959" y="72304"/>
                <a:ext cx="10074159" cy="849293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Screen Shot 2018-04-16 at 2.18.09 PM.png" id="100" name="Shape 100"/>
              <p:cNvPicPr preferRelativeResize="0"/>
              <p:nvPr/>
            </p:nvPicPr>
            <p:blipFill rotWithShape="1">
              <a:blip r:embed="rId14">
                <a:alphaModFix/>
              </a:blip>
              <a:srcRect b="0" l="0" r="0" t="0"/>
              <a:stretch/>
            </p:blipFill>
            <p:spPr>
              <a:xfrm rot="5415447">
                <a:off x="395345" y="-392222"/>
                <a:ext cx="302303" cy="109164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Diseño predeterminado">
  <a:themeElements>
    <a:clrScheme name="Diseño predeterminado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Diseño predeterminado">
  <a:themeElements>
    <a:clrScheme name="Diseño predeterminado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