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16D71636-2007-43CD-BB3D-D48181003B1C}">
  <a:tblStyle styleId="{16D71636-2007-43CD-BB3D-D48181003B1C}"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Shape 22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1" name="Shape 22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Shape 22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8" name="Shape 22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5" name="Shape 23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Shape 24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2" name="Shape 24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Shape 24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9" name="Shape 24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Shape 25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6" name="Shape 25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Shape 26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3" name="Shape 26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Shape 2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Shape 26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0" name="Shape 27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Shape 2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Shape 27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8" name="Shape 27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6" name="Shape 15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165" name="Shape 16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Shape 17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3" name="Shape 17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1" name="Shape 18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Shape 18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90" name="Shape 19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Shape 19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7" name="Shape 19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Shape 203"/>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4" name="Shape 204"/>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Shape 21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3" name="Shape 21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Shape 16"/>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4.png"/><Relationship Id="rId4" Type="http://schemas.openxmlformats.org/officeDocument/2006/relationships/image" Target="../media/image18.png"/><Relationship Id="rId5"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Dr Horticulture v1.0</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t>
            </a:r>
            <a:r>
              <a:rPr lang="en-US" sz="2500"/>
              <a:t>Jose Nunez, Cesar Reyes</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Dr. K</a:t>
            </a:r>
            <a:r>
              <a:rPr lang="en-US" sz="2500"/>
              <a:t>hoddamzadeh</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Spring 2018</a:t>
            </a:r>
            <a:endParaRPr sz="2600">
              <a:solidFill>
                <a:srgbClr val="001D4D"/>
              </a:solidFill>
              <a:latin typeface="Trebuchet MS"/>
              <a:ea typeface="Trebuchet MS"/>
              <a:cs typeface="Trebuchet MS"/>
              <a:sym typeface="Trebuchet MS"/>
            </a:endParaRPr>
          </a:p>
        </p:txBody>
      </p:sp>
      <p:sp>
        <p:nvSpPr>
          <p:cNvPr id="152" name="Shape 152"/>
          <p:cNvSpPr txBox="1"/>
          <p:nvPr/>
        </p:nvSpPr>
        <p:spPr>
          <a:xfrm>
            <a:off x="585850" y="5942950"/>
            <a:ext cx="1550700" cy="620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US"/>
              <a:t>The logo of your project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Shape 22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#672</a:t>
            </a:r>
            <a:endParaRPr/>
          </a:p>
          <a:p>
            <a:pPr indent="0" lvl="0" marL="0" marR="0" rtl="0" algn="l">
              <a:lnSpc>
                <a:spcPct val="100000"/>
              </a:lnSpc>
              <a:spcBef>
                <a:spcPts val="0"/>
              </a:spcBef>
              <a:spcAft>
                <a:spcPts val="0"/>
              </a:spcAft>
              <a:buClr>
                <a:srgbClr val="000000"/>
              </a:buClr>
              <a:buFont typeface="Arial"/>
              <a:buNone/>
            </a:pPr>
            <a:r>
              <a:rPr lang="en-US"/>
              <a:t>Integrate Firebase Database</a:t>
            </a:r>
            <a:endParaRPr/>
          </a:p>
        </p:txBody>
      </p:sp>
      <p:sp>
        <p:nvSpPr>
          <p:cNvPr id="224" name="Shape 224"/>
          <p:cNvSpPr txBox="1"/>
          <p:nvPr>
            <p:ph idx="1" type="body"/>
          </p:nvPr>
        </p:nvSpPr>
        <p:spPr>
          <a:xfrm>
            <a:off x="779475" y="1425600"/>
            <a:ext cx="5073600" cy="461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Clr>
                <a:srgbClr val="000000"/>
              </a:buClr>
              <a:buSzPts val="1100"/>
              <a:buFont typeface="Arial"/>
              <a:buNone/>
            </a:pPr>
            <a:r>
              <a:rPr lang="en-US" sz="2000"/>
              <a:t>Description: </a:t>
            </a:r>
            <a:endParaRPr sz="2000"/>
          </a:p>
          <a:p>
            <a:pPr indent="457200" lvl="0" marL="457200" marR="0" rtl="0" algn="l">
              <a:lnSpc>
                <a:spcPct val="100000"/>
              </a:lnSpc>
              <a:spcBef>
                <a:spcPts val="400"/>
              </a:spcBef>
              <a:spcAft>
                <a:spcPts val="0"/>
              </a:spcAft>
              <a:buClr>
                <a:srgbClr val="000000"/>
              </a:buClr>
              <a:buSzPts val="1100"/>
              <a:buFont typeface="Arial"/>
              <a:buNone/>
            </a:pPr>
            <a:r>
              <a:rPr lang="en-US" sz="2000"/>
              <a:t>As a developer, I would like to have a database setup with the plant data, so that the application can load the latest and most up to date plant data for plant selection and fertilizer recommendations </a:t>
            </a:r>
            <a:endParaRPr sz="2000"/>
          </a:p>
          <a:p>
            <a:pPr indent="0" lvl="0" marL="0" marR="0" rtl="0" algn="l">
              <a:lnSpc>
                <a:spcPct val="100000"/>
              </a:lnSpc>
              <a:spcBef>
                <a:spcPts val="400"/>
              </a:spcBef>
              <a:spcAft>
                <a:spcPts val="0"/>
              </a:spcAft>
              <a:buClr>
                <a:srgbClr val="000000"/>
              </a:buClr>
              <a:buSzPts val="1100"/>
              <a:buFont typeface="Arial"/>
              <a:buNone/>
            </a:pPr>
            <a:r>
              <a:rPr lang="en-US" sz="2000"/>
              <a:t>Acceptance Criteria:</a:t>
            </a:r>
            <a:endParaRPr sz="2000"/>
          </a:p>
          <a:p>
            <a:pPr indent="-355600" lvl="0" marL="457200" marR="0" rtl="0" algn="l">
              <a:lnSpc>
                <a:spcPct val="100000"/>
              </a:lnSpc>
              <a:spcBef>
                <a:spcPts val="400"/>
              </a:spcBef>
              <a:spcAft>
                <a:spcPts val="0"/>
              </a:spcAft>
              <a:buSzPts val="2000"/>
              <a:buChar char="●"/>
            </a:pPr>
            <a:r>
              <a:rPr lang="en-US" sz="2000"/>
              <a:t>Firebase properly installed in the system along with the corresponding cocoa pods </a:t>
            </a:r>
            <a:endParaRPr sz="2000"/>
          </a:p>
          <a:p>
            <a:pPr indent="-355600" lvl="0" marL="457200" marR="0" rtl="0" algn="l">
              <a:lnSpc>
                <a:spcPct val="100000"/>
              </a:lnSpc>
              <a:spcBef>
                <a:spcPts val="0"/>
              </a:spcBef>
              <a:spcAft>
                <a:spcPts val="0"/>
              </a:spcAft>
              <a:buSzPts val="2000"/>
              <a:buChar char="●"/>
            </a:pPr>
            <a:r>
              <a:rPr lang="en-US" sz="2000"/>
              <a:t>The real time database is set up on the Firebase console </a:t>
            </a:r>
            <a:endParaRPr sz="2000"/>
          </a:p>
          <a:p>
            <a:pPr indent="-355600" lvl="0" marL="457200" marR="0" rtl="0" algn="l">
              <a:lnSpc>
                <a:spcPct val="100000"/>
              </a:lnSpc>
              <a:spcBef>
                <a:spcPts val="0"/>
              </a:spcBef>
              <a:spcAft>
                <a:spcPts val="0"/>
              </a:spcAft>
              <a:buSzPts val="2000"/>
              <a:buChar char="●"/>
            </a:pPr>
            <a:r>
              <a:rPr lang="en-US" sz="2000"/>
              <a:t>The data is queried and displayed on the application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Shape 230"/>
          <p:cNvSpPr txBox="1"/>
          <p:nvPr>
            <p:ph type="title"/>
          </p:nvPr>
        </p:nvSpPr>
        <p:spPr>
          <a:xfrm>
            <a:off x="779476" y="381000"/>
            <a:ext cx="81327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#671</a:t>
            </a:r>
            <a:endParaRPr/>
          </a:p>
          <a:p>
            <a:pPr indent="0" lvl="0" marL="0" rtl="0">
              <a:spcBef>
                <a:spcPts val="400"/>
              </a:spcBef>
              <a:spcAft>
                <a:spcPts val="0"/>
              </a:spcAft>
              <a:buClr>
                <a:schemeClr val="dk1"/>
              </a:buClr>
              <a:buSzPts val="1100"/>
              <a:buFont typeface="Arial"/>
              <a:buNone/>
            </a:pPr>
            <a:r>
              <a:rPr lang="en-US" sz="3600"/>
              <a:t>Add Camera Functionality and Image</a:t>
            </a:r>
            <a:endParaRPr sz="3600"/>
          </a:p>
        </p:txBody>
      </p:sp>
      <p:sp>
        <p:nvSpPr>
          <p:cNvPr id="231" name="Shape 231"/>
          <p:cNvSpPr txBox="1"/>
          <p:nvPr>
            <p:ph idx="1" type="body"/>
          </p:nvPr>
        </p:nvSpPr>
        <p:spPr>
          <a:xfrm>
            <a:off x="779475" y="1425600"/>
            <a:ext cx="7583400" cy="461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Clr>
                <a:srgbClr val="000000"/>
              </a:buClr>
              <a:buSzPts val="1100"/>
              <a:buFont typeface="Arial"/>
              <a:buNone/>
            </a:pPr>
            <a:r>
              <a:rPr lang="en-US" sz="1800"/>
              <a:t>Description: </a:t>
            </a:r>
            <a:endParaRPr sz="1800"/>
          </a:p>
          <a:p>
            <a:pPr indent="457200" lvl="0" marL="457200" marR="0" rtl="0" algn="l">
              <a:lnSpc>
                <a:spcPct val="100000"/>
              </a:lnSpc>
              <a:spcBef>
                <a:spcPts val="400"/>
              </a:spcBef>
              <a:spcAft>
                <a:spcPts val="0"/>
              </a:spcAft>
              <a:buClr>
                <a:srgbClr val="000000"/>
              </a:buClr>
              <a:buSzPts val="1100"/>
              <a:buFont typeface="Arial"/>
              <a:buNone/>
            </a:pPr>
            <a:r>
              <a:rPr lang="en-US" sz="1800"/>
              <a:t>As a Developer, I would like to allow users select existing images from their photo gallery, so that they can upload it to the server for results. </a:t>
            </a:r>
            <a:endParaRPr sz="1800"/>
          </a:p>
          <a:p>
            <a:pPr indent="457200" lvl="0" marL="457200" marR="0" rtl="0" algn="l">
              <a:lnSpc>
                <a:spcPct val="100000"/>
              </a:lnSpc>
              <a:spcBef>
                <a:spcPts val="400"/>
              </a:spcBef>
              <a:spcAft>
                <a:spcPts val="0"/>
              </a:spcAft>
              <a:buClr>
                <a:srgbClr val="000000"/>
              </a:buClr>
              <a:buSzPts val="1100"/>
              <a:buFont typeface="Arial"/>
              <a:buNone/>
            </a:pPr>
            <a:r>
              <a:rPr lang="en-US" sz="1800"/>
              <a:t>As a Developer, I would like to allow users invoke the camera app., so that they can take a photo of the plant and upload it to the server for results. </a:t>
            </a:r>
            <a:endParaRPr sz="1800"/>
          </a:p>
          <a:p>
            <a:pPr indent="0" lvl="0" marL="0" marR="0" rtl="0" algn="l">
              <a:lnSpc>
                <a:spcPct val="100000"/>
              </a:lnSpc>
              <a:spcBef>
                <a:spcPts val="400"/>
              </a:spcBef>
              <a:spcAft>
                <a:spcPts val="0"/>
              </a:spcAft>
              <a:buClr>
                <a:srgbClr val="000000"/>
              </a:buClr>
              <a:buSzPts val="1100"/>
              <a:buFont typeface="Arial"/>
              <a:buNone/>
            </a:pPr>
            <a:r>
              <a:rPr lang="en-US" sz="1800"/>
              <a:t>Acceptance Criteria:</a:t>
            </a:r>
            <a:endParaRPr sz="1800"/>
          </a:p>
          <a:p>
            <a:pPr indent="-342900" lvl="0" marL="457200" marR="0" rtl="0" algn="l">
              <a:lnSpc>
                <a:spcPct val="100000"/>
              </a:lnSpc>
              <a:spcBef>
                <a:spcPts val="400"/>
              </a:spcBef>
              <a:spcAft>
                <a:spcPts val="0"/>
              </a:spcAft>
              <a:buSzPts val="1800"/>
              <a:buChar char="●"/>
            </a:pPr>
            <a:r>
              <a:rPr lang="en-US" sz="1800"/>
              <a:t>View for image selection/tacking is rendering properly</a:t>
            </a:r>
            <a:endParaRPr sz="1800"/>
          </a:p>
          <a:p>
            <a:pPr indent="-342900" lvl="0" marL="457200" marR="0" rtl="0" algn="l">
              <a:lnSpc>
                <a:spcPct val="100000"/>
              </a:lnSpc>
              <a:spcBef>
                <a:spcPts val="0"/>
              </a:spcBef>
              <a:spcAft>
                <a:spcPts val="0"/>
              </a:spcAft>
              <a:buSzPts val="1800"/>
              <a:buChar char="●"/>
            </a:pPr>
            <a:r>
              <a:rPr lang="en-US" sz="1800"/>
              <a:t>User is able to set the weeks since planted  dropdown menu</a:t>
            </a:r>
            <a:endParaRPr sz="1800"/>
          </a:p>
          <a:p>
            <a:pPr indent="-342900" lvl="0" marL="457200" marR="0" rtl="0" algn="l">
              <a:lnSpc>
                <a:spcPct val="100000"/>
              </a:lnSpc>
              <a:spcBef>
                <a:spcPts val="0"/>
              </a:spcBef>
              <a:spcAft>
                <a:spcPts val="0"/>
              </a:spcAft>
              <a:buSzPts val="1800"/>
              <a:buChar char="●"/>
            </a:pPr>
            <a:r>
              <a:rPr lang="en-US" sz="1800"/>
              <a:t>User is able to select an image from their photo library</a:t>
            </a:r>
            <a:endParaRPr sz="1800"/>
          </a:p>
          <a:p>
            <a:pPr indent="-342900" lvl="0" marL="457200" marR="0" rtl="0" algn="l">
              <a:lnSpc>
                <a:spcPct val="100000"/>
              </a:lnSpc>
              <a:spcBef>
                <a:spcPts val="0"/>
              </a:spcBef>
              <a:spcAft>
                <a:spcPts val="0"/>
              </a:spcAft>
              <a:buSzPts val="1800"/>
              <a:buChar char="●"/>
            </a:pPr>
            <a:r>
              <a:rPr lang="en-US" sz="1800"/>
              <a:t>Image selected appears in the image view as a preview</a:t>
            </a:r>
            <a:endParaRPr sz="1050">
              <a:solidFill>
                <a:schemeClr val="dk1"/>
              </a:solidFill>
              <a:highlight>
                <a:srgbClr val="FFFFFF"/>
              </a:highlight>
              <a:latin typeface="Arial"/>
              <a:ea typeface="Arial"/>
              <a:cs typeface="Arial"/>
              <a:sym typeface="Arial"/>
            </a:endParaRPr>
          </a:p>
          <a:p>
            <a:pPr indent="0" lvl="0" marL="0" marR="0" rtl="0" algn="l">
              <a:spcBef>
                <a:spcPts val="200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type="title"/>
          </p:nvPr>
        </p:nvSpPr>
        <p:spPr>
          <a:xfrm>
            <a:off x="861400" y="232425"/>
            <a:ext cx="8050800" cy="11931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a:t>
            </a:r>
            <a:r>
              <a:rPr lang="en-US"/>
              <a:t>668 </a:t>
            </a:r>
            <a:endParaRPr/>
          </a:p>
          <a:p>
            <a:pPr indent="0" lvl="0" marL="0" marR="0" rtl="0" algn="l">
              <a:spcBef>
                <a:spcPts val="0"/>
              </a:spcBef>
              <a:spcAft>
                <a:spcPts val="0"/>
              </a:spcAft>
              <a:buNone/>
            </a:pPr>
            <a:r>
              <a:rPr lang="en-US"/>
              <a:t>Create Plant Selection View</a:t>
            </a:r>
            <a:endParaRPr/>
          </a:p>
        </p:txBody>
      </p:sp>
      <p:sp>
        <p:nvSpPr>
          <p:cNvPr id="238" name="Shape 238"/>
          <p:cNvSpPr txBox="1"/>
          <p:nvPr>
            <p:ph idx="1" type="body"/>
          </p:nvPr>
        </p:nvSpPr>
        <p:spPr>
          <a:xfrm>
            <a:off x="452775" y="1502425"/>
            <a:ext cx="8249400" cy="453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None/>
            </a:pPr>
            <a:r>
              <a:rPr lang="en-US" sz="2000"/>
              <a:t>D</a:t>
            </a:r>
            <a:r>
              <a:rPr lang="en-US" sz="1800"/>
              <a:t>escription: </a:t>
            </a:r>
            <a:endParaRPr sz="1800"/>
          </a:p>
          <a:p>
            <a:pPr indent="457200" lvl="0" marL="457200" marR="0" rtl="0" algn="l">
              <a:lnSpc>
                <a:spcPct val="100000"/>
              </a:lnSpc>
              <a:spcBef>
                <a:spcPts val="400"/>
              </a:spcBef>
              <a:spcAft>
                <a:spcPts val="0"/>
              </a:spcAft>
              <a:buNone/>
            </a:pPr>
            <a:r>
              <a:rPr lang="en-US" sz="1800"/>
              <a:t>As a user, I would like to have a plant selection page. so that I can select the species of plant I plan to use the app for</a:t>
            </a:r>
            <a:endParaRPr sz="1800"/>
          </a:p>
          <a:p>
            <a:pPr indent="457200" lvl="0" marL="457200" marR="0" rtl="0" algn="l">
              <a:lnSpc>
                <a:spcPct val="100000"/>
              </a:lnSpc>
              <a:spcBef>
                <a:spcPts val="400"/>
              </a:spcBef>
              <a:spcAft>
                <a:spcPts val="0"/>
              </a:spcAft>
              <a:buClr>
                <a:srgbClr val="000000"/>
              </a:buClr>
              <a:buSzPts val="1100"/>
              <a:buFont typeface="Arial"/>
              <a:buNone/>
            </a:pPr>
            <a:r>
              <a:rPr lang="en-US" sz="1800"/>
              <a:t>As a developer, I would like to have navigation buttons on the homepage and plant selection view, so that users can transition from the home page to the plant selection view and back</a:t>
            </a:r>
            <a:endParaRPr sz="1800"/>
          </a:p>
          <a:p>
            <a:pPr indent="0" lvl="0" marL="0" marR="0" rtl="0" algn="l">
              <a:lnSpc>
                <a:spcPct val="100000"/>
              </a:lnSpc>
              <a:spcBef>
                <a:spcPts val="400"/>
              </a:spcBef>
              <a:spcAft>
                <a:spcPts val="0"/>
              </a:spcAft>
              <a:buClr>
                <a:srgbClr val="000000"/>
              </a:buClr>
              <a:buSzPts val="1100"/>
              <a:buFont typeface="Arial"/>
              <a:buNone/>
            </a:pPr>
            <a:r>
              <a:rPr lang="en-US" sz="1800"/>
              <a:t>Acceptance Criteria:</a:t>
            </a:r>
            <a:endParaRPr sz="1800"/>
          </a:p>
          <a:p>
            <a:pPr indent="-342900" lvl="0" marL="457200" marR="0" rtl="0" algn="l">
              <a:lnSpc>
                <a:spcPct val="100000"/>
              </a:lnSpc>
              <a:spcBef>
                <a:spcPts val="400"/>
              </a:spcBef>
              <a:spcAft>
                <a:spcPts val="0"/>
              </a:spcAft>
              <a:buSzPts val="1800"/>
              <a:buChar char="●"/>
            </a:pPr>
            <a:r>
              <a:rPr lang="en-US" sz="1800"/>
              <a:t>View loads with proper appearance and layout on all IOS devices</a:t>
            </a:r>
            <a:endParaRPr sz="1800"/>
          </a:p>
          <a:p>
            <a:pPr indent="-342900" lvl="0" marL="457200" marR="0" rtl="0" algn="l">
              <a:lnSpc>
                <a:spcPct val="100000"/>
              </a:lnSpc>
              <a:spcBef>
                <a:spcPts val="0"/>
              </a:spcBef>
              <a:spcAft>
                <a:spcPts val="0"/>
              </a:spcAft>
              <a:buSzPts val="1800"/>
              <a:buChar char="●"/>
            </a:pPr>
            <a:r>
              <a:rPr lang="en-US" sz="1800"/>
              <a:t>Transition form the homepage to the plant selection view occurs correctly</a:t>
            </a:r>
            <a:endParaRPr sz="1800"/>
          </a:p>
          <a:p>
            <a:pPr indent="-342900" lvl="0" marL="457200" marR="0" rtl="0" algn="l">
              <a:lnSpc>
                <a:spcPct val="100000"/>
              </a:lnSpc>
              <a:spcBef>
                <a:spcPts val="0"/>
              </a:spcBef>
              <a:spcAft>
                <a:spcPts val="0"/>
              </a:spcAft>
              <a:buSzPts val="1800"/>
              <a:buChar char="●"/>
            </a:pPr>
            <a:r>
              <a:rPr lang="en-US" sz="1800"/>
              <a:t>Table view properly  loads with the correct data</a:t>
            </a:r>
            <a:endParaRPr sz="1800"/>
          </a:p>
          <a:p>
            <a:pPr indent="-342900" lvl="0" marL="457200" marR="0" rtl="0" algn="l">
              <a:lnSpc>
                <a:spcPct val="100000"/>
              </a:lnSpc>
              <a:spcBef>
                <a:spcPts val="0"/>
              </a:spcBef>
              <a:spcAft>
                <a:spcPts val="0"/>
              </a:spcAft>
              <a:buSzPts val="1800"/>
              <a:buChar char="●"/>
            </a:pPr>
            <a:r>
              <a:rPr lang="en-US" sz="1800"/>
              <a:t>Selection is correctly displayed with the corresponding plant name</a:t>
            </a:r>
            <a:endParaRPr sz="1800"/>
          </a:p>
          <a:p>
            <a:pPr indent="-342900" lvl="0" marL="457200" marR="0" rtl="0" algn="l">
              <a:lnSpc>
                <a:spcPct val="100000"/>
              </a:lnSpc>
              <a:spcBef>
                <a:spcPts val="0"/>
              </a:spcBef>
              <a:spcAft>
                <a:spcPts val="0"/>
              </a:spcAft>
              <a:buSzPts val="1800"/>
              <a:buChar char="●"/>
            </a:pPr>
            <a:r>
              <a:rPr lang="en-US" sz="1800"/>
              <a:t>back button properly returns to the homepage</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type="title"/>
          </p:nvPr>
        </p:nvSpPr>
        <p:spPr>
          <a:xfrm>
            <a:off x="779475" y="392050"/>
            <a:ext cx="8088600" cy="1044600"/>
          </a:xfrm>
          <a:prstGeom prst="rect">
            <a:avLst/>
          </a:prstGeom>
          <a:noFill/>
          <a:ln>
            <a:noFill/>
          </a:ln>
        </p:spPr>
        <p:txBody>
          <a:bodyPr anchorCtr="0" anchor="b" bIns="45700" lIns="91425" spcFirstLastPara="1" rIns="91425" wrap="square" tIns="45700">
            <a:noAutofit/>
          </a:bodyPr>
          <a:lstStyle/>
          <a:p>
            <a:pPr indent="0" lvl="0" marL="0" rtl="0">
              <a:spcBef>
                <a:spcPts val="0"/>
              </a:spcBef>
              <a:spcAft>
                <a:spcPts val="0"/>
              </a:spcAft>
              <a:buClr>
                <a:schemeClr val="dk1"/>
              </a:buClr>
              <a:buFont typeface="Arial"/>
              <a:buNone/>
            </a:pPr>
            <a:r>
              <a:rPr lang="en-US"/>
              <a:t>User Story #677</a:t>
            </a:r>
            <a:endParaRPr/>
          </a:p>
          <a:p>
            <a:pPr indent="0" lvl="0" marL="0" rtl="0">
              <a:lnSpc>
                <a:spcPct val="115000"/>
              </a:lnSpc>
              <a:spcBef>
                <a:spcPts val="0"/>
              </a:spcBef>
              <a:spcAft>
                <a:spcPts val="0"/>
              </a:spcAft>
              <a:buClr>
                <a:schemeClr val="dk1"/>
              </a:buClr>
              <a:buSzPts val="1100"/>
              <a:buFont typeface="Arial"/>
              <a:buNone/>
            </a:pPr>
            <a:r>
              <a:rPr lang="en-US" sz="3000"/>
              <a:t>Create Fertilizer Recommendation view</a:t>
            </a:r>
            <a:endParaRPr sz="3000"/>
          </a:p>
        </p:txBody>
      </p:sp>
      <p:sp>
        <p:nvSpPr>
          <p:cNvPr id="245" name="Shape 245"/>
          <p:cNvSpPr txBox="1"/>
          <p:nvPr>
            <p:ph idx="1" type="body"/>
          </p:nvPr>
        </p:nvSpPr>
        <p:spPr>
          <a:xfrm>
            <a:off x="779475" y="1436650"/>
            <a:ext cx="49299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Clr>
                <a:schemeClr val="dk1"/>
              </a:buClr>
              <a:buSzPts val="1100"/>
              <a:buFont typeface="Arial"/>
              <a:buNone/>
            </a:pPr>
            <a:r>
              <a:rPr lang="en-US" sz="1800"/>
              <a:t>Description:</a:t>
            </a:r>
            <a:endParaRPr sz="1800"/>
          </a:p>
          <a:p>
            <a:pPr indent="457200" lvl="0" marL="457200" marR="0" rtl="0" algn="l">
              <a:lnSpc>
                <a:spcPct val="100000"/>
              </a:lnSpc>
              <a:spcBef>
                <a:spcPts val="400"/>
              </a:spcBef>
              <a:spcAft>
                <a:spcPts val="0"/>
              </a:spcAft>
              <a:buClr>
                <a:schemeClr val="dk1"/>
              </a:buClr>
              <a:buSzPts val="1100"/>
              <a:buFont typeface="Arial"/>
              <a:buNone/>
            </a:pPr>
            <a:r>
              <a:rPr lang="en-US" sz="1800"/>
              <a:t>As a developer, I would like for there to be a view to display the fertilizer recommendation, so that the servers response can be displayed to the user  </a:t>
            </a:r>
            <a:endParaRPr sz="1800"/>
          </a:p>
          <a:p>
            <a:pPr indent="457200" lvl="0" marL="457200" marR="0" rtl="0" algn="l">
              <a:lnSpc>
                <a:spcPct val="100000"/>
              </a:lnSpc>
              <a:spcBef>
                <a:spcPts val="400"/>
              </a:spcBef>
              <a:spcAft>
                <a:spcPts val="0"/>
              </a:spcAft>
              <a:buClr>
                <a:schemeClr val="dk1"/>
              </a:buClr>
              <a:buSzPts val="1100"/>
              <a:buFont typeface="Arial"/>
              <a:buNone/>
            </a:pPr>
            <a:r>
              <a:rPr lang="en-US" sz="1800"/>
              <a:t> </a:t>
            </a:r>
            <a:endParaRPr sz="1800"/>
          </a:p>
          <a:p>
            <a:pPr indent="0" lvl="0" marL="0" marR="0" rtl="0" algn="l">
              <a:lnSpc>
                <a:spcPct val="100000"/>
              </a:lnSpc>
              <a:spcBef>
                <a:spcPts val="400"/>
              </a:spcBef>
              <a:spcAft>
                <a:spcPts val="0"/>
              </a:spcAft>
              <a:buClr>
                <a:schemeClr val="dk1"/>
              </a:buClr>
              <a:buSzPts val="1100"/>
              <a:buFont typeface="Arial"/>
              <a:buNone/>
            </a:pPr>
            <a:r>
              <a:rPr lang="en-US" sz="1800"/>
              <a:t>Acceptance Criteria:</a:t>
            </a:r>
            <a:endParaRPr sz="1800"/>
          </a:p>
          <a:p>
            <a:pPr indent="-342900" lvl="0" marL="457200" marR="0" rtl="0" algn="l">
              <a:lnSpc>
                <a:spcPct val="100000"/>
              </a:lnSpc>
              <a:spcBef>
                <a:spcPts val="400"/>
              </a:spcBef>
              <a:spcAft>
                <a:spcPts val="0"/>
              </a:spcAft>
              <a:buSzPts val="1800"/>
              <a:buChar char="●"/>
            </a:pPr>
            <a:r>
              <a:rPr lang="en-US" sz="1800"/>
              <a:t>View load properly on device sizes</a:t>
            </a:r>
            <a:endParaRPr sz="1800"/>
          </a:p>
          <a:p>
            <a:pPr indent="-342900" lvl="0" marL="457200" marR="0" rtl="0" algn="l">
              <a:lnSpc>
                <a:spcPct val="100000"/>
              </a:lnSpc>
              <a:spcBef>
                <a:spcPts val="0"/>
              </a:spcBef>
              <a:spcAft>
                <a:spcPts val="0"/>
              </a:spcAft>
              <a:buSzPts val="1800"/>
              <a:buChar char="●"/>
            </a:pPr>
            <a:r>
              <a:rPr lang="en-US" sz="1800"/>
              <a:t>Response is according to specific plant data and server results </a:t>
            </a:r>
            <a:endParaRPr sz="1800"/>
          </a:p>
          <a:p>
            <a:pPr indent="457200" lvl="0" marL="457200" marR="0" rtl="0" algn="l">
              <a:lnSpc>
                <a:spcPct val="100000"/>
              </a:lnSpc>
              <a:spcBef>
                <a:spcPts val="400"/>
              </a:spcBef>
              <a:spcAft>
                <a:spcPts val="0"/>
              </a:spcAft>
              <a:buClr>
                <a:schemeClr val="dk1"/>
              </a:buClr>
              <a:buSzPts val="1100"/>
              <a:buFont typeface="Arial"/>
              <a:buNone/>
            </a:pPr>
            <a:r>
              <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Shape 251"/>
          <p:cNvSpPr txBox="1"/>
          <p:nvPr>
            <p:ph type="title"/>
          </p:nvPr>
        </p:nvSpPr>
        <p:spPr>
          <a:xfrm>
            <a:off x="569650" y="294450"/>
            <a:ext cx="7583400" cy="1120200"/>
          </a:xfrm>
          <a:prstGeom prst="rect">
            <a:avLst/>
          </a:prstGeom>
          <a:noFill/>
          <a:ln>
            <a:noFill/>
          </a:ln>
        </p:spPr>
        <p:txBody>
          <a:bodyPr anchorCtr="0" anchor="b" bIns="45700" lIns="91425" spcFirstLastPara="1" rIns="91425" wrap="square" tIns="45700">
            <a:noAutofit/>
          </a:bodyPr>
          <a:lstStyle/>
          <a:p>
            <a:pPr indent="0" lvl="0" marL="0" rtl="0">
              <a:spcBef>
                <a:spcPts val="0"/>
              </a:spcBef>
              <a:spcAft>
                <a:spcPts val="0"/>
              </a:spcAft>
              <a:buClr>
                <a:schemeClr val="dk1"/>
              </a:buClr>
              <a:buFont typeface="Arial"/>
              <a:buNone/>
            </a:pPr>
            <a:r>
              <a:rPr lang="en-US"/>
              <a:t>User Story #673</a:t>
            </a:r>
            <a:endParaRPr/>
          </a:p>
          <a:p>
            <a:pPr indent="0" lvl="0" marL="0" rtl="0">
              <a:spcBef>
                <a:spcPts val="0"/>
              </a:spcBef>
              <a:spcAft>
                <a:spcPts val="0"/>
              </a:spcAft>
              <a:buNone/>
            </a:pPr>
            <a:r>
              <a:rPr lang="en-US" sz="3000"/>
              <a:t>Improve the App’s Appearance and Layout</a:t>
            </a:r>
            <a:endParaRPr/>
          </a:p>
        </p:txBody>
      </p:sp>
      <p:sp>
        <p:nvSpPr>
          <p:cNvPr id="252" name="Shape 252"/>
          <p:cNvSpPr txBox="1"/>
          <p:nvPr>
            <p:ph idx="1" type="body"/>
          </p:nvPr>
        </p:nvSpPr>
        <p:spPr>
          <a:xfrm>
            <a:off x="779475" y="1828800"/>
            <a:ext cx="4927200" cy="4711500"/>
          </a:xfrm>
          <a:prstGeom prst="rect">
            <a:avLst/>
          </a:prstGeom>
          <a:noFill/>
          <a:ln>
            <a:noFill/>
          </a:ln>
        </p:spPr>
        <p:txBody>
          <a:bodyPr anchorCtr="0" anchor="t" bIns="45700" lIns="91425" spcFirstLastPara="1" rIns="91425" wrap="square" tIns="45700">
            <a:noAutofit/>
          </a:bodyPr>
          <a:lstStyle/>
          <a:p>
            <a:pPr indent="0" lvl="0" marL="0" rtl="0">
              <a:spcBef>
                <a:spcPts val="400"/>
              </a:spcBef>
              <a:spcAft>
                <a:spcPts val="0"/>
              </a:spcAft>
              <a:buClr>
                <a:schemeClr val="dk1"/>
              </a:buClr>
              <a:buSzPts val="1100"/>
              <a:buFont typeface="Arial"/>
              <a:buNone/>
            </a:pPr>
            <a:r>
              <a:rPr lang="en-US" sz="1800"/>
              <a:t>Description :</a:t>
            </a:r>
            <a:endParaRPr sz="1800"/>
          </a:p>
          <a:p>
            <a:pPr indent="457200" lvl="0" marL="457200" rtl="0">
              <a:spcBef>
                <a:spcPts val="400"/>
              </a:spcBef>
              <a:spcAft>
                <a:spcPts val="0"/>
              </a:spcAft>
              <a:buClr>
                <a:schemeClr val="dk1"/>
              </a:buClr>
              <a:buSzPts val="1100"/>
              <a:buFont typeface="Arial"/>
              <a:buNone/>
            </a:pPr>
            <a:r>
              <a:rPr lang="en-US" sz="1800"/>
              <a:t>As a product owner, I would like the look and layout of the app to better represent represent the purpose of the app, so that users find confidence in using the app and its fertilizer recommendations</a:t>
            </a:r>
            <a:endParaRPr sz="1800"/>
          </a:p>
          <a:p>
            <a:pPr indent="457200" lvl="0" marL="457200" rtl="0">
              <a:spcBef>
                <a:spcPts val="400"/>
              </a:spcBef>
              <a:spcAft>
                <a:spcPts val="0"/>
              </a:spcAft>
              <a:buClr>
                <a:schemeClr val="dk1"/>
              </a:buClr>
              <a:buSzPts val="1100"/>
              <a:buFont typeface="Arial"/>
              <a:buNone/>
            </a:pPr>
            <a:r>
              <a:t/>
            </a:r>
            <a:endParaRPr sz="1800"/>
          </a:p>
          <a:p>
            <a:pPr indent="0" lvl="0" marL="0" rtl="0">
              <a:spcBef>
                <a:spcPts val="400"/>
              </a:spcBef>
              <a:spcAft>
                <a:spcPts val="0"/>
              </a:spcAft>
              <a:buClr>
                <a:schemeClr val="dk1"/>
              </a:buClr>
              <a:buSzPts val="1100"/>
              <a:buFont typeface="Arial"/>
              <a:buNone/>
            </a:pPr>
            <a:r>
              <a:rPr lang="en-US" sz="1800"/>
              <a:t>Acceptance Criteria:</a:t>
            </a:r>
            <a:endParaRPr sz="1800"/>
          </a:p>
          <a:p>
            <a:pPr indent="-342900" lvl="0" marL="457200" rtl="0">
              <a:spcBef>
                <a:spcPts val="400"/>
              </a:spcBef>
              <a:spcAft>
                <a:spcPts val="0"/>
              </a:spcAft>
              <a:buSzPts val="1800"/>
              <a:buChar char="●"/>
            </a:pPr>
            <a:r>
              <a:rPr lang="en-US" sz="1800"/>
              <a:t>The app better reflects the feel and image of the power-point provided by the product owner</a:t>
            </a:r>
            <a:endParaRPr sz="1800"/>
          </a:p>
          <a:p>
            <a:pPr indent="-342900" lvl="0" marL="457200" rtl="0">
              <a:spcBef>
                <a:spcPts val="0"/>
              </a:spcBef>
              <a:spcAft>
                <a:spcPts val="0"/>
              </a:spcAft>
              <a:buSzPts val="1800"/>
              <a:buChar char="●"/>
            </a:pPr>
            <a:r>
              <a:rPr lang="en-US" sz="1800"/>
              <a:t>The descriptions on the app are better representative of the apps intentions as desired by the product owner</a:t>
            </a:r>
            <a:endParaRPr sz="1800"/>
          </a:p>
          <a:p>
            <a:pPr indent="0" lvl="0" marL="0" rtl="0">
              <a:spcBef>
                <a:spcPts val="2000"/>
              </a:spcBef>
              <a:spcAft>
                <a:spcPts val="0"/>
              </a:spcAft>
              <a:buClr>
                <a:schemeClr val="dk1"/>
              </a:buClr>
              <a:buSzPts val="1100"/>
              <a:buFont typeface="Arial"/>
              <a:buNone/>
            </a:pPr>
            <a:r>
              <a:t/>
            </a:r>
            <a:endParaRPr/>
          </a:p>
          <a:p>
            <a:pPr indent="0" lvl="0" marL="0" marR="0" rtl="0" algn="l">
              <a:spcBef>
                <a:spcPts val="20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type="title"/>
          </p:nvPr>
        </p:nvSpPr>
        <p:spPr>
          <a:xfrm>
            <a:off x="514275" y="276750"/>
            <a:ext cx="8243100" cy="1203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a:t>
            </a:r>
            <a:r>
              <a:rPr lang="en-US"/>
              <a:t>670: </a:t>
            </a:r>
            <a:r>
              <a:rPr lang="en-US" sz="3000"/>
              <a:t>Create Tab-Navigation &amp; Navigation Controllers</a:t>
            </a:r>
            <a:endParaRPr b="0" i="0" sz="3000" u="none" cap="none" strike="noStrike">
              <a:solidFill>
                <a:srgbClr val="001D4D"/>
              </a:solidFill>
              <a:latin typeface="Trebuchet MS"/>
              <a:ea typeface="Trebuchet MS"/>
              <a:cs typeface="Trebuchet MS"/>
              <a:sym typeface="Trebuchet MS"/>
            </a:endParaRPr>
          </a:p>
        </p:txBody>
      </p:sp>
      <p:sp>
        <p:nvSpPr>
          <p:cNvPr id="259" name="Shape 259"/>
          <p:cNvSpPr txBox="1"/>
          <p:nvPr>
            <p:ph idx="1" type="body"/>
          </p:nvPr>
        </p:nvSpPr>
        <p:spPr>
          <a:xfrm>
            <a:off x="779476" y="1480350"/>
            <a:ext cx="79779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None/>
            </a:pPr>
            <a:r>
              <a:rPr lang="en-US" sz="2000"/>
              <a:t>Description: </a:t>
            </a:r>
            <a:endParaRPr sz="2000"/>
          </a:p>
          <a:p>
            <a:pPr indent="457200" lvl="0" marL="457200" marR="0" rtl="0" algn="l">
              <a:lnSpc>
                <a:spcPct val="100000"/>
              </a:lnSpc>
              <a:spcBef>
                <a:spcPts val="400"/>
              </a:spcBef>
              <a:spcAft>
                <a:spcPts val="0"/>
              </a:spcAft>
              <a:buClr>
                <a:srgbClr val="000000"/>
              </a:buClr>
              <a:buSzPts val="1100"/>
              <a:buFont typeface="Arial"/>
              <a:buNone/>
            </a:pPr>
            <a:r>
              <a:rPr lang="en-US" sz="2000"/>
              <a:t>As a Developer, I would like to create a tab-bar navigation &amp; navigation controllers, so that users can seamlessly transition from one view to another and back throughout the application</a:t>
            </a:r>
            <a:endParaRPr sz="2000"/>
          </a:p>
          <a:p>
            <a:pPr indent="0" lvl="0" marL="0" marR="0" rtl="0" algn="l">
              <a:lnSpc>
                <a:spcPct val="100000"/>
              </a:lnSpc>
              <a:spcBef>
                <a:spcPts val="400"/>
              </a:spcBef>
              <a:spcAft>
                <a:spcPts val="0"/>
              </a:spcAft>
              <a:buClr>
                <a:srgbClr val="000000"/>
              </a:buClr>
              <a:buSzPts val="1100"/>
              <a:buFont typeface="Arial"/>
              <a:buNone/>
            </a:pPr>
            <a:r>
              <a:rPr lang="en-US" sz="2000"/>
              <a:t>Acceptance Criteria:</a:t>
            </a:r>
            <a:endParaRPr sz="2000"/>
          </a:p>
          <a:p>
            <a:pPr indent="-355600" lvl="0" marL="457200" marR="0" rtl="0" algn="l">
              <a:lnSpc>
                <a:spcPct val="100000"/>
              </a:lnSpc>
              <a:spcBef>
                <a:spcPts val="400"/>
              </a:spcBef>
              <a:spcAft>
                <a:spcPts val="0"/>
              </a:spcAft>
              <a:buSzPts val="2000"/>
              <a:buChar char="●"/>
            </a:pPr>
            <a:r>
              <a:rPr lang="en-US" sz="2000"/>
              <a:t>Tab view appears in all views with appropriate titles and images for the corresponding tabs</a:t>
            </a:r>
            <a:endParaRPr sz="2000"/>
          </a:p>
          <a:p>
            <a:pPr indent="-355600" lvl="0" marL="457200" marR="0" rtl="0" algn="l">
              <a:lnSpc>
                <a:spcPct val="100000"/>
              </a:lnSpc>
              <a:spcBef>
                <a:spcPts val="0"/>
              </a:spcBef>
              <a:spcAft>
                <a:spcPts val="0"/>
              </a:spcAft>
              <a:buSzPts val="2000"/>
              <a:buChar char="●"/>
            </a:pPr>
            <a:r>
              <a:rPr lang="en-US" sz="2000"/>
              <a:t>Clicking on the tab changes view to appropriate tab and clicking back on previous tab returns it to the state in which it had previously been in</a:t>
            </a:r>
            <a:endParaRPr sz="2000"/>
          </a:p>
          <a:p>
            <a:pPr indent="-355600" lvl="0" marL="457200" marR="0" rtl="0" algn="l">
              <a:lnSpc>
                <a:spcPct val="100000"/>
              </a:lnSpc>
              <a:spcBef>
                <a:spcPts val="0"/>
              </a:spcBef>
              <a:spcAft>
                <a:spcPts val="0"/>
              </a:spcAft>
              <a:buSzPts val="2000"/>
              <a:buChar char="●"/>
            </a:pPr>
            <a:r>
              <a:rPr lang="en-US" sz="2000"/>
              <a:t>Navigation title and return buttons properly appear at the top of the application for each view</a:t>
            </a:r>
            <a:endParaRPr sz="2000"/>
          </a:p>
          <a:p>
            <a:pPr indent="-355600" lvl="0" marL="457200" marR="0" rtl="0" algn="l">
              <a:lnSpc>
                <a:spcPct val="100000"/>
              </a:lnSpc>
              <a:spcBef>
                <a:spcPts val="0"/>
              </a:spcBef>
              <a:spcAft>
                <a:spcPts val="0"/>
              </a:spcAft>
              <a:buSzPts val="2000"/>
              <a:buChar char="●"/>
            </a:pPr>
            <a:r>
              <a:rPr lang="en-US" sz="2000"/>
              <a:t>return buttons on the navigation bar perform transition back to previous view</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Shape 265"/>
          <p:cNvSpPr txBox="1"/>
          <p:nvPr>
            <p:ph type="title"/>
          </p:nvPr>
        </p:nvSpPr>
        <p:spPr>
          <a:xfrm>
            <a:off x="514425" y="254525"/>
            <a:ext cx="8044200" cy="12705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a:t>
            </a:r>
            <a:r>
              <a:rPr lang="en-US"/>
              <a:t>667</a:t>
            </a:r>
            <a:endParaRPr/>
          </a:p>
          <a:p>
            <a:pPr indent="0" lvl="0" marL="0" marR="0" rtl="0" algn="l">
              <a:spcBef>
                <a:spcPts val="0"/>
              </a:spcBef>
              <a:spcAft>
                <a:spcPts val="0"/>
              </a:spcAft>
              <a:buNone/>
            </a:pPr>
            <a:r>
              <a:rPr lang="en-US"/>
              <a:t>Create Homepage</a:t>
            </a:r>
            <a:endParaRPr b="0" i="0" sz="2400" u="none" cap="none" strike="noStrike">
              <a:solidFill>
                <a:srgbClr val="001D4D"/>
              </a:solidFill>
              <a:latin typeface="Trebuchet MS"/>
              <a:ea typeface="Trebuchet MS"/>
              <a:cs typeface="Trebuchet MS"/>
              <a:sym typeface="Trebuchet MS"/>
            </a:endParaRPr>
          </a:p>
        </p:txBody>
      </p:sp>
      <p:sp>
        <p:nvSpPr>
          <p:cNvPr id="266" name="Shape 266"/>
          <p:cNvSpPr txBox="1"/>
          <p:nvPr>
            <p:ph idx="1" type="body"/>
          </p:nvPr>
        </p:nvSpPr>
        <p:spPr>
          <a:xfrm>
            <a:off x="779475" y="1828800"/>
            <a:ext cx="4410900" cy="4532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None/>
            </a:pPr>
            <a:r>
              <a:rPr lang="en-US" sz="2000"/>
              <a:t>Description: </a:t>
            </a:r>
            <a:endParaRPr sz="2000"/>
          </a:p>
          <a:p>
            <a:pPr indent="457200" lvl="0" marL="0" marR="0" rtl="0" algn="l">
              <a:lnSpc>
                <a:spcPct val="100000"/>
              </a:lnSpc>
              <a:spcBef>
                <a:spcPts val="400"/>
              </a:spcBef>
              <a:spcAft>
                <a:spcPts val="0"/>
              </a:spcAft>
              <a:buClr>
                <a:srgbClr val="000000"/>
              </a:buClr>
              <a:buSzPts val="1100"/>
              <a:buFont typeface="Arial"/>
              <a:buNone/>
            </a:pPr>
            <a:r>
              <a:rPr lang="en-US" sz="2000"/>
              <a:t>As a developer, I would like to have the application open to a homepage, so that users are greeted with a logo, description, and buttons to login and navigate the app.</a:t>
            </a:r>
            <a:endParaRPr sz="2000"/>
          </a:p>
          <a:p>
            <a:pPr indent="0" lvl="0" marL="0" marR="0" rtl="0" algn="l">
              <a:lnSpc>
                <a:spcPct val="100000"/>
              </a:lnSpc>
              <a:spcBef>
                <a:spcPts val="400"/>
              </a:spcBef>
              <a:spcAft>
                <a:spcPts val="0"/>
              </a:spcAft>
              <a:buClr>
                <a:srgbClr val="000000"/>
              </a:buClr>
              <a:buSzPts val="1100"/>
              <a:buFont typeface="Arial"/>
              <a:buNone/>
            </a:pPr>
            <a:r>
              <a:t/>
            </a:r>
            <a:endParaRPr sz="2000"/>
          </a:p>
          <a:p>
            <a:pPr indent="0" lvl="0" marL="0" marR="0" rtl="0" algn="l">
              <a:lnSpc>
                <a:spcPct val="100000"/>
              </a:lnSpc>
              <a:spcBef>
                <a:spcPts val="400"/>
              </a:spcBef>
              <a:spcAft>
                <a:spcPts val="0"/>
              </a:spcAft>
              <a:buClr>
                <a:srgbClr val="000000"/>
              </a:buClr>
              <a:buSzPts val="1100"/>
              <a:buFont typeface="Arial"/>
              <a:buNone/>
            </a:pPr>
            <a:r>
              <a:rPr lang="en-US" sz="2000"/>
              <a:t>Acceptance Criteria:</a:t>
            </a:r>
            <a:endParaRPr sz="2000"/>
          </a:p>
          <a:p>
            <a:pPr indent="-355600" lvl="0" marL="457200" marR="0" rtl="0" algn="l">
              <a:lnSpc>
                <a:spcPct val="100000"/>
              </a:lnSpc>
              <a:spcBef>
                <a:spcPts val="400"/>
              </a:spcBef>
              <a:spcAft>
                <a:spcPts val="0"/>
              </a:spcAft>
              <a:buSzPts val="2000"/>
              <a:buChar char="●"/>
            </a:pPr>
            <a:r>
              <a:rPr lang="en-US" sz="2000"/>
              <a:t>Loads with proper appearance and layout on all IOS devices</a:t>
            </a:r>
            <a:endParaRPr sz="2000"/>
          </a:p>
          <a:p>
            <a:pPr indent="-355600" lvl="0" marL="457200" marR="0" rtl="0" algn="l">
              <a:lnSpc>
                <a:spcPct val="100000"/>
              </a:lnSpc>
              <a:spcBef>
                <a:spcPts val="0"/>
              </a:spcBef>
              <a:spcAft>
                <a:spcPts val="0"/>
              </a:spcAft>
              <a:buSzPts val="2000"/>
              <a:buChar char="●"/>
            </a:pPr>
            <a:r>
              <a:rPr lang="en-US" sz="2000"/>
              <a:t>Button clicks respond with appropriate interactions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Shape 272"/>
          <p:cNvSpPr txBox="1"/>
          <p:nvPr>
            <p:ph type="title"/>
          </p:nvPr>
        </p:nvSpPr>
        <p:spPr>
          <a:xfrm>
            <a:off x="705075" y="252900"/>
            <a:ext cx="7583400" cy="8157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graphicFrame>
        <p:nvGraphicFramePr>
          <p:cNvPr id="273" name="Shape 273"/>
          <p:cNvGraphicFramePr/>
          <p:nvPr/>
        </p:nvGraphicFramePr>
        <p:xfrm>
          <a:off x="276200" y="1095375"/>
          <a:ext cx="3000000" cy="3000000"/>
        </p:xfrm>
        <a:graphic>
          <a:graphicData uri="http://schemas.openxmlformats.org/drawingml/2006/table">
            <a:tbl>
              <a:tblPr>
                <a:noFill/>
                <a:tableStyleId>{16D71636-2007-43CD-BB3D-D48181003B1C}</a:tableStyleId>
              </a:tblPr>
              <a:tblGrid>
                <a:gridCol w="1093550"/>
                <a:gridCol w="2968225"/>
              </a:tblGrid>
              <a:tr h="549100">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Test Case ID</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Photo_Lyrary_Permisions</a:t>
                      </a:r>
                      <a:endParaRPr>
                        <a:solidFill>
                          <a:srgbClr val="001D4D"/>
                        </a:solidFill>
                        <a:latin typeface="Trebuchet MS"/>
                        <a:ea typeface="Trebuchet MS"/>
                        <a:cs typeface="Trebuchet MS"/>
                        <a:sym typeface="Trebuchet MS"/>
                      </a:endParaRPr>
                    </a:p>
                  </a:txBody>
                  <a:tcPr marT="63500" marB="63500" marR="63500" marL="63500"/>
                </a:tc>
              </a:tr>
              <a:tr h="93057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Description/Summary of Test</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Test to ensure that app properly request for permission to view photo library </a:t>
                      </a:r>
                      <a:endParaRPr>
                        <a:solidFill>
                          <a:srgbClr val="001D4D"/>
                        </a:solidFill>
                        <a:latin typeface="Trebuchet MS"/>
                        <a:ea typeface="Trebuchet MS"/>
                        <a:cs typeface="Trebuchet MS"/>
                        <a:sym typeface="Trebuchet MS"/>
                      </a:endParaRPr>
                    </a:p>
                  </a:txBody>
                  <a:tcPr marT="63500" marB="63500" marR="63500" marL="63500"/>
                </a:tc>
              </a:tr>
              <a:tr h="93057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Pre-Condition</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The user is in the image picker view and clicks Import Image, &amp; and has not previously granted the app permission</a:t>
                      </a:r>
                      <a:endParaRPr>
                        <a:solidFill>
                          <a:srgbClr val="001D4D"/>
                        </a:solidFill>
                        <a:latin typeface="Trebuchet MS"/>
                        <a:ea typeface="Trebuchet MS"/>
                        <a:cs typeface="Trebuchet MS"/>
                        <a:sym typeface="Trebuchet MS"/>
                      </a:endParaRPr>
                    </a:p>
                  </a:txBody>
                  <a:tcPr marT="63500" marB="63500" marR="63500" marL="63500"/>
                </a:tc>
              </a:tr>
              <a:tr h="73982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Expected Result</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IOS photo library is opened up and request notification pop-up displayed</a:t>
                      </a:r>
                      <a:endParaRPr>
                        <a:solidFill>
                          <a:srgbClr val="001D4D"/>
                        </a:solidFill>
                        <a:latin typeface="Trebuchet MS"/>
                        <a:ea typeface="Trebuchet MS"/>
                        <a:cs typeface="Trebuchet MS"/>
                        <a:sym typeface="Trebuchet MS"/>
                      </a:endParaRPr>
                    </a:p>
                  </a:txBody>
                  <a:tcPr marT="63500" marB="63500" marR="63500" marL="63500"/>
                </a:tc>
              </a:tr>
              <a:tr h="549100">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Actual Result</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IOS photo library was opened up with request notification</a:t>
                      </a:r>
                      <a:endParaRPr>
                        <a:solidFill>
                          <a:srgbClr val="001D4D"/>
                        </a:solidFill>
                        <a:latin typeface="Trebuchet MS"/>
                        <a:ea typeface="Trebuchet MS"/>
                        <a:cs typeface="Trebuchet MS"/>
                        <a:sym typeface="Trebuchet MS"/>
                      </a:endParaRPr>
                    </a:p>
                  </a:txBody>
                  <a:tcPr marT="63500" marB="63500" marR="63500" marL="63500"/>
                </a:tc>
              </a:tr>
              <a:tr h="549100">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Status (Pass/Fail)</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Pass</a:t>
                      </a:r>
                      <a:endParaRPr>
                        <a:solidFill>
                          <a:srgbClr val="001D4D"/>
                        </a:solidFill>
                        <a:latin typeface="Trebuchet MS"/>
                        <a:ea typeface="Trebuchet MS"/>
                        <a:cs typeface="Trebuchet MS"/>
                        <a:sym typeface="Trebuchet MS"/>
                      </a:endParaRPr>
                    </a:p>
                  </a:txBody>
                  <a:tcPr marT="63500" marB="63500" marR="63500" marL="63500"/>
                </a:tc>
              </a:tr>
            </a:tbl>
          </a:graphicData>
        </a:graphic>
      </p:graphicFrame>
      <p:graphicFrame>
        <p:nvGraphicFramePr>
          <p:cNvPr id="274" name="Shape 274"/>
          <p:cNvGraphicFramePr/>
          <p:nvPr/>
        </p:nvGraphicFramePr>
        <p:xfrm>
          <a:off x="4575450" y="1095363"/>
          <a:ext cx="3000000" cy="3000000"/>
        </p:xfrm>
        <a:graphic>
          <a:graphicData uri="http://schemas.openxmlformats.org/drawingml/2006/table">
            <a:tbl>
              <a:tblPr>
                <a:noFill/>
                <a:tableStyleId>{16D71636-2007-43CD-BB3D-D48181003B1C}</a:tableStyleId>
              </a:tblPr>
              <a:tblGrid>
                <a:gridCol w="1093550"/>
                <a:gridCol w="2968225"/>
              </a:tblGrid>
              <a:tr h="66277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Test Case ID</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ImportImage_Button_Pressed</a:t>
                      </a:r>
                      <a:endParaRPr>
                        <a:solidFill>
                          <a:srgbClr val="001D4D"/>
                        </a:solidFill>
                        <a:latin typeface="Trebuchet MS"/>
                        <a:ea typeface="Trebuchet MS"/>
                        <a:cs typeface="Trebuchet MS"/>
                        <a:sym typeface="Trebuchet MS"/>
                      </a:endParaRPr>
                    </a:p>
                  </a:txBody>
                  <a:tcPr marT="63500" marB="63500" marR="63500" marL="63500"/>
                </a:tc>
              </a:tr>
              <a:tr h="1123200">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Description/Summary of Test</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Test to see if ImportImage button callas IOS photo library</a:t>
                      </a:r>
                      <a:endParaRPr>
                        <a:solidFill>
                          <a:srgbClr val="001D4D"/>
                        </a:solidFill>
                        <a:latin typeface="Trebuchet MS"/>
                        <a:ea typeface="Trebuchet MS"/>
                        <a:cs typeface="Trebuchet MS"/>
                        <a:sym typeface="Trebuchet MS"/>
                      </a:endParaRPr>
                    </a:p>
                  </a:txBody>
                  <a:tcPr marT="63500" marB="63500" marR="63500" marL="63500"/>
                </a:tc>
              </a:tr>
              <a:tr h="892950">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Pre-Condition</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The user is in the image picker view and clicks Import Image</a:t>
                      </a:r>
                      <a:endParaRPr>
                        <a:solidFill>
                          <a:srgbClr val="001D4D"/>
                        </a:solidFill>
                        <a:latin typeface="Trebuchet MS"/>
                        <a:ea typeface="Trebuchet MS"/>
                        <a:cs typeface="Trebuchet MS"/>
                        <a:sym typeface="Trebuchet MS"/>
                      </a:endParaRPr>
                    </a:p>
                  </a:txBody>
                  <a:tcPr marT="63500" marB="63500" marR="63500" marL="63500"/>
                </a:tc>
              </a:tr>
              <a:tr h="66277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Expected Result</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IOS photo library is opened up</a:t>
                      </a:r>
                      <a:endParaRPr>
                        <a:solidFill>
                          <a:srgbClr val="001D4D"/>
                        </a:solidFill>
                        <a:latin typeface="Trebuchet MS"/>
                        <a:ea typeface="Trebuchet MS"/>
                        <a:cs typeface="Trebuchet MS"/>
                        <a:sym typeface="Trebuchet MS"/>
                      </a:endParaRPr>
                    </a:p>
                  </a:txBody>
                  <a:tcPr marT="63500" marB="63500" marR="63500" marL="63500"/>
                </a:tc>
              </a:tr>
              <a:tr h="66277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Actual Result</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IOS photo library was opened up</a:t>
                      </a:r>
                      <a:endParaRPr>
                        <a:solidFill>
                          <a:srgbClr val="001D4D"/>
                        </a:solidFill>
                        <a:latin typeface="Trebuchet MS"/>
                        <a:ea typeface="Trebuchet MS"/>
                        <a:cs typeface="Trebuchet MS"/>
                        <a:sym typeface="Trebuchet MS"/>
                      </a:endParaRPr>
                    </a:p>
                  </a:txBody>
                  <a:tcPr marT="63500" marB="63500" marR="63500" marL="63500"/>
                </a:tc>
              </a:tr>
              <a:tr h="662775">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Status (Pass/Fail)</a:t>
                      </a:r>
                      <a:endParaRPr>
                        <a:solidFill>
                          <a:srgbClr val="001D4D"/>
                        </a:solidFill>
                        <a:latin typeface="Trebuchet MS"/>
                        <a:ea typeface="Trebuchet MS"/>
                        <a:cs typeface="Trebuchet MS"/>
                        <a:sym typeface="Trebuchet MS"/>
                      </a:endParaRPr>
                    </a:p>
                  </a:txBody>
                  <a:tcPr marT="63500" marB="63500" marR="63500" marL="63500"/>
                </a:tc>
                <a:tc>
                  <a:txBody>
                    <a:bodyPr>
                      <a:noAutofit/>
                    </a:bodyPr>
                    <a:lstStyle/>
                    <a:p>
                      <a:pPr indent="457200" lvl="0" marL="0" marR="0" rtl="0" algn="l">
                        <a:lnSpc>
                          <a:spcPct val="100000"/>
                        </a:lnSpc>
                        <a:spcBef>
                          <a:spcPts val="400"/>
                        </a:spcBef>
                        <a:spcAft>
                          <a:spcPts val="0"/>
                        </a:spcAft>
                        <a:buNone/>
                      </a:pPr>
                      <a:r>
                        <a:rPr lang="en-US">
                          <a:solidFill>
                            <a:srgbClr val="001D4D"/>
                          </a:solidFill>
                          <a:latin typeface="Trebuchet MS"/>
                          <a:ea typeface="Trebuchet MS"/>
                          <a:cs typeface="Trebuchet MS"/>
                          <a:sym typeface="Trebuchet MS"/>
                        </a:rPr>
                        <a:t>Pass</a:t>
                      </a:r>
                      <a:endParaRPr>
                        <a:solidFill>
                          <a:srgbClr val="001D4D"/>
                        </a:solidFill>
                        <a:latin typeface="Trebuchet MS"/>
                        <a:ea typeface="Trebuchet MS"/>
                        <a:cs typeface="Trebuchet MS"/>
                        <a:sym typeface="Trebuchet MS"/>
                      </a:endParaRPr>
                    </a:p>
                  </a:txBody>
                  <a:tcPr marT="63500" marB="63500" marR="63500" marL="63500"/>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Shape 280"/>
          <p:cNvSpPr txBox="1"/>
          <p:nvPr>
            <p:ph type="title"/>
          </p:nvPr>
        </p:nvSpPr>
        <p:spPr>
          <a:xfrm>
            <a:off x="780300" y="357025"/>
            <a:ext cx="7583400" cy="5628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81" name="Shape 281"/>
          <p:cNvSpPr txBox="1"/>
          <p:nvPr>
            <p:ph idx="1" type="body"/>
          </p:nvPr>
        </p:nvSpPr>
        <p:spPr>
          <a:xfrm>
            <a:off x="780300" y="919825"/>
            <a:ext cx="7583400" cy="4090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Dr horticulture is an  app that helps to mitigate over fertilization</a:t>
            </a:r>
            <a:endParaRPr/>
          </a:p>
          <a:p>
            <a:pPr indent="0" lvl="0" marL="0" marR="0" rtl="0" algn="ctr">
              <a:spcBef>
                <a:spcPts val="2000"/>
              </a:spcBef>
              <a:spcAft>
                <a:spcPts val="0"/>
              </a:spcAft>
              <a:buNone/>
            </a:pPr>
            <a:r>
              <a:rPr lang="en-US" sz="2400"/>
              <a:t>Any Questions?</a:t>
            </a:r>
            <a:endParaRPr sz="2400"/>
          </a:p>
          <a:p>
            <a:pPr indent="0" lvl="0" marL="0" marR="0" rtl="0" algn="ctr">
              <a:spcBef>
                <a:spcPts val="2000"/>
              </a:spcBef>
              <a:spcAft>
                <a:spcPts val="0"/>
              </a:spcAft>
              <a:buNone/>
            </a:pPr>
            <a:r>
              <a:t/>
            </a:r>
            <a:endParaRPr sz="2400"/>
          </a:p>
          <a:p>
            <a:pPr indent="0" lvl="0" marL="0" rtl="0">
              <a:spcBef>
                <a:spcPts val="2000"/>
              </a:spcBef>
              <a:spcAft>
                <a:spcPts val="0"/>
              </a:spcAft>
              <a:buNone/>
            </a:pPr>
            <a:r>
              <a:rPr lang="en-US"/>
              <a:t>Thank You!</a:t>
            </a:r>
            <a:endParaRPr/>
          </a:p>
          <a:p>
            <a:pPr indent="0" lvl="0" marL="0" marR="0" rtl="0" algn="l">
              <a:spcBef>
                <a:spcPts val="2000"/>
              </a:spcBef>
              <a:spcAft>
                <a:spcPts val="0"/>
              </a:spcAft>
              <a:buNone/>
            </a:pPr>
            <a:r>
              <a:rPr lang="en-US"/>
              <a:t>Jose Nunez, emai: jnune123@fiu.edu</a:t>
            </a:r>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82" name="Shape 282"/>
          <p:cNvPicPr preferRelativeResize="0"/>
          <p:nvPr/>
        </p:nvPicPr>
        <p:blipFill>
          <a:blip r:embed="rId3">
            <a:alphaModFix/>
          </a:blip>
          <a:stretch>
            <a:fillRect/>
          </a:stretch>
        </p:blipFill>
        <p:spPr>
          <a:xfrm>
            <a:off x="201388" y="5010625"/>
            <a:ext cx="2061899" cy="929875"/>
          </a:xfrm>
          <a:prstGeom prst="rect">
            <a:avLst/>
          </a:prstGeom>
          <a:noFill/>
          <a:ln>
            <a:noFill/>
          </a:ln>
        </p:spPr>
      </p:pic>
      <p:pic>
        <p:nvPicPr>
          <p:cNvPr id="283" name="Shape 283"/>
          <p:cNvPicPr preferRelativeResize="0"/>
          <p:nvPr/>
        </p:nvPicPr>
        <p:blipFill>
          <a:blip r:embed="rId4">
            <a:alphaModFix/>
          </a:blip>
          <a:stretch>
            <a:fillRect/>
          </a:stretch>
        </p:blipFill>
        <p:spPr>
          <a:xfrm>
            <a:off x="5953038" y="5066050"/>
            <a:ext cx="2989550" cy="874451"/>
          </a:xfrm>
          <a:prstGeom prst="rect">
            <a:avLst/>
          </a:prstGeom>
          <a:noFill/>
          <a:ln>
            <a:noFill/>
          </a:ln>
        </p:spPr>
      </p:pic>
      <p:pic>
        <p:nvPicPr>
          <p:cNvPr id="284" name="Shape 284"/>
          <p:cNvPicPr preferRelativeResize="0"/>
          <p:nvPr/>
        </p:nvPicPr>
        <p:blipFill>
          <a:blip r:embed="rId5">
            <a:alphaModFix/>
          </a:blip>
          <a:stretch>
            <a:fillRect/>
          </a:stretch>
        </p:blipFill>
        <p:spPr>
          <a:xfrm>
            <a:off x="2456250" y="5010628"/>
            <a:ext cx="3303814" cy="929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title"/>
          </p:nvPr>
        </p:nvSpPr>
        <p:spPr>
          <a:xfrm>
            <a:off x="817953" y="511636"/>
            <a:ext cx="5583600" cy="7353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
        <p:nvSpPr>
          <p:cNvPr id="159" name="Shape 159"/>
          <p:cNvSpPr txBox="1"/>
          <p:nvPr>
            <p:ph idx="1" type="body"/>
          </p:nvPr>
        </p:nvSpPr>
        <p:spPr>
          <a:xfrm>
            <a:off x="475600" y="1169625"/>
            <a:ext cx="8038800" cy="706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None/>
            </a:pPr>
            <a:r>
              <a:rPr lang="en-US"/>
              <a:t>Over f</a:t>
            </a:r>
            <a:r>
              <a:rPr lang="en-US"/>
              <a:t>ertilization</a:t>
            </a:r>
            <a:r>
              <a:rPr lang="en-US"/>
              <a:t> Dangers and environmental impact:</a:t>
            </a:r>
            <a:endParaRPr sz="1800"/>
          </a:p>
        </p:txBody>
      </p:sp>
      <p:pic>
        <p:nvPicPr>
          <p:cNvPr id="160" name="Shape 160"/>
          <p:cNvPicPr preferRelativeResize="0"/>
          <p:nvPr/>
        </p:nvPicPr>
        <p:blipFill>
          <a:blip r:embed="rId3">
            <a:alphaModFix/>
          </a:blip>
          <a:stretch>
            <a:fillRect/>
          </a:stretch>
        </p:blipFill>
        <p:spPr>
          <a:xfrm>
            <a:off x="556550" y="1876324"/>
            <a:ext cx="4998329" cy="3583198"/>
          </a:xfrm>
          <a:prstGeom prst="rect">
            <a:avLst/>
          </a:prstGeom>
          <a:noFill/>
          <a:ln>
            <a:noFill/>
          </a:ln>
        </p:spPr>
      </p:pic>
      <p:sp>
        <p:nvSpPr>
          <p:cNvPr id="161" name="Shape 161"/>
          <p:cNvSpPr txBox="1"/>
          <p:nvPr/>
        </p:nvSpPr>
        <p:spPr>
          <a:xfrm>
            <a:off x="556550" y="5179875"/>
            <a:ext cx="5385000" cy="1049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000"/>
              </a:spcBef>
              <a:spcAft>
                <a:spcPts val="0"/>
              </a:spcAft>
              <a:buNone/>
            </a:pPr>
            <a:r>
              <a:rPr lang="en-US" sz="2200">
                <a:solidFill>
                  <a:srgbClr val="001D4D"/>
                </a:solidFill>
                <a:latin typeface="Trebuchet MS"/>
                <a:ea typeface="Trebuchet MS"/>
                <a:cs typeface="Trebuchet MS"/>
                <a:sym typeface="Trebuchet MS"/>
              </a:rPr>
              <a:t>Algal bloom in Lake Okeechobee, FL, July 2017</a:t>
            </a:r>
            <a:endParaRPr sz="2200">
              <a:solidFill>
                <a:srgbClr val="001D4D"/>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Shape 16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
        <p:nvSpPr>
          <p:cNvPr id="168" name="Shape 168"/>
          <p:cNvSpPr txBox="1"/>
          <p:nvPr>
            <p:ph idx="1" type="body"/>
          </p:nvPr>
        </p:nvSpPr>
        <p:spPr>
          <a:xfrm>
            <a:off x="558588" y="16685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lang="en-US"/>
              <a:t>Dr Horticulture app; The solution to over fertilization:</a:t>
            </a:r>
            <a:endParaRPr/>
          </a:p>
          <a:p>
            <a:pPr indent="0" lvl="0" marL="0" marR="0" rtl="0" algn="l">
              <a:lnSpc>
                <a:spcPct val="100000"/>
              </a:lnSpc>
              <a:spcBef>
                <a:spcPts val="2000"/>
              </a:spcBef>
              <a:spcAft>
                <a:spcPts val="0"/>
              </a:spcAft>
              <a:buNone/>
            </a:pPr>
            <a:r>
              <a:t/>
            </a:r>
            <a:endParaRPr sz="1800"/>
          </a:p>
        </p:txBody>
      </p:sp>
      <p:pic>
        <p:nvPicPr>
          <p:cNvPr id="169" name="Shape 169"/>
          <p:cNvPicPr preferRelativeResize="0"/>
          <p:nvPr/>
        </p:nvPicPr>
        <p:blipFill>
          <a:blip r:embed="rId3">
            <a:alphaModFix/>
          </a:blip>
          <a:stretch>
            <a:fillRect/>
          </a:stretch>
        </p:blipFill>
        <p:spPr>
          <a:xfrm>
            <a:off x="558600" y="2291850"/>
            <a:ext cx="7583476" cy="344061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Shape 17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sp>
        <p:nvSpPr>
          <p:cNvPr id="176" name="Shape 176"/>
          <p:cNvSpPr txBox="1"/>
          <p:nvPr/>
        </p:nvSpPr>
        <p:spPr>
          <a:xfrm>
            <a:off x="779475" y="1425600"/>
            <a:ext cx="2806200" cy="423600"/>
          </a:xfrm>
          <a:prstGeom prst="rect">
            <a:avLst/>
          </a:prstGeom>
          <a:noFill/>
          <a:ln>
            <a:noFill/>
          </a:ln>
        </p:spPr>
        <p:txBody>
          <a:bodyPr anchorCtr="0" anchor="b" bIns="91425" lIns="91425" spcFirstLastPara="1" rIns="91425" wrap="square" tIns="91425">
            <a:noAutofit/>
          </a:bodyPr>
          <a:lstStyle/>
          <a:p>
            <a:pPr indent="0" lvl="0" marL="0">
              <a:spcBef>
                <a:spcPts val="0"/>
              </a:spcBef>
              <a:spcAft>
                <a:spcPts val="0"/>
              </a:spcAft>
              <a:buNone/>
            </a:pPr>
            <a:r>
              <a:rPr lang="en-US" sz="2200">
                <a:solidFill>
                  <a:srgbClr val="001D4D"/>
                </a:solidFill>
                <a:latin typeface="Trebuchet MS"/>
                <a:ea typeface="Trebuchet MS"/>
                <a:cs typeface="Trebuchet MS"/>
                <a:sym typeface="Trebuchet MS"/>
              </a:rPr>
              <a:t>Use Case Diagram:</a:t>
            </a:r>
            <a:endParaRPr sz="2200"/>
          </a:p>
        </p:txBody>
      </p:sp>
      <p:pic>
        <p:nvPicPr>
          <p:cNvPr id="177" name="Shape 177"/>
          <p:cNvPicPr preferRelativeResize="0"/>
          <p:nvPr/>
        </p:nvPicPr>
        <p:blipFill>
          <a:blip r:embed="rId3">
            <a:alphaModFix/>
          </a:blip>
          <a:stretch>
            <a:fillRect/>
          </a:stretch>
        </p:blipFill>
        <p:spPr>
          <a:xfrm>
            <a:off x="779475" y="1849200"/>
            <a:ext cx="4949375" cy="46941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sp>
        <p:nvSpPr>
          <p:cNvPr id="184" name="Shape 184"/>
          <p:cNvSpPr txBox="1"/>
          <p:nvPr>
            <p:ph idx="1" type="body"/>
          </p:nvPr>
        </p:nvSpPr>
        <p:spPr>
          <a:xfrm>
            <a:off x="215850" y="1425600"/>
            <a:ext cx="4948500" cy="4934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a:t>Architectural Patterns used to design the system:</a:t>
            </a:r>
            <a:endParaRPr/>
          </a:p>
          <a:p>
            <a:pPr indent="-368300" lvl="0" marL="457200" marR="0" rtl="0" algn="l">
              <a:spcBef>
                <a:spcPts val="2000"/>
              </a:spcBef>
              <a:spcAft>
                <a:spcPts val="0"/>
              </a:spcAft>
              <a:buSzPts val="2200"/>
              <a:buChar char="●"/>
            </a:pPr>
            <a:r>
              <a:rPr lang="en-US"/>
              <a:t>Model-View-Controller: used for the designing of the applications user interface (front-end)</a:t>
            </a:r>
            <a:endParaRPr/>
          </a:p>
          <a:p>
            <a:pPr indent="-368300" lvl="0" marL="457200" marR="0" rtl="0" algn="l">
              <a:spcBef>
                <a:spcPts val="0"/>
              </a:spcBef>
              <a:spcAft>
                <a:spcPts val="0"/>
              </a:spcAft>
              <a:buSzPts val="2200"/>
              <a:buChar char="●"/>
            </a:pPr>
            <a:r>
              <a:rPr lang="en-US"/>
              <a:t>Client-Server: used in designing both the database and server (back-end)</a:t>
            </a:r>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a:p>
            <a:pPr indent="0" lvl="0" marL="457200" marR="0" rtl="0" algn="l">
              <a:spcBef>
                <a:spcPts val="2000"/>
              </a:spcBef>
              <a:spcAft>
                <a:spcPts val="0"/>
              </a:spcAft>
              <a:buNone/>
            </a:pPr>
            <a:r>
              <a:t/>
            </a:r>
            <a:endParaRPr/>
          </a:p>
        </p:txBody>
      </p:sp>
      <p:pic>
        <p:nvPicPr>
          <p:cNvPr id="185" name="Shape 185"/>
          <p:cNvPicPr preferRelativeResize="0"/>
          <p:nvPr/>
        </p:nvPicPr>
        <p:blipFill>
          <a:blip r:embed="rId3">
            <a:alphaModFix/>
          </a:blip>
          <a:stretch>
            <a:fillRect/>
          </a:stretch>
        </p:blipFill>
        <p:spPr>
          <a:xfrm>
            <a:off x="5413325" y="2489450"/>
            <a:ext cx="3256475" cy="2625000"/>
          </a:xfrm>
          <a:prstGeom prst="rect">
            <a:avLst/>
          </a:prstGeom>
          <a:noFill/>
          <a:ln>
            <a:noFill/>
          </a:ln>
        </p:spPr>
      </p:pic>
      <p:sp>
        <p:nvSpPr>
          <p:cNvPr id="186" name="Shape 186"/>
          <p:cNvSpPr txBox="1"/>
          <p:nvPr/>
        </p:nvSpPr>
        <p:spPr>
          <a:xfrm>
            <a:off x="5413325" y="1710350"/>
            <a:ext cx="3487200" cy="597900"/>
          </a:xfrm>
          <a:prstGeom prst="rect">
            <a:avLst/>
          </a:prstGeom>
          <a:noFill/>
          <a:ln>
            <a:noFill/>
          </a:ln>
        </p:spPr>
        <p:txBody>
          <a:bodyPr anchorCtr="0" anchor="t" bIns="91425" lIns="91425" spcFirstLastPara="1" rIns="91425" wrap="square" tIns="91425">
            <a:noAutofit/>
          </a:bodyPr>
          <a:lstStyle/>
          <a:p>
            <a:pPr indent="0" lvl="0" marL="0" rtl="0">
              <a:spcBef>
                <a:spcPts val="2000"/>
              </a:spcBef>
              <a:spcAft>
                <a:spcPts val="0"/>
              </a:spcAft>
              <a:buClr>
                <a:schemeClr val="dk1"/>
              </a:buClr>
              <a:buSzPts val="1100"/>
              <a:buFont typeface="Arial"/>
              <a:buNone/>
            </a:pPr>
            <a:r>
              <a:rPr lang="en-US" sz="2200">
                <a:solidFill>
                  <a:srgbClr val="001D4D"/>
                </a:solidFill>
                <a:latin typeface="Trebuchet MS"/>
                <a:ea typeface="Trebuchet MS"/>
                <a:cs typeface="Trebuchet MS"/>
                <a:sym typeface="Trebuchet MS"/>
              </a:rPr>
              <a:t>System Deployment: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sp>
        <p:nvSpPr>
          <p:cNvPr id="192" name="Shape 19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pic>
        <p:nvPicPr>
          <p:cNvPr id="193" name="Shape 193"/>
          <p:cNvPicPr preferRelativeResize="0"/>
          <p:nvPr/>
        </p:nvPicPr>
        <p:blipFill>
          <a:blip r:embed="rId3">
            <a:alphaModFix/>
          </a:blip>
          <a:stretch>
            <a:fillRect/>
          </a:stretch>
        </p:blipFill>
        <p:spPr>
          <a:xfrm>
            <a:off x="779475" y="1425600"/>
            <a:ext cx="7119399" cy="3959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type="title"/>
          </p:nvPr>
        </p:nvSpPr>
        <p:spPr>
          <a:xfrm>
            <a:off x="779475" y="451625"/>
            <a:ext cx="7583400" cy="669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200" name="Shape 200"/>
          <p:cNvSpPr txBox="1"/>
          <p:nvPr>
            <p:ph idx="1" type="body"/>
          </p:nvPr>
        </p:nvSpPr>
        <p:spPr>
          <a:xfrm>
            <a:off x="779475" y="1120625"/>
            <a:ext cx="7583400" cy="4916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a:t>1.	</a:t>
            </a:r>
            <a:r>
              <a:rPr lang="en-US"/>
              <a:t>#674-Implement User Authentication (Login/Signup)</a:t>
            </a:r>
            <a:endParaRPr/>
          </a:p>
          <a:p>
            <a:pPr indent="0" lvl="0" marL="0" marR="0" rtl="0" algn="l">
              <a:spcBef>
                <a:spcPts val="2000"/>
              </a:spcBef>
              <a:spcAft>
                <a:spcPts val="0"/>
              </a:spcAft>
              <a:buNone/>
            </a:pPr>
            <a:r>
              <a:rPr lang="en-US"/>
              <a:t>2.	</a:t>
            </a:r>
            <a:r>
              <a:rPr lang="en-US"/>
              <a:t>#672-Integrate Firebase Database</a:t>
            </a:r>
            <a:endParaRPr/>
          </a:p>
          <a:p>
            <a:pPr indent="0" lvl="0" marL="0" marR="0" rtl="0" algn="l">
              <a:spcBef>
                <a:spcPts val="2000"/>
              </a:spcBef>
              <a:spcAft>
                <a:spcPts val="0"/>
              </a:spcAft>
              <a:buNone/>
            </a:pPr>
            <a:r>
              <a:rPr lang="en-US"/>
              <a:t>3.	</a:t>
            </a:r>
            <a:r>
              <a:rPr lang="en-US"/>
              <a:t>#671-Add Camera Function &amp; Image Selection</a:t>
            </a:r>
            <a:endParaRPr/>
          </a:p>
          <a:p>
            <a:pPr indent="0" lvl="0" marL="0" marR="0" rtl="0" algn="l">
              <a:spcBef>
                <a:spcPts val="2000"/>
              </a:spcBef>
              <a:spcAft>
                <a:spcPts val="0"/>
              </a:spcAft>
              <a:buNone/>
            </a:pPr>
            <a:r>
              <a:rPr lang="en-US"/>
              <a:t>4.	</a:t>
            </a:r>
            <a:r>
              <a:rPr lang="en-US"/>
              <a:t>#668-Create Plant Selection View</a:t>
            </a:r>
            <a:endParaRPr/>
          </a:p>
          <a:p>
            <a:pPr indent="0" lvl="0" marL="0" marR="0" rtl="0" algn="l">
              <a:spcBef>
                <a:spcPts val="2000"/>
              </a:spcBef>
              <a:spcAft>
                <a:spcPts val="0"/>
              </a:spcAft>
              <a:buNone/>
            </a:pPr>
            <a:r>
              <a:rPr lang="en-US"/>
              <a:t>5.	</a:t>
            </a:r>
            <a:r>
              <a:rPr lang="en-US"/>
              <a:t>#677-Create Fertilizer Recommendation View</a:t>
            </a:r>
            <a:endParaRPr/>
          </a:p>
          <a:p>
            <a:pPr indent="0" lvl="0" marL="0" marR="0" rtl="0" algn="l">
              <a:spcBef>
                <a:spcPts val="2000"/>
              </a:spcBef>
              <a:spcAft>
                <a:spcPts val="0"/>
              </a:spcAft>
              <a:buNone/>
            </a:pPr>
            <a:r>
              <a:rPr lang="en-US"/>
              <a:t>6.	#673-Improve the App’s Appearance &amp; Layout</a:t>
            </a:r>
            <a:endParaRPr/>
          </a:p>
          <a:p>
            <a:pPr indent="0" lvl="0" marL="0" marR="0" rtl="0" algn="l">
              <a:spcBef>
                <a:spcPts val="2000"/>
              </a:spcBef>
              <a:spcAft>
                <a:spcPts val="0"/>
              </a:spcAft>
              <a:buNone/>
            </a:pPr>
            <a:r>
              <a:rPr lang="en-US"/>
              <a:t>7.	</a:t>
            </a:r>
            <a:r>
              <a:rPr lang="en-US"/>
              <a:t>#670-Create Tab-Navigation &amp; Navigation Controllers</a:t>
            </a:r>
            <a:endParaRPr/>
          </a:p>
          <a:p>
            <a:pPr indent="0" lvl="0" marL="0" marR="0" rtl="0" algn="l">
              <a:spcBef>
                <a:spcPts val="2000"/>
              </a:spcBef>
              <a:spcAft>
                <a:spcPts val="0"/>
              </a:spcAft>
              <a:buNone/>
            </a:pPr>
            <a:r>
              <a:rPr lang="en-US"/>
              <a:t>8.	</a:t>
            </a:r>
            <a:r>
              <a:rPr lang="en-US"/>
              <a:t>#667-Create Homepage</a:t>
            </a:r>
            <a:endParaRP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Shape 20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a:t>
            </a:r>
            <a:r>
              <a:rPr lang="en-US"/>
              <a:t>#674 </a:t>
            </a:r>
            <a:endParaRPr/>
          </a:p>
          <a:p>
            <a:pPr indent="0" lvl="0" marL="0" marR="0" rtl="0" algn="l">
              <a:spcBef>
                <a:spcPts val="0"/>
              </a:spcBef>
              <a:spcAft>
                <a:spcPts val="0"/>
              </a:spcAft>
              <a:buNone/>
            </a:pPr>
            <a:r>
              <a:rPr lang="en-US"/>
              <a:t>Implement User Authentication</a:t>
            </a:r>
            <a:endParaRPr b="0" i="0" sz="2400" u="none" cap="none" strike="noStrike">
              <a:solidFill>
                <a:srgbClr val="001D4D"/>
              </a:solidFill>
              <a:latin typeface="Trebuchet MS"/>
              <a:ea typeface="Trebuchet MS"/>
              <a:cs typeface="Trebuchet MS"/>
              <a:sym typeface="Trebuchet MS"/>
            </a:endParaRPr>
          </a:p>
        </p:txBody>
      </p:sp>
      <p:sp>
        <p:nvSpPr>
          <p:cNvPr id="207" name="Shape 207"/>
          <p:cNvSpPr txBox="1"/>
          <p:nvPr>
            <p:ph idx="1" type="body"/>
          </p:nvPr>
        </p:nvSpPr>
        <p:spPr>
          <a:xfrm>
            <a:off x="324850" y="1425600"/>
            <a:ext cx="4549200" cy="5215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400"/>
              </a:spcBef>
              <a:spcAft>
                <a:spcPts val="0"/>
              </a:spcAft>
              <a:buNone/>
            </a:pPr>
            <a:r>
              <a:rPr lang="en-US" sz="2000"/>
              <a:t>Description:</a:t>
            </a:r>
            <a:endParaRPr sz="2000"/>
          </a:p>
          <a:p>
            <a:pPr indent="457200" lvl="0" marL="457200" marR="0" rtl="0" algn="l">
              <a:lnSpc>
                <a:spcPct val="100000"/>
              </a:lnSpc>
              <a:spcBef>
                <a:spcPts val="400"/>
              </a:spcBef>
              <a:spcAft>
                <a:spcPts val="0"/>
              </a:spcAft>
              <a:buNone/>
            </a:pPr>
            <a:r>
              <a:rPr lang="en-US" sz="2000"/>
              <a:t> As a product owner, I would like to have users login, so that monetization can be implemented later on as well as allow for user statistics to be generated </a:t>
            </a:r>
            <a:endParaRPr sz="2000"/>
          </a:p>
          <a:p>
            <a:pPr indent="0" lvl="0" marL="0" marR="0" rtl="0" algn="l">
              <a:lnSpc>
                <a:spcPct val="100000"/>
              </a:lnSpc>
              <a:spcBef>
                <a:spcPts val="400"/>
              </a:spcBef>
              <a:spcAft>
                <a:spcPts val="0"/>
              </a:spcAft>
              <a:buClr>
                <a:srgbClr val="000000"/>
              </a:buClr>
              <a:buSzPts val="1100"/>
              <a:buFont typeface="Arial"/>
              <a:buNone/>
            </a:pPr>
            <a:r>
              <a:rPr lang="en-US" sz="2000"/>
              <a:t>Acceptance Criteria:</a:t>
            </a:r>
            <a:endParaRPr sz="2000"/>
          </a:p>
          <a:p>
            <a:pPr indent="-355600" lvl="0" marL="914400" marR="0" rtl="0" algn="l">
              <a:lnSpc>
                <a:spcPct val="100000"/>
              </a:lnSpc>
              <a:spcBef>
                <a:spcPts val="400"/>
              </a:spcBef>
              <a:spcAft>
                <a:spcPts val="0"/>
              </a:spcAft>
              <a:buSzPts val="2000"/>
              <a:buChar char="●"/>
            </a:pPr>
            <a:r>
              <a:rPr lang="en-US" sz="2000"/>
              <a:t>Users are able to signup</a:t>
            </a:r>
            <a:endParaRPr sz="2000"/>
          </a:p>
          <a:p>
            <a:pPr indent="-355600" lvl="0" marL="914400" marR="0" rtl="0" algn="l">
              <a:lnSpc>
                <a:spcPct val="100000"/>
              </a:lnSpc>
              <a:spcBef>
                <a:spcPts val="0"/>
              </a:spcBef>
              <a:spcAft>
                <a:spcPts val="0"/>
              </a:spcAft>
              <a:buSzPts val="2000"/>
              <a:buChar char="●"/>
            </a:pPr>
            <a:r>
              <a:rPr lang="en-US" sz="2000"/>
              <a:t>Users are able to login</a:t>
            </a:r>
            <a:endParaRPr sz="2000"/>
          </a:p>
          <a:p>
            <a:pPr indent="-355600" lvl="0" marL="914400" marR="0" rtl="0" algn="l">
              <a:lnSpc>
                <a:spcPct val="100000"/>
              </a:lnSpc>
              <a:spcBef>
                <a:spcPts val="0"/>
              </a:spcBef>
              <a:spcAft>
                <a:spcPts val="0"/>
              </a:spcAft>
              <a:buSzPts val="2000"/>
              <a:buChar char="●"/>
            </a:pPr>
            <a:r>
              <a:rPr lang="en-US" sz="2000"/>
              <a:t>Users can logout</a:t>
            </a:r>
            <a:endParaRPr sz="2000"/>
          </a:p>
        </p:txBody>
      </p:sp>
      <p:pic>
        <p:nvPicPr>
          <p:cNvPr id="208" name="Shape 208"/>
          <p:cNvPicPr preferRelativeResize="0"/>
          <p:nvPr/>
        </p:nvPicPr>
        <p:blipFill>
          <a:blip r:embed="rId3">
            <a:alphaModFix/>
          </a:blip>
          <a:stretch>
            <a:fillRect/>
          </a:stretch>
        </p:blipFill>
        <p:spPr>
          <a:xfrm>
            <a:off x="5026350" y="2112479"/>
            <a:ext cx="1692349" cy="3079558"/>
          </a:xfrm>
          <a:prstGeom prst="rect">
            <a:avLst/>
          </a:prstGeom>
          <a:noFill/>
          <a:ln>
            <a:noFill/>
          </a:ln>
        </p:spPr>
      </p:pic>
      <p:pic>
        <p:nvPicPr>
          <p:cNvPr id="209" name="Shape 209"/>
          <p:cNvPicPr preferRelativeResize="0"/>
          <p:nvPr/>
        </p:nvPicPr>
        <p:blipFill>
          <a:blip r:embed="rId4">
            <a:alphaModFix/>
          </a:blip>
          <a:stretch>
            <a:fillRect/>
          </a:stretch>
        </p:blipFill>
        <p:spPr>
          <a:xfrm>
            <a:off x="6870995" y="2133750"/>
            <a:ext cx="1704205" cy="30582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Shape 21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a:t>
            </a:r>
            <a:r>
              <a:rPr lang="en-US"/>
              <a:t>y #674 </a:t>
            </a:r>
            <a:endParaRPr/>
          </a:p>
          <a:p>
            <a:pPr indent="0" lvl="0" marL="0" marR="0" rtl="0" algn="l">
              <a:spcBef>
                <a:spcPts val="0"/>
              </a:spcBef>
              <a:spcAft>
                <a:spcPts val="0"/>
              </a:spcAft>
              <a:buNone/>
            </a:pPr>
            <a:r>
              <a:rPr lang="en-US"/>
              <a:t>Implement User Authentication</a:t>
            </a:r>
            <a:endParaRPr b="0" i="0" sz="2400" u="none" cap="none" strike="noStrike">
              <a:solidFill>
                <a:srgbClr val="001D4D"/>
              </a:solidFill>
              <a:latin typeface="Trebuchet MS"/>
              <a:ea typeface="Trebuchet MS"/>
              <a:cs typeface="Trebuchet MS"/>
              <a:sym typeface="Trebuchet MS"/>
            </a:endParaRPr>
          </a:p>
        </p:txBody>
      </p:sp>
      <p:pic>
        <p:nvPicPr>
          <p:cNvPr id="216" name="Shape 216"/>
          <p:cNvPicPr preferRelativeResize="0"/>
          <p:nvPr/>
        </p:nvPicPr>
        <p:blipFill>
          <a:blip r:embed="rId3">
            <a:alphaModFix/>
          </a:blip>
          <a:stretch>
            <a:fillRect/>
          </a:stretch>
        </p:blipFill>
        <p:spPr>
          <a:xfrm>
            <a:off x="779475" y="1669725"/>
            <a:ext cx="4846750" cy="3518550"/>
          </a:xfrm>
          <a:prstGeom prst="rect">
            <a:avLst/>
          </a:prstGeom>
          <a:noFill/>
          <a:ln>
            <a:noFill/>
          </a:ln>
        </p:spPr>
      </p:pic>
      <p:sp>
        <p:nvSpPr>
          <p:cNvPr id="217" name="Shape 217"/>
          <p:cNvSpPr txBox="1"/>
          <p:nvPr/>
        </p:nvSpPr>
        <p:spPr>
          <a:xfrm>
            <a:off x="779475" y="5167725"/>
            <a:ext cx="5040600" cy="840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US" sz="2000">
                <a:solidFill>
                  <a:srgbClr val="001D4D"/>
                </a:solidFill>
                <a:latin typeface="Trebuchet MS"/>
                <a:ea typeface="Trebuchet MS"/>
                <a:cs typeface="Trebuchet MS"/>
                <a:sym typeface="Trebuchet MS"/>
              </a:rPr>
              <a:t>Sequence Diagram for one of the user </a:t>
            </a:r>
            <a:r>
              <a:rPr lang="en-US" sz="2000">
                <a:solidFill>
                  <a:srgbClr val="001D4D"/>
                </a:solidFill>
                <a:latin typeface="Trebuchet MS"/>
                <a:ea typeface="Trebuchet MS"/>
                <a:cs typeface="Trebuchet MS"/>
                <a:sym typeface="Trebuchet MS"/>
              </a:rPr>
              <a:t>story’s</a:t>
            </a:r>
            <a:r>
              <a:rPr lang="en-US" sz="2000">
                <a:solidFill>
                  <a:srgbClr val="001D4D"/>
                </a:solidFill>
                <a:latin typeface="Trebuchet MS"/>
                <a:ea typeface="Trebuchet MS"/>
                <a:cs typeface="Trebuchet MS"/>
                <a:sym typeface="Trebuchet MS"/>
              </a:rPr>
              <a:t> use cases.</a:t>
            </a:r>
            <a:endParaRPr sz="2000">
              <a:solidFill>
                <a:srgbClr val="001D4D"/>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